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4" r:id="rId2"/>
    <p:sldId id="265" r:id="rId3"/>
    <p:sldId id="260" r:id="rId4"/>
    <p:sldId id="257" r:id="rId5"/>
    <p:sldId id="258" r:id="rId6"/>
    <p:sldId id="259" r:id="rId7"/>
    <p:sldId id="261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9B45E-DB96-49A9-8FF1-DAA4BC255CB4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D5F8AEB-1B08-41EB-9E68-4BEB256FF955}">
      <dgm:prSet phldrT="[Text]"/>
      <dgm:spPr/>
      <dgm:t>
        <a:bodyPr/>
        <a:lstStyle/>
        <a:p>
          <a:r>
            <a:rPr lang="en-IN" dirty="0" smtClean="0"/>
            <a:t>Data Cleaning</a:t>
          </a:r>
          <a:endParaRPr lang="en-IN" dirty="0"/>
        </a:p>
      </dgm:t>
    </dgm:pt>
    <dgm:pt modelId="{F5642FF9-3700-4DBF-B447-E8D8E7D9FB74}" type="parTrans" cxnId="{0F90DA98-0223-4915-8C16-16E8035F255E}">
      <dgm:prSet/>
      <dgm:spPr/>
      <dgm:t>
        <a:bodyPr/>
        <a:lstStyle/>
        <a:p>
          <a:endParaRPr lang="en-IN"/>
        </a:p>
      </dgm:t>
    </dgm:pt>
    <dgm:pt modelId="{EDD6936C-1D10-48A9-B5C2-2FA7DC3B2540}" type="sibTrans" cxnId="{0F90DA98-0223-4915-8C16-16E8035F255E}">
      <dgm:prSet/>
      <dgm:spPr/>
      <dgm:t>
        <a:bodyPr/>
        <a:lstStyle/>
        <a:p>
          <a:endParaRPr lang="en-IN"/>
        </a:p>
      </dgm:t>
    </dgm:pt>
    <dgm:pt modelId="{B30496D4-64E9-45C4-80CF-826347E12073}">
      <dgm:prSet phldrT="[Text]"/>
      <dgm:spPr/>
      <dgm:t>
        <a:bodyPr/>
        <a:lstStyle/>
        <a:p>
          <a:r>
            <a:rPr lang="en-IN" dirty="0" smtClean="0"/>
            <a:t>Data Transformation</a:t>
          </a:r>
          <a:endParaRPr lang="en-IN" dirty="0"/>
        </a:p>
      </dgm:t>
    </dgm:pt>
    <dgm:pt modelId="{7FDEA55B-C231-4AF4-9864-22CBAA0E5435}" type="parTrans" cxnId="{D1FB3121-1C57-4A03-A0A7-027449BCB7A2}">
      <dgm:prSet/>
      <dgm:spPr/>
      <dgm:t>
        <a:bodyPr/>
        <a:lstStyle/>
        <a:p>
          <a:endParaRPr lang="en-IN"/>
        </a:p>
      </dgm:t>
    </dgm:pt>
    <dgm:pt modelId="{54DB7694-117A-4490-8460-5453987F4B51}" type="sibTrans" cxnId="{D1FB3121-1C57-4A03-A0A7-027449BCB7A2}">
      <dgm:prSet/>
      <dgm:spPr/>
      <dgm:t>
        <a:bodyPr/>
        <a:lstStyle/>
        <a:p>
          <a:endParaRPr lang="en-IN"/>
        </a:p>
      </dgm:t>
    </dgm:pt>
    <dgm:pt modelId="{23768F77-02C9-404F-9806-48CEF24B931A}">
      <dgm:prSet phldrT="[Text]"/>
      <dgm:spPr/>
      <dgm:t>
        <a:bodyPr/>
        <a:lstStyle/>
        <a:p>
          <a:r>
            <a:rPr lang="en-IN" dirty="0" smtClean="0"/>
            <a:t>Data </a:t>
          </a:r>
        </a:p>
        <a:p>
          <a:r>
            <a:rPr lang="en-IN" dirty="0" smtClean="0"/>
            <a:t>Reduction</a:t>
          </a:r>
          <a:endParaRPr lang="en-IN" dirty="0"/>
        </a:p>
      </dgm:t>
    </dgm:pt>
    <dgm:pt modelId="{BA688821-A2C0-47C7-86A2-5045B47FFC0E}" type="parTrans" cxnId="{42D8DE18-4F42-4D7D-91B7-E897AF712DC6}">
      <dgm:prSet/>
      <dgm:spPr/>
      <dgm:t>
        <a:bodyPr/>
        <a:lstStyle/>
        <a:p>
          <a:endParaRPr lang="en-IN"/>
        </a:p>
      </dgm:t>
    </dgm:pt>
    <dgm:pt modelId="{CFEF437B-7495-46E8-968E-46CCCE1D6ED9}" type="sibTrans" cxnId="{42D8DE18-4F42-4D7D-91B7-E897AF712DC6}">
      <dgm:prSet/>
      <dgm:spPr/>
      <dgm:t>
        <a:bodyPr/>
        <a:lstStyle/>
        <a:p>
          <a:endParaRPr lang="en-IN"/>
        </a:p>
      </dgm:t>
    </dgm:pt>
    <dgm:pt modelId="{4A187987-7DBF-4E38-9CC3-FE2983E3B0CC}">
      <dgm:prSet phldrT="[Text]"/>
      <dgm:spPr/>
      <dgm:t>
        <a:bodyPr/>
        <a:lstStyle/>
        <a:p>
          <a:r>
            <a:rPr lang="en-IN" dirty="0" smtClean="0"/>
            <a:t>Data Integration</a:t>
          </a:r>
          <a:endParaRPr lang="en-IN" dirty="0"/>
        </a:p>
      </dgm:t>
    </dgm:pt>
    <dgm:pt modelId="{8E854F64-6E4A-49B4-93B5-50F3F85F5AF1}" type="parTrans" cxnId="{1E6240DC-AA62-4934-B719-525C5BFFE18B}">
      <dgm:prSet/>
      <dgm:spPr/>
      <dgm:t>
        <a:bodyPr/>
        <a:lstStyle/>
        <a:p>
          <a:endParaRPr lang="en-IN"/>
        </a:p>
      </dgm:t>
    </dgm:pt>
    <dgm:pt modelId="{511AE80B-87A9-4CE9-9E80-63438420333D}" type="sibTrans" cxnId="{1E6240DC-AA62-4934-B719-525C5BFFE18B}">
      <dgm:prSet/>
      <dgm:spPr/>
      <dgm:t>
        <a:bodyPr/>
        <a:lstStyle/>
        <a:p>
          <a:endParaRPr lang="en-IN"/>
        </a:p>
      </dgm:t>
    </dgm:pt>
    <dgm:pt modelId="{1B16643A-25F2-4831-9347-38C714AB3F8A}" type="pres">
      <dgm:prSet presAssocID="{7719B45E-DB96-49A9-8FF1-DAA4BC255C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C05115-0154-4B9C-8F4D-DA3DE9E35E8A}" type="pres">
      <dgm:prSet presAssocID="{7719B45E-DB96-49A9-8FF1-DAA4BC255CB4}" presName="cycle" presStyleCnt="0"/>
      <dgm:spPr/>
    </dgm:pt>
    <dgm:pt modelId="{C789E805-F927-49E8-8220-EB6A92AF38BB}" type="pres">
      <dgm:prSet presAssocID="{CD5F8AEB-1B08-41EB-9E68-4BEB256FF955}" presName="nodeFirstNode" presStyleLbl="node1" presStyleIdx="0" presStyleCnt="4" custScaleY="1218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110A75-5C0A-46E3-ADFA-E3FC1DBF0D2A}" type="pres">
      <dgm:prSet presAssocID="{EDD6936C-1D10-48A9-B5C2-2FA7DC3B2540}" presName="sibTransFirstNode" presStyleLbl="bgShp" presStyleIdx="0" presStyleCnt="1"/>
      <dgm:spPr/>
      <dgm:t>
        <a:bodyPr/>
        <a:lstStyle/>
        <a:p>
          <a:endParaRPr lang="en-IN"/>
        </a:p>
      </dgm:t>
    </dgm:pt>
    <dgm:pt modelId="{2C024EF1-EDA7-4073-A1AE-78D80CDFED05}" type="pres">
      <dgm:prSet presAssocID="{B30496D4-64E9-45C4-80CF-826347E12073}" presName="nodeFollowingNodes" presStyleLbl="node1" presStyleIdx="1" presStyleCnt="4" custScaleY="13116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549870-2B1B-461D-84D1-224005F64879}" type="pres">
      <dgm:prSet presAssocID="{23768F77-02C9-404F-9806-48CEF24B931A}" presName="nodeFollowingNodes" presStyleLbl="node1" presStyleIdx="2" presStyleCnt="4" custScaleY="1390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97DCF4-D385-41EE-AAF6-B720044DB4C8}" type="pres">
      <dgm:prSet presAssocID="{4A187987-7DBF-4E38-9CC3-FE2983E3B0CC}" presName="nodeFollowingNodes" presStyleLbl="node1" presStyleIdx="3" presStyleCnt="4" custScaleY="12627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90DA98-0223-4915-8C16-16E8035F255E}" srcId="{7719B45E-DB96-49A9-8FF1-DAA4BC255CB4}" destId="{CD5F8AEB-1B08-41EB-9E68-4BEB256FF955}" srcOrd="0" destOrd="0" parTransId="{F5642FF9-3700-4DBF-B447-E8D8E7D9FB74}" sibTransId="{EDD6936C-1D10-48A9-B5C2-2FA7DC3B2540}"/>
    <dgm:cxn modelId="{D1FB3121-1C57-4A03-A0A7-027449BCB7A2}" srcId="{7719B45E-DB96-49A9-8FF1-DAA4BC255CB4}" destId="{B30496D4-64E9-45C4-80CF-826347E12073}" srcOrd="1" destOrd="0" parTransId="{7FDEA55B-C231-4AF4-9864-22CBAA0E5435}" sibTransId="{54DB7694-117A-4490-8460-5453987F4B51}"/>
    <dgm:cxn modelId="{42D8DE18-4F42-4D7D-91B7-E897AF712DC6}" srcId="{7719B45E-DB96-49A9-8FF1-DAA4BC255CB4}" destId="{23768F77-02C9-404F-9806-48CEF24B931A}" srcOrd="2" destOrd="0" parTransId="{BA688821-A2C0-47C7-86A2-5045B47FFC0E}" sibTransId="{CFEF437B-7495-46E8-968E-46CCCE1D6ED9}"/>
    <dgm:cxn modelId="{26F1DE4F-986F-4FFC-BD52-819A4D8E4B74}" type="presOf" srcId="{7719B45E-DB96-49A9-8FF1-DAA4BC255CB4}" destId="{1B16643A-25F2-4831-9347-38C714AB3F8A}" srcOrd="0" destOrd="0" presId="urn:microsoft.com/office/officeart/2005/8/layout/cycle3"/>
    <dgm:cxn modelId="{D35019B8-C107-4468-9940-2132F6BD7474}" type="presOf" srcId="{CD5F8AEB-1B08-41EB-9E68-4BEB256FF955}" destId="{C789E805-F927-49E8-8220-EB6A92AF38BB}" srcOrd="0" destOrd="0" presId="urn:microsoft.com/office/officeart/2005/8/layout/cycle3"/>
    <dgm:cxn modelId="{A58D0098-3D8C-42C7-BAD4-14AA85831C00}" type="presOf" srcId="{23768F77-02C9-404F-9806-48CEF24B931A}" destId="{C3549870-2B1B-461D-84D1-224005F64879}" srcOrd="0" destOrd="0" presId="urn:microsoft.com/office/officeart/2005/8/layout/cycle3"/>
    <dgm:cxn modelId="{1E6240DC-AA62-4934-B719-525C5BFFE18B}" srcId="{7719B45E-DB96-49A9-8FF1-DAA4BC255CB4}" destId="{4A187987-7DBF-4E38-9CC3-FE2983E3B0CC}" srcOrd="3" destOrd="0" parTransId="{8E854F64-6E4A-49B4-93B5-50F3F85F5AF1}" sibTransId="{511AE80B-87A9-4CE9-9E80-63438420333D}"/>
    <dgm:cxn modelId="{92E2652F-7E4E-4A60-9693-ABA72484E05E}" type="presOf" srcId="{4A187987-7DBF-4E38-9CC3-FE2983E3B0CC}" destId="{4A97DCF4-D385-41EE-AAF6-B720044DB4C8}" srcOrd="0" destOrd="0" presId="urn:microsoft.com/office/officeart/2005/8/layout/cycle3"/>
    <dgm:cxn modelId="{A85AC4EB-0DB7-4207-97AD-87A53048C812}" type="presOf" srcId="{B30496D4-64E9-45C4-80CF-826347E12073}" destId="{2C024EF1-EDA7-4073-A1AE-78D80CDFED05}" srcOrd="0" destOrd="0" presId="urn:microsoft.com/office/officeart/2005/8/layout/cycle3"/>
    <dgm:cxn modelId="{DB742B43-E94B-4B53-A091-9CDC7A5D758D}" type="presOf" srcId="{EDD6936C-1D10-48A9-B5C2-2FA7DC3B2540}" destId="{CB110A75-5C0A-46E3-ADFA-E3FC1DBF0D2A}" srcOrd="0" destOrd="0" presId="urn:microsoft.com/office/officeart/2005/8/layout/cycle3"/>
    <dgm:cxn modelId="{65A4AFD2-1C66-49C9-9933-1016E941ED5B}" type="presParOf" srcId="{1B16643A-25F2-4831-9347-38C714AB3F8A}" destId="{E4C05115-0154-4B9C-8F4D-DA3DE9E35E8A}" srcOrd="0" destOrd="0" presId="urn:microsoft.com/office/officeart/2005/8/layout/cycle3"/>
    <dgm:cxn modelId="{122376F8-EF8E-4694-93EB-0E4FE1D699C4}" type="presParOf" srcId="{E4C05115-0154-4B9C-8F4D-DA3DE9E35E8A}" destId="{C789E805-F927-49E8-8220-EB6A92AF38BB}" srcOrd="0" destOrd="0" presId="urn:microsoft.com/office/officeart/2005/8/layout/cycle3"/>
    <dgm:cxn modelId="{4AF02A87-1598-4ED1-B541-BCBE19EE0DB8}" type="presParOf" srcId="{E4C05115-0154-4B9C-8F4D-DA3DE9E35E8A}" destId="{CB110A75-5C0A-46E3-ADFA-E3FC1DBF0D2A}" srcOrd="1" destOrd="0" presId="urn:microsoft.com/office/officeart/2005/8/layout/cycle3"/>
    <dgm:cxn modelId="{A2784C04-D9D2-4062-B55C-C5F2967B0E18}" type="presParOf" srcId="{E4C05115-0154-4B9C-8F4D-DA3DE9E35E8A}" destId="{2C024EF1-EDA7-4073-A1AE-78D80CDFED05}" srcOrd="2" destOrd="0" presId="urn:microsoft.com/office/officeart/2005/8/layout/cycle3"/>
    <dgm:cxn modelId="{2A3BD052-3366-45A0-91DC-73B5F1EA6EB0}" type="presParOf" srcId="{E4C05115-0154-4B9C-8F4D-DA3DE9E35E8A}" destId="{C3549870-2B1B-461D-84D1-224005F64879}" srcOrd="3" destOrd="0" presId="urn:microsoft.com/office/officeart/2005/8/layout/cycle3"/>
    <dgm:cxn modelId="{8AAD89C0-731B-442B-9658-309BA875C5AF}" type="presParOf" srcId="{E4C05115-0154-4B9C-8F4D-DA3DE9E35E8A}" destId="{4A97DCF4-D385-41EE-AAF6-B720044DB4C8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EEFBC-06E4-4325-B49E-3986BCDD4DF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87966AE-0FDF-487F-93CC-43F1AA23BBCC}" type="pres">
      <dgm:prSet presAssocID="{ACAEEFBC-06E4-4325-B49E-3986BCDD4DFD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20B5402-A4E8-4698-AACB-1C68C6685AAF}" type="presOf" srcId="{ACAEEFBC-06E4-4325-B49E-3986BCDD4DFD}" destId="{C87966AE-0FDF-487F-93CC-43F1AA23BBCC}" srcOrd="0" destOrd="0" presId="urn:microsoft.com/office/officeart/2005/8/layout/gear1"/>
  </dgm:cxnLst>
  <dgm:bg>
    <a:noFill/>
  </dgm:bg>
  <dgm:whole>
    <a:ln>
      <a:solidFill>
        <a:schemeClr val="bg1"/>
      </a:solidFill>
      <a:prstDash val="soli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19B45E-DB96-49A9-8FF1-DAA4BC255CB4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D5F8AEB-1B08-41EB-9E68-4BEB256FF955}">
      <dgm:prSet phldrT="[Text]"/>
      <dgm:spPr/>
      <dgm:t>
        <a:bodyPr/>
        <a:lstStyle/>
        <a:p>
          <a:r>
            <a:rPr lang="en-IN" dirty="0" smtClean="0"/>
            <a:t>Data Cleaning</a:t>
          </a:r>
          <a:endParaRPr lang="en-IN" dirty="0"/>
        </a:p>
      </dgm:t>
    </dgm:pt>
    <dgm:pt modelId="{F5642FF9-3700-4DBF-B447-E8D8E7D9FB74}" type="parTrans" cxnId="{0F90DA98-0223-4915-8C16-16E8035F255E}">
      <dgm:prSet/>
      <dgm:spPr/>
      <dgm:t>
        <a:bodyPr/>
        <a:lstStyle/>
        <a:p>
          <a:endParaRPr lang="en-IN"/>
        </a:p>
      </dgm:t>
    </dgm:pt>
    <dgm:pt modelId="{EDD6936C-1D10-48A9-B5C2-2FA7DC3B2540}" type="sibTrans" cxnId="{0F90DA98-0223-4915-8C16-16E8035F255E}">
      <dgm:prSet/>
      <dgm:spPr/>
      <dgm:t>
        <a:bodyPr/>
        <a:lstStyle/>
        <a:p>
          <a:endParaRPr lang="en-IN"/>
        </a:p>
      </dgm:t>
    </dgm:pt>
    <dgm:pt modelId="{B30496D4-64E9-45C4-80CF-826347E12073}">
      <dgm:prSet phldrT="[Text]"/>
      <dgm:spPr/>
      <dgm:t>
        <a:bodyPr/>
        <a:lstStyle/>
        <a:p>
          <a:r>
            <a:rPr lang="en-IN" dirty="0" smtClean="0"/>
            <a:t>Data Transformation</a:t>
          </a:r>
          <a:endParaRPr lang="en-IN" dirty="0"/>
        </a:p>
      </dgm:t>
    </dgm:pt>
    <dgm:pt modelId="{7FDEA55B-C231-4AF4-9864-22CBAA0E5435}" type="parTrans" cxnId="{D1FB3121-1C57-4A03-A0A7-027449BCB7A2}">
      <dgm:prSet/>
      <dgm:spPr/>
      <dgm:t>
        <a:bodyPr/>
        <a:lstStyle/>
        <a:p>
          <a:endParaRPr lang="en-IN"/>
        </a:p>
      </dgm:t>
    </dgm:pt>
    <dgm:pt modelId="{54DB7694-117A-4490-8460-5453987F4B51}" type="sibTrans" cxnId="{D1FB3121-1C57-4A03-A0A7-027449BCB7A2}">
      <dgm:prSet/>
      <dgm:spPr/>
      <dgm:t>
        <a:bodyPr/>
        <a:lstStyle/>
        <a:p>
          <a:endParaRPr lang="en-IN"/>
        </a:p>
      </dgm:t>
    </dgm:pt>
    <dgm:pt modelId="{23768F77-02C9-404F-9806-48CEF24B931A}">
      <dgm:prSet phldrT="[Text]"/>
      <dgm:spPr/>
      <dgm:t>
        <a:bodyPr/>
        <a:lstStyle/>
        <a:p>
          <a:r>
            <a:rPr lang="en-IN" dirty="0" smtClean="0"/>
            <a:t>Data </a:t>
          </a:r>
        </a:p>
        <a:p>
          <a:r>
            <a:rPr lang="en-IN" dirty="0" smtClean="0"/>
            <a:t>Reduction</a:t>
          </a:r>
          <a:endParaRPr lang="en-IN" dirty="0"/>
        </a:p>
      </dgm:t>
    </dgm:pt>
    <dgm:pt modelId="{BA688821-A2C0-47C7-86A2-5045B47FFC0E}" type="parTrans" cxnId="{42D8DE18-4F42-4D7D-91B7-E897AF712DC6}">
      <dgm:prSet/>
      <dgm:spPr/>
      <dgm:t>
        <a:bodyPr/>
        <a:lstStyle/>
        <a:p>
          <a:endParaRPr lang="en-IN"/>
        </a:p>
      </dgm:t>
    </dgm:pt>
    <dgm:pt modelId="{CFEF437B-7495-46E8-968E-46CCCE1D6ED9}" type="sibTrans" cxnId="{42D8DE18-4F42-4D7D-91B7-E897AF712DC6}">
      <dgm:prSet/>
      <dgm:spPr/>
      <dgm:t>
        <a:bodyPr/>
        <a:lstStyle/>
        <a:p>
          <a:endParaRPr lang="en-IN"/>
        </a:p>
      </dgm:t>
    </dgm:pt>
    <dgm:pt modelId="{4A187987-7DBF-4E38-9CC3-FE2983E3B0CC}">
      <dgm:prSet phldrT="[Text]"/>
      <dgm:spPr/>
      <dgm:t>
        <a:bodyPr/>
        <a:lstStyle/>
        <a:p>
          <a:r>
            <a:rPr lang="en-IN" dirty="0" smtClean="0"/>
            <a:t>Data Integration</a:t>
          </a:r>
          <a:endParaRPr lang="en-IN" dirty="0"/>
        </a:p>
      </dgm:t>
    </dgm:pt>
    <dgm:pt modelId="{8E854F64-6E4A-49B4-93B5-50F3F85F5AF1}" type="parTrans" cxnId="{1E6240DC-AA62-4934-B719-525C5BFFE18B}">
      <dgm:prSet/>
      <dgm:spPr/>
      <dgm:t>
        <a:bodyPr/>
        <a:lstStyle/>
        <a:p>
          <a:endParaRPr lang="en-IN"/>
        </a:p>
      </dgm:t>
    </dgm:pt>
    <dgm:pt modelId="{511AE80B-87A9-4CE9-9E80-63438420333D}" type="sibTrans" cxnId="{1E6240DC-AA62-4934-B719-525C5BFFE18B}">
      <dgm:prSet/>
      <dgm:spPr/>
      <dgm:t>
        <a:bodyPr/>
        <a:lstStyle/>
        <a:p>
          <a:endParaRPr lang="en-IN"/>
        </a:p>
      </dgm:t>
    </dgm:pt>
    <dgm:pt modelId="{1B16643A-25F2-4831-9347-38C714AB3F8A}" type="pres">
      <dgm:prSet presAssocID="{7719B45E-DB96-49A9-8FF1-DAA4BC255C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C05115-0154-4B9C-8F4D-DA3DE9E35E8A}" type="pres">
      <dgm:prSet presAssocID="{7719B45E-DB96-49A9-8FF1-DAA4BC255CB4}" presName="cycle" presStyleCnt="0"/>
      <dgm:spPr/>
    </dgm:pt>
    <dgm:pt modelId="{C789E805-F927-49E8-8220-EB6A92AF38BB}" type="pres">
      <dgm:prSet presAssocID="{CD5F8AEB-1B08-41EB-9E68-4BEB256FF955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110A75-5C0A-46E3-ADFA-E3FC1DBF0D2A}" type="pres">
      <dgm:prSet presAssocID="{EDD6936C-1D10-48A9-B5C2-2FA7DC3B2540}" presName="sibTransFirstNode" presStyleLbl="bgShp" presStyleIdx="0" presStyleCnt="1"/>
      <dgm:spPr/>
      <dgm:t>
        <a:bodyPr/>
        <a:lstStyle/>
        <a:p>
          <a:endParaRPr lang="en-IN"/>
        </a:p>
      </dgm:t>
    </dgm:pt>
    <dgm:pt modelId="{2C024EF1-EDA7-4073-A1AE-78D80CDFED05}" type="pres">
      <dgm:prSet presAssocID="{B30496D4-64E9-45C4-80CF-826347E12073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549870-2B1B-461D-84D1-224005F64879}" type="pres">
      <dgm:prSet presAssocID="{23768F77-02C9-404F-9806-48CEF24B931A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97DCF4-D385-41EE-AAF6-B720044DB4C8}" type="pres">
      <dgm:prSet presAssocID="{4A187987-7DBF-4E38-9CC3-FE2983E3B0CC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5CC4DA2-3A4B-4683-83A0-B2BCDC369C46}" type="presOf" srcId="{EDD6936C-1D10-48A9-B5C2-2FA7DC3B2540}" destId="{CB110A75-5C0A-46E3-ADFA-E3FC1DBF0D2A}" srcOrd="0" destOrd="0" presId="urn:microsoft.com/office/officeart/2005/8/layout/cycle3"/>
    <dgm:cxn modelId="{0F90DA98-0223-4915-8C16-16E8035F255E}" srcId="{7719B45E-DB96-49A9-8FF1-DAA4BC255CB4}" destId="{CD5F8AEB-1B08-41EB-9E68-4BEB256FF955}" srcOrd="0" destOrd="0" parTransId="{F5642FF9-3700-4DBF-B447-E8D8E7D9FB74}" sibTransId="{EDD6936C-1D10-48A9-B5C2-2FA7DC3B2540}"/>
    <dgm:cxn modelId="{ABD4907D-A1C7-486F-8DCE-C687A5FD4056}" type="presOf" srcId="{CD5F8AEB-1B08-41EB-9E68-4BEB256FF955}" destId="{C789E805-F927-49E8-8220-EB6A92AF38BB}" srcOrd="0" destOrd="0" presId="urn:microsoft.com/office/officeart/2005/8/layout/cycle3"/>
    <dgm:cxn modelId="{7E1830E4-D997-46ED-8887-140AE89ACDC2}" type="presOf" srcId="{4A187987-7DBF-4E38-9CC3-FE2983E3B0CC}" destId="{4A97DCF4-D385-41EE-AAF6-B720044DB4C8}" srcOrd="0" destOrd="0" presId="urn:microsoft.com/office/officeart/2005/8/layout/cycle3"/>
    <dgm:cxn modelId="{D1FB3121-1C57-4A03-A0A7-027449BCB7A2}" srcId="{7719B45E-DB96-49A9-8FF1-DAA4BC255CB4}" destId="{B30496D4-64E9-45C4-80CF-826347E12073}" srcOrd="1" destOrd="0" parTransId="{7FDEA55B-C231-4AF4-9864-22CBAA0E5435}" sibTransId="{54DB7694-117A-4490-8460-5453987F4B51}"/>
    <dgm:cxn modelId="{42D8DE18-4F42-4D7D-91B7-E897AF712DC6}" srcId="{7719B45E-DB96-49A9-8FF1-DAA4BC255CB4}" destId="{23768F77-02C9-404F-9806-48CEF24B931A}" srcOrd="2" destOrd="0" parTransId="{BA688821-A2C0-47C7-86A2-5045B47FFC0E}" sibTransId="{CFEF437B-7495-46E8-968E-46CCCE1D6ED9}"/>
    <dgm:cxn modelId="{D4E17DAE-3AD0-4914-8214-63EE2FB948BE}" type="presOf" srcId="{7719B45E-DB96-49A9-8FF1-DAA4BC255CB4}" destId="{1B16643A-25F2-4831-9347-38C714AB3F8A}" srcOrd="0" destOrd="0" presId="urn:microsoft.com/office/officeart/2005/8/layout/cycle3"/>
    <dgm:cxn modelId="{1E6240DC-AA62-4934-B719-525C5BFFE18B}" srcId="{7719B45E-DB96-49A9-8FF1-DAA4BC255CB4}" destId="{4A187987-7DBF-4E38-9CC3-FE2983E3B0CC}" srcOrd="3" destOrd="0" parTransId="{8E854F64-6E4A-49B4-93B5-50F3F85F5AF1}" sibTransId="{511AE80B-87A9-4CE9-9E80-63438420333D}"/>
    <dgm:cxn modelId="{C6C2A8CA-7AD1-4A8D-A8B6-17E20C1F4E61}" type="presOf" srcId="{B30496D4-64E9-45C4-80CF-826347E12073}" destId="{2C024EF1-EDA7-4073-A1AE-78D80CDFED05}" srcOrd="0" destOrd="0" presId="urn:microsoft.com/office/officeart/2005/8/layout/cycle3"/>
    <dgm:cxn modelId="{6B06B780-2FB2-42F5-A5FF-BDB1E235610D}" type="presOf" srcId="{23768F77-02C9-404F-9806-48CEF24B931A}" destId="{C3549870-2B1B-461D-84D1-224005F64879}" srcOrd="0" destOrd="0" presId="urn:microsoft.com/office/officeart/2005/8/layout/cycle3"/>
    <dgm:cxn modelId="{88CDC0AF-BC3C-4EE5-940F-C0C9DF5979F3}" type="presParOf" srcId="{1B16643A-25F2-4831-9347-38C714AB3F8A}" destId="{E4C05115-0154-4B9C-8F4D-DA3DE9E35E8A}" srcOrd="0" destOrd="0" presId="urn:microsoft.com/office/officeart/2005/8/layout/cycle3"/>
    <dgm:cxn modelId="{813432A8-2F36-460F-8EFF-9CCD0BD5A8CC}" type="presParOf" srcId="{E4C05115-0154-4B9C-8F4D-DA3DE9E35E8A}" destId="{C789E805-F927-49E8-8220-EB6A92AF38BB}" srcOrd="0" destOrd="0" presId="urn:microsoft.com/office/officeart/2005/8/layout/cycle3"/>
    <dgm:cxn modelId="{20F807A2-11BD-48B6-B7E9-C7B03DC9D0EC}" type="presParOf" srcId="{E4C05115-0154-4B9C-8F4D-DA3DE9E35E8A}" destId="{CB110A75-5C0A-46E3-ADFA-E3FC1DBF0D2A}" srcOrd="1" destOrd="0" presId="urn:microsoft.com/office/officeart/2005/8/layout/cycle3"/>
    <dgm:cxn modelId="{4D96CD12-93A4-469F-8EB2-B0A5DEC78637}" type="presParOf" srcId="{E4C05115-0154-4B9C-8F4D-DA3DE9E35E8A}" destId="{2C024EF1-EDA7-4073-A1AE-78D80CDFED05}" srcOrd="2" destOrd="0" presId="urn:microsoft.com/office/officeart/2005/8/layout/cycle3"/>
    <dgm:cxn modelId="{8199B523-4EC2-4ACD-983C-ACC482988A0B}" type="presParOf" srcId="{E4C05115-0154-4B9C-8F4D-DA3DE9E35E8A}" destId="{C3549870-2B1B-461D-84D1-224005F64879}" srcOrd="3" destOrd="0" presId="urn:microsoft.com/office/officeart/2005/8/layout/cycle3"/>
    <dgm:cxn modelId="{2CF3863C-BCB4-491E-815B-E0D61517C6FC}" type="presParOf" srcId="{E4C05115-0154-4B9C-8F4D-DA3DE9E35E8A}" destId="{4A97DCF4-D385-41EE-AAF6-B720044DB4C8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10A75-5C0A-46E3-ADFA-E3FC1DBF0D2A}">
      <dsp:nvSpPr>
        <dsp:cNvPr id="0" name=""/>
        <dsp:cNvSpPr/>
      </dsp:nvSpPr>
      <dsp:spPr>
        <a:xfrm>
          <a:off x="160333" y="310968"/>
          <a:ext cx="1454793" cy="1454793"/>
        </a:xfrm>
        <a:prstGeom prst="circularArrow">
          <a:avLst>
            <a:gd name="adj1" fmla="val 4668"/>
            <a:gd name="adj2" fmla="val 272909"/>
            <a:gd name="adj3" fmla="val 13715806"/>
            <a:gd name="adj4" fmla="val 17458137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9E805-F927-49E8-8220-EB6A92AF38BB}">
      <dsp:nvSpPr>
        <dsp:cNvPr id="0" name=""/>
        <dsp:cNvSpPr/>
      </dsp:nvSpPr>
      <dsp:spPr>
        <a:xfrm>
          <a:off x="522755" y="268314"/>
          <a:ext cx="729949" cy="4446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Data Cleaning</a:t>
          </a:r>
          <a:endParaRPr lang="en-IN" sz="700" kern="1200" dirty="0"/>
        </a:p>
      </dsp:txBody>
      <dsp:txXfrm>
        <a:off x="544461" y="290020"/>
        <a:ext cx="686537" cy="401247"/>
      </dsp:txXfrm>
    </dsp:sp>
    <dsp:sp modelId="{2C024EF1-EDA7-4073-A1AE-78D80CDFED05}">
      <dsp:nvSpPr>
        <dsp:cNvPr id="0" name=""/>
        <dsp:cNvSpPr/>
      </dsp:nvSpPr>
      <dsp:spPr>
        <a:xfrm>
          <a:off x="1045122" y="773657"/>
          <a:ext cx="729949" cy="4787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Data Transformation</a:t>
          </a:r>
          <a:endParaRPr lang="en-IN" sz="700" kern="1200" dirty="0"/>
        </a:p>
      </dsp:txBody>
      <dsp:txXfrm>
        <a:off x="1068491" y="797026"/>
        <a:ext cx="683211" cy="431970"/>
      </dsp:txXfrm>
    </dsp:sp>
    <dsp:sp modelId="{C3549870-2B1B-461D-84D1-224005F64879}">
      <dsp:nvSpPr>
        <dsp:cNvPr id="0" name=""/>
        <dsp:cNvSpPr/>
      </dsp:nvSpPr>
      <dsp:spPr>
        <a:xfrm>
          <a:off x="522755" y="1281672"/>
          <a:ext cx="729949" cy="50741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Data 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Reduction</a:t>
          </a:r>
          <a:endParaRPr lang="en-IN" sz="700" kern="1200" dirty="0"/>
        </a:p>
      </dsp:txBody>
      <dsp:txXfrm>
        <a:off x="547525" y="1306442"/>
        <a:ext cx="680409" cy="457873"/>
      </dsp:txXfrm>
    </dsp:sp>
    <dsp:sp modelId="{4A97DCF4-D385-41EE-AAF6-B720044DB4C8}">
      <dsp:nvSpPr>
        <dsp:cNvPr id="0" name=""/>
        <dsp:cNvSpPr/>
      </dsp:nvSpPr>
      <dsp:spPr>
        <a:xfrm>
          <a:off x="387" y="782568"/>
          <a:ext cx="729949" cy="4608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Data Integration</a:t>
          </a:r>
          <a:endParaRPr lang="en-IN" sz="700" kern="1200" dirty="0"/>
        </a:p>
      </dsp:txBody>
      <dsp:txXfrm>
        <a:off x="22886" y="805067"/>
        <a:ext cx="684951" cy="415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10A75-5C0A-46E3-ADFA-E3FC1DBF0D2A}">
      <dsp:nvSpPr>
        <dsp:cNvPr id="0" name=""/>
        <dsp:cNvSpPr/>
      </dsp:nvSpPr>
      <dsp:spPr>
        <a:xfrm>
          <a:off x="168527" y="180394"/>
          <a:ext cx="1496372" cy="1496372"/>
        </a:xfrm>
        <a:prstGeom prst="circularArrow">
          <a:avLst>
            <a:gd name="adj1" fmla="val 4668"/>
            <a:gd name="adj2" fmla="val 272909"/>
            <a:gd name="adj3" fmla="val 13691149"/>
            <a:gd name="adj4" fmla="val 17473343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9E805-F927-49E8-8220-EB6A92AF38BB}">
      <dsp:nvSpPr>
        <dsp:cNvPr id="0" name=""/>
        <dsp:cNvSpPr/>
      </dsp:nvSpPr>
      <dsp:spPr>
        <a:xfrm>
          <a:off x="537584" y="178139"/>
          <a:ext cx="758258" cy="3791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Data Cleaning</a:t>
          </a:r>
          <a:endParaRPr lang="en-IN" sz="800" kern="1200" dirty="0"/>
        </a:p>
      </dsp:txBody>
      <dsp:txXfrm>
        <a:off x="556092" y="196647"/>
        <a:ext cx="721242" cy="342113"/>
      </dsp:txXfrm>
    </dsp:sp>
    <dsp:sp modelId="{2C024EF1-EDA7-4073-A1AE-78D80CDFED05}">
      <dsp:nvSpPr>
        <dsp:cNvPr id="0" name=""/>
        <dsp:cNvSpPr/>
      </dsp:nvSpPr>
      <dsp:spPr>
        <a:xfrm>
          <a:off x="1074881" y="715436"/>
          <a:ext cx="758258" cy="3791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Data Transformation</a:t>
          </a:r>
          <a:endParaRPr lang="en-IN" sz="800" kern="1200" dirty="0"/>
        </a:p>
      </dsp:txBody>
      <dsp:txXfrm>
        <a:off x="1093389" y="733944"/>
        <a:ext cx="721242" cy="342113"/>
      </dsp:txXfrm>
    </dsp:sp>
    <dsp:sp modelId="{C3549870-2B1B-461D-84D1-224005F64879}">
      <dsp:nvSpPr>
        <dsp:cNvPr id="0" name=""/>
        <dsp:cNvSpPr/>
      </dsp:nvSpPr>
      <dsp:spPr>
        <a:xfrm>
          <a:off x="537584" y="1252734"/>
          <a:ext cx="758258" cy="3791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Data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Reduction</a:t>
          </a:r>
          <a:endParaRPr lang="en-IN" sz="800" kern="1200" dirty="0"/>
        </a:p>
      </dsp:txBody>
      <dsp:txXfrm>
        <a:off x="556092" y="1271242"/>
        <a:ext cx="721242" cy="342113"/>
      </dsp:txXfrm>
    </dsp:sp>
    <dsp:sp modelId="{4A97DCF4-D385-41EE-AAF6-B720044DB4C8}">
      <dsp:nvSpPr>
        <dsp:cNvPr id="0" name=""/>
        <dsp:cNvSpPr/>
      </dsp:nvSpPr>
      <dsp:spPr>
        <a:xfrm>
          <a:off x="287" y="715436"/>
          <a:ext cx="758258" cy="3791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Data Integration</a:t>
          </a:r>
          <a:endParaRPr lang="en-IN" sz="800" kern="1200" dirty="0"/>
        </a:p>
      </dsp:txBody>
      <dsp:txXfrm>
        <a:off x="18795" y="733944"/>
        <a:ext cx="721242" cy="342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596-7DE5-4DAA-8829-407FADA2AE4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E8DB-B2FF-484B-83EF-D636ADA3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4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596-7DE5-4DAA-8829-407FADA2AE4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E8DB-B2FF-484B-83EF-D636ADA3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26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596-7DE5-4DAA-8829-407FADA2AE4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E8DB-B2FF-484B-83EF-D636ADA3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7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596-7DE5-4DAA-8829-407FADA2AE4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E8DB-B2FF-484B-83EF-D636ADA3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596-7DE5-4DAA-8829-407FADA2AE4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E8DB-B2FF-484B-83EF-D636ADA3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4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596-7DE5-4DAA-8829-407FADA2AE4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E8DB-B2FF-484B-83EF-D636ADA3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7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596-7DE5-4DAA-8829-407FADA2AE4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E8DB-B2FF-484B-83EF-D636ADA3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7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596-7DE5-4DAA-8829-407FADA2AE4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E8DB-B2FF-484B-83EF-D636ADA3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1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596-7DE5-4DAA-8829-407FADA2AE4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E8DB-B2FF-484B-83EF-D636ADA3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5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596-7DE5-4DAA-8829-407FADA2AE4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E8DB-B2FF-484B-83EF-D636ADA3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596-7DE5-4DAA-8829-407FADA2AE4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E8DB-B2FF-484B-83EF-D636ADA3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8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2596-7DE5-4DAA-8829-407FADA2AE4F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E8DB-B2FF-484B-83EF-D636ADA3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6.jp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1.jpeg"/><Relationship Id="rId17" Type="http://schemas.openxmlformats.org/officeDocument/2006/relationships/image" Target="../media/image12.jpeg"/><Relationship Id="rId2" Type="http://schemas.openxmlformats.org/officeDocument/2006/relationships/diagramData" Target="../diagrams/data2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hyperlink" Target="file:///C:\Users\Pramod\Desktop\python_libraries.xlsx" TargetMode="Externa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085850" y="733425"/>
            <a:ext cx="9677400" cy="4676775"/>
          </a:xfrm>
          <a:prstGeom prst="flowChartProcess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35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Hackathon </a:t>
            </a:r>
            <a:r>
              <a:rPr lang="en-IN" dirty="0" smtClean="0">
                <a:latin typeface="Arial Rounded MT Bold" panose="020F0704030504030204" pitchFamily="34" charset="0"/>
              </a:rPr>
              <a:t>2022</a:t>
            </a:r>
            <a:br>
              <a:rPr lang="en-IN" dirty="0" smtClean="0">
                <a:latin typeface="Arial Rounded MT Bold" panose="020F0704030504030204" pitchFamily="34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4000" dirty="0" smtClean="0"/>
              <a:t>Team Supersonic</a:t>
            </a:r>
          </a:p>
          <a:p>
            <a:r>
              <a:rPr lang="en-IN" dirty="0" smtClean="0"/>
              <a:t>12</a:t>
            </a:r>
            <a:r>
              <a:rPr lang="en-IN" baseline="30000" dirty="0" smtClean="0"/>
              <a:t>th</a:t>
            </a:r>
            <a:r>
              <a:rPr lang="en-IN" dirty="0" smtClean="0"/>
              <a:t> May -16</a:t>
            </a:r>
            <a:r>
              <a:rPr lang="en-IN" baseline="30000" dirty="0" smtClean="0"/>
              <a:t>th</a:t>
            </a:r>
            <a:r>
              <a:rPr lang="en-IN" dirty="0" smtClean="0"/>
              <a:t> May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9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Hackathon Objectives: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u="sng" dirty="0" smtClean="0"/>
              <a:t>Get involved in driving DE&amp;l outcomes:</a:t>
            </a:r>
          </a:p>
          <a:p>
            <a:pPr marL="0" indent="0">
              <a:buNone/>
            </a:pPr>
            <a:r>
              <a:rPr lang="en-IN" dirty="0" smtClean="0"/>
              <a:t>Wells Fargo is committed to being a force for good in our communities. As such,</a:t>
            </a:r>
          </a:p>
          <a:p>
            <a:pPr marL="0" indent="0">
              <a:buNone/>
            </a:pPr>
            <a:r>
              <a:rPr lang="en-IN" dirty="0" smtClean="0"/>
              <a:t>there several DE&amp;I firm led external initiatives focused on investing in</a:t>
            </a:r>
          </a:p>
          <a:p>
            <a:pPr marL="0" indent="0">
              <a:buNone/>
            </a:pPr>
            <a:r>
              <a:rPr lang="en-IN" dirty="0" smtClean="0"/>
              <a:t>communities, better serving customers from those communities, and increasing</a:t>
            </a:r>
          </a:p>
          <a:p>
            <a:pPr marL="0" indent="0">
              <a:buNone/>
            </a:pPr>
            <a:r>
              <a:rPr lang="en-IN" dirty="0" smtClean="0"/>
              <a:t>supplier diversity.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u="sng" dirty="0" smtClean="0"/>
              <a:t>2022 DE&amp;I Hackathon Challenge:</a:t>
            </a:r>
          </a:p>
          <a:p>
            <a:pPr marL="0" indent="0">
              <a:buNone/>
            </a:pPr>
            <a:r>
              <a:rPr lang="en-IN" dirty="0" smtClean="0"/>
              <a:t>In order to better serve these customers or prospects, Wells Fargo needs an</a:t>
            </a:r>
          </a:p>
          <a:p>
            <a:pPr marL="0" indent="0">
              <a:buNone/>
            </a:pPr>
            <a:r>
              <a:rPr lang="en-IN" dirty="0" smtClean="0"/>
              <a:t>effective and automated technology tool(s) identify the diversity dimensions of</a:t>
            </a:r>
          </a:p>
          <a:p>
            <a:pPr marL="0" indent="0">
              <a:buNone/>
            </a:pPr>
            <a:r>
              <a:rPr lang="en-IN" dirty="0" smtClean="0"/>
              <a:t>the ownership and/or the leadership of these commercial customers and/or</a:t>
            </a:r>
          </a:p>
          <a:p>
            <a:pPr marL="0" indent="0">
              <a:buNone/>
            </a:pPr>
            <a:r>
              <a:rPr lang="en-IN" dirty="0" smtClean="0"/>
              <a:t>prospects.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258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1224" y="1243912"/>
            <a:ext cx="6417276" cy="41683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63873"/>
            <a:ext cx="10515600" cy="376280"/>
          </a:xfrm>
        </p:spPr>
        <p:txBody>
          <a:bodyPr>
            <a:noAutofit/>
          </a:bodyPr>
          <a:lstStyle/>
          <a:p>
            <a:r>
              <a:rPr lang="en-IN" sz="2000" b="1" u="sng" dirty="0" smtClean="0"/>
              <a:t>Identify Diversely Owned/Led Business </a:t>
            </a:r>
            <a:r>
              <a:rPr lang="en-IN" sz="2000" b="1" u="sng" dirty="0"/>
              <a:t>T</a:t>
            </a:r>
            <a:r>
              <a:rPr lang="en-IN" sz="2000" b="1" u="sng" dirty="0" smtClean="0"/>
              <a:t>hrough Automation:</a:t>
            </a:r>
            <a:endParaRPr lang="en-IN" sz="2000" b="1" u="sng" dirty="0"/>
          </a:p>
        </p:txBody>
      </p:sp>
      <p:pic>
        <p:nvPicPr>
          <p:cNvPr id="4098" name="Picture 2" descr="Microsoft Excel Icons | Download Free Vectors Icons &amp; Log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8" y="2882485"/>
            <a:ext cx="751703" cy="89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icrosoft Excel Icons | Download Free Vectors Icons &amp; Log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151" y="2882485"/>
            <a:ext cx="751703" cy="89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370573" y="3220994"/>
            <a:ext cx="518985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8564263" y="3220994"/>
            <a:ext cx="489125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utoShape 4" descr="Gear mechanism arrows round processing icon vector. Operations logo.  Operation process. Stock Vector | Adobe 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2" name="Picture 6" descr="Process Logo - LogoD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59" y="2766070"/>
            <a:ext cx="1368425" cy="113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 rot="5400000">
            <a:off x="3900899" y="1792012"/>
            <a:ext cx="2750875" cy="29244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3351686" y="3220994"/>
            <a:ext cx="399535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6862123" y="3220994"/>
            <a:ext cx="399535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04" name="Picture 8" descr="Web Scraping For Recruite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14" y="2106669"/>
            <a:ext cx="1083276" cy="8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est Python libraries for Machine Learning - Javatpoin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6" r="18678" b="24227"/>
          <a:stretch/>
        </p:blipFill>
        <p:spPr bwMode="auto">
          <a:xfrm>
            <a:off x="5507889" y="3584556"/>
            <a:ext cx="1083276" cy="82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72722" y="2285123"/>
            <a:ext cx="131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Web Scrapping Methods</a:t>
            </a:r>
            <a:endParaRPr lang="en-IN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72722" y="3719614"/>
            <a:ext cx="162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/>
              <a:t>Py</a:t>
            </a:r>
            <a:r>
              <a:rPr lang="en-IN" sz="1400" b="1" dirty="0" smtClean="0"/>
              <a:t> ML &amp; Tensor Flow Libraries</a:t>
            </a:r>
            <a:endParaRPr lang="en-IN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4489" y="3805962"/>
            <a:ext cx="92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 smtClean="0">
                <a:solidFill>
                  <a:schemeClr val="accent2"/>
                </a:solidFill>
              </a:rPr>
              <a:t>Data </a:t>
            </a:r>
          </a:p>
          <a:p>
            <a:pPr algn="ctr"/>
            <a:r>
              <a:rPr lang="en-IN" sz="1200" b="1" u="sng" dirty="0" smtClean="0">
                <a:solidFill>
                  <a:schemeClr val="accent2"/>
                </a:solidFill>
              </a:rPr>
              <a:t>Ingestion</a:t>
            </a:r>
            <a:endParaRPr lang="en-IN" sz="1200" b="1" u="sng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6735" y="5495398"/>
            <a:ext cx="450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 smtClean="0">
                <a:solidFill>
                  <a:schemeClr val="accent2"/>
                </a:solidFill>
              </a:rPr>
              <a:t>Process to gather data points to identify woman/Minority Diversity  </a:t>
            </a:r>
            <a:endParaRPr lang="en-IN" sz="1200" b="1" u="sng" dirty="0">
              <a:solidFill>
                <a:schemeClr val="accent2"/>
              </a:solidFill>
            </a:endParaRPr>
          </a:p>
        </p:txBody>
      </p:sp>
      <p:pic>
        <p:nvPicPr>
          <p:cNvPr id="4108" name="Picture 12" descr="Download HD Business Data Storage - Icon Transparent PNG Image - NicePNG.co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33" y="2882485"/>
            <a:ext cx="707381" cy="89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59459" y="3805962"/>
            <a:ext cx="144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 smtClean="0">
                <a:solidFill>
                  <a:schemeClr val="accent2"/>
                </a:solidFill>
              </a:rPr>
              <a:t>Data </a:t>
            </a:r>
          </a:p>
          <a:p>
            <a:pPr algn="ctr"/>
            <a:r>
              <a:rPr lang="en-IN" sz="1200" b="1" u="sng" dirty="0" smtClean="0">
                <a:solidFill>
                  <a:schemeClr val="accent2"/>
                </a:solidFill>
              </a:rPr>
              <a:t>Pre-processing</a:t>
            </a:r>
            <a:endParaRPr lang="en-IN" sz="1200" b="1" u="sng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71790" y="4712805"/>
            <a:ext cx="197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 smtClean="0">
                <a:solidFill>
                  <a:schemeClr val="accent2"/>
                </a:solidFill>
              </a:rPr>
              <a:t>Identification Process</a:t>
            </a:r>
            <a:endParaRPr lang="en-IN" sz="1200" b="1" u="sng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61658" y="3840888"/>
            <a:ext cx="129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 smtClean="0">
                <a:solidFill>
                  <a:schemeClr val="accent2"/>
                </a:solidFill>
              </a:rPr>
              <a:t>Processed Data Storage</a:t>
            </a:r>
            <a:endParaRPr lang="en-IN" sz="1200" b="1" u="sng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75992" y="3852128"/>
            <a:ext cx="129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 smtClean="0">
                <a:solidFill>
                  <a:schemeClr val="accent2"/>
                </a:solidFill>
              </a:rPr>
              <a:t>Final Data </a:t>
            </a:r>
          </a:p>
          <a:p>
            <a:pPr algn="ctr"/>
            <a:r>
              <a:rPr lang="en-IN" sz="1200" b="1" u="sng" dirty="0" smtClean="0">
                <a:solidFill>
                  <a:schemeClr val="accent2"/>
                </a:solidFill>
              </a:rPr>
              <a:t>Export</a:t>
            </a:r>
            <a:endParaRPr lang="en-IN" sz="12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0810" y="163093"/>
            <a:ext cx="10515600" cy="572135"/>
          </a:xfrm>
        </p:spPr>
        <p:txBody>
          <a:bodyPr>
            <a:normAutofit/>
          </a:bodyPr>
          <a:lstStyle/>
          <a:p>
            <a:r>
              <a:rPr lang="en-IN" sz="2000" b="1" u="sng" dirty="0" smtClean="0"/>
              <a:t>Detail Process to Identify Diversity Using Web </a:t>
            </a:r>
            <a:r>
              <a:rPr lang="en-IN" sz="2000" b="1" u="sng" dirty="0" smtClean="0"/>
              <a:t>Scrapping :</a:t>
            </a:r>
            <a:endParaRPr lang="en-IN" sz="4000" u="sn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7950" y="937260"/>
            <a:ext cx="1101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364389245"/>
              </p:ext>
            </p:extLst>
          </p:nvPr>
        </p:nvGraphicFramePr>
        <p:xfrm>
          <a:off x="534426" y="937260"/>
          <a:ext cx="177546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4426" y="2994659"/>
            <a:ext cx="1775459" cy="21236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Cleaning the data using Python libraries like NumPy, Pandas </a:t>
            </a:r>
            <a:r>
              <a:rPr lang="en-IN" sz="1200" dirty="0" smtClean="0"/>
              <a:t>etc. </a:t>
            </a:r>
            <a:endParaRPr lang="en-I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Creating/transforming additional columns using existing ones. This will help us to search prospect leads properly</a:t>
            </a:r>
          </a:p>
          <a:p>
            <a:pPr marL="228600" indent="-228600">
              <a:buAutoNum type="arabicPeriod"/>
            </a:pPr>
            <a:endParaRPr lang="en-IN" sz="1200" dirty="0"/>
          </a:p>
        </p:txBody>
      </p:sp>
      <p:pic>
        <p:nvPicPr>
          <p:cNvPr id="26" name="Content Placeholder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45" y="1139292"/>
            <a:ext cx="1226844" cy="86414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699929" y="2994659"/>
            <a:ext cx="2869341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Once all the Mining process are done, the desired information to identify diversity , will be saved in the database. Some static dataset will also be saved in the database.</a:t>
            </a:r>
          </a:p>
          <a:p>
            <a:endParaRPr lang="en-IN" sz="1200" dirty="0"/>
          </a:p>
          <a:p>
            <a:r>
              <a:rPr lang="en-IN" sz="1200" dirty="0"/>
              <a:t>The final resultset will be extracted as a spread sheet and exported. 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682240" y="937260"/>
            <a:ext cx="22860" cy="531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68287" y="937260"/>
            <a:ext cx="22860" cy="531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58" y="1058957"/>
            <a:ext cx="2224507" cy="1644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671" y="1139292"/>
            <a:ext cx="1241112" cy="601362"/>
          </a:xfrm>
          <a:prstGeom prst="rect">
            <a:avLst/>
          </a:prstGeom>
        </p:spPr>
      </p:pic>
      <p:pic>
        <p:nvPicPr>
          <p:cNvPr id="31" name="Picture 2" descr="Azure Storage - Learn Azure Storage - Intellipaat Tutorial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" r="10656"/>
          <a:stretch/>
        </p:blipFill>
        <p:spPr bwMode="auto">
          <a:xfrm>
            <a:off x="8848555" y="1849565"/>
            <a:ext cx="1286044" cy="56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eautiful Soup 4 | Funth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51" y="1854469"/>
            <a:ext cx="2179354" cy="63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3039247" y="2994659"/>
            <a:ext cx="5000038" cy="26545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IN" sz="1200" dirty="0"/>
              <a:t>Gather company or its </a:t>
            </a:r>
            <a:r>
              <a:rPr lang="en-IN" sz="1200" dirty="0"/>
              <a:t>diversity </a:t>
            </a:r>
            <a:r>
              <a:rPr lang="en-IN" sz="1200" dirty="0"/>
              <a:t>related web pages / news articles / blogs via Google Search using Beautiful Soup library</a:t>
            </a:r>
            <a:br>
              <a:rPr lang="en-IN" sz="1200" dirty="0"/>
            </a:br>
            <a:r>
              <a:rPr lang="en-IN" sz="1200" dirty="0"/>
              <a:t> 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IN" sz="1200" dirty="0"/>
              <a:t>Detect </a:t>
            </a:r>
            <a:r>
              <a:rPr lang="en-IN" sz="1200" dirty="0"/>
              <a:t>the URLs that are only refer to the companies in </a:t>
            </a:r>
            <a:r>
              <a:rPr lang="en-IN" sz="1200" dirty="0"/>
              <a:t>context</a:t>
            </a:r>
            <a:br>
              <a:rPr lang="en-IN" sz="1200" dirty="0"/>
            </a:br>
            <a:endParaRPr lang="en-IN" sz="1200" dirty="0"/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IN" sz="1200" dirty="0"/>
              <a:t>Scan </a:t>
            </a:r>
            <a:r>
              <a:rPr lang="en-IN" sz="1200" dirty="0"/>
              <a:t>the URLs for any diversity related </a:t>
            </a:r>
            <a:r>
              <a:rPr lang="en-IN" sz="1200" dirty="0"/>
              <a:t>information</a:t>
            </a:r>
            <a:br>
              <a:rPr lang="en-IN" sz="1200" dirty="0"/>
            </a:b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Find </a:t>
            </a:r>
            <a:r>
              <a:rPr lang="en-IN" sz="1200" dirty="0"/>
              <a:t>the Linkedin profile of the </a:t>
            </a:r>
            <a:r>
              <a:rPr lang="en-IN" sz="1200" dirty="0"/>
              <a:t>leader </a:t>
            </a:r>
            <a:r>
              <a:rPr lang="en-IN" sz="1200" dirty="0"/>
              <a:t>[leader name + </a:t>
            </a:r>
            <a:r>
              <a:rPr lang="en-IN" sz="1200" dirty="0"/>
              <a:t>company match] &amp; Extract any diversity related info mentioned</a:t>
            </a:r>
            <a:br>
              <a:rPr lang="en-IN" sz="1200" dirty="0"/>
            </a:b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Capture </a:t>
            </a:r>
            <a:r>
              <a:rPr lang="en-IN" sz="1200" dirty="0"/>
              <a:t>detail for all records and save.</a:t>
            </a:r>
            <a:br>
              <a:rPr lang="en-IN" sz="1200" dirty="0"/>
            </a:b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Repeat </a:t>
            </a:r>
            <a:r>
              <a:rPr lang="en-IN" sz="1200" dirty="0"/>
              <a:t>the steps till the list ends</a:t>
            </a:r>
          </a:p>
          <a:p>
            <a:pPr marL="228600" indent="-228600" fontAlgn="ctr">
              <a:buFontTx/>
              <a:buAutoNum type="arabicPeriod"/>
            </a:pPr>
            <a:endParaRPr lang="en-IN" sz="1050" dirty="0">
              <a:solidFill>
                <a:srgbClr val="22222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67912" y="2767914"/>
            <a:ext cx="5542709" cy="2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08" y="150836"/>
            <a:ext cx="9432187" cy="569437"/>
          </a:xfrm>
          <a:ln>
            <a:solidFill>
              <a:schemeClr val="bg1"/>
            </a:solidFill>
            <a:prstDash val="solid"/>
          </a:ln>
        </p:spPr>
        <p:txBody>
          <a:bodyPr>
            <a:normAutofit/>
          </a:bodyPr>
          <a:lstStyle/>
          <a:p>
            <a:r>
              <a:rPr lang="en-IN" sz="2000" b="1" u="sng" dirty="0" smtClean="0"/>
              <a:t>Detail Process to Identify </a:t>
            </a:r>
            <a:r>
              <a:rPr lang="en-IN" sz="2000" b="1" u="sng" dirty="0"/>
              <a:t>D</a:t>
            </a:r>
            <a:r>
              <a:rPr lang="en-IN" sz="2000" b="1" u="sng" dirty="0" smtClean="0"/>
              <a:t>iversity Using Existing </a:t>
            </a:r>
            <a:r>
              <a:rPr lang="en-IN" sz="2000" b="1" u="sng" dirty="0" smtClean="0"/>
              <a:t>Libraries/</a:t>
            </a:r>
            <a:r>
              <a:rPr lang="en-IN" sz="2000" b="1" u="sng" dirty="0" err="1" smtClean="0"/>
              <a:t>Modeles</a:t>
            </a:r>
            <a:endParaRPr lang="en-IN" sz="2000" b="1" u="sn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866482"/>
              </p:ext>
            </p:extLst>
          </p:nvPr>
        </p:nvGraphicFramePr>
        <p:xfrm>
          <a:off x="453081" y="932451"/>
          <a:ext cx="10395971" cy="566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609913" y="946156"/>
            <a:ext cx="14289" cy="555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67166703"/>
              </p:ext>
            </p:extLst>
          </p:nvPr>
        </p:nvGraphicFramePr>
        <p:xfrm>
          <a:off x="530832" y="1023813"/>
          <a:ext cx="1833427" cy="1810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831" y="2840892"/>
            <a:ext cx="1833427" cy="24929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Cleaning the data using Python libraries like NumPy, Pandas </a:t>
            </a:r>
            <a:r>
              <a:rPr lang="en-IN" sz="1200" dirty="0" err="1" smtClean="0"/>
              <a:t>etc</a:t>
            </a:r>
            <a:r>
              <a:rPr lang="en-IN" sz="1200" dirty="0" smtClean="0"/>
              <a:t> after reading the sheet ingested</a:t>
            </a:r>
          </a:p>
          <a:p>
            <a:endParaRPr lang="en-I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Creating/transforming additional columns using existing ones. This will help us to search prospect leads  properly</a:t>
            </a:r>
          </a:p>
          <a:p>
            <a:pPr marL="228600" indent="-228600">
              <a:buAutoNum type="arabicPeriod"/>
            </a:pPr>
            <a:endParaRPr lang="en-IN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951275" y="914541"/>
            <a:ext cx="14289" cy="555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0" b="1966"/>
          <a:stretch/>
        </p:blipFill>
        <p:spPr>
          <a:xfrm>
            <a:off x="3517228" y="1512400"/>
            <a:ext cx="1643500" cy="9310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Content Placeholder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368" y="1108995"/>
            <a:ext cx="1276684" cy="10312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331256" y="2831122"/>
            <a:ext cx="2394409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Once all the Mining process are done, the desired information to identify diversity , will be saved as pandas data frame. </a:t>
            </a:r>
            <a:endParaRPr lang="en-IN" sz="1200" dirty="0"/>
          </a:p>
          <a:p>
            <a:r>
              <a:rPr lang="en-IN" sz="1200" dirty="0"/>
              <a:t>The final resultset will be extracted as a spread sheet and stored at Azure Storage. 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41960" y="919958"/>
            <a:ext cx="10209564" cy="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022" y="1198344"/>
            <a:ext cx="1241112" cy="507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7643" y="5726876"/>
            <a:ext cx="425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15" action="ppaction://hlinkfile"/>
              </a:rPr>
              <a:t>Click here</a:t>
            </a:r>
            <a:r>
              <a:rPr lang="en-IN" sz="1200" dirty="0"/>
              <a:t> to view all the python libraries used in this process </a:t>
            </a:r>
          </a:p>
          <a:p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2869856" y="2840892"/>
            <a:ext cx="4821475" cy="26455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IN" sz="1200" dirty="0"/>
              <a:t>Extracting the gender diversity based on LSTM model using </a:t>
            </a:r>
            <a:r>
              <a:rPr lang="en-IN" sz="1200" dirty="0" err="1"/>
              <a:t>Tensorflow</a:t>
            </a:r>
            <a:r>
              <a:rPr lang="en-IN" sz="1200" dirty="0"/>
              <a:t>/</a:t>
            </a:r>
            <a:r>
              <a:rPr lang="en-IN" sz="1200" dirty="0" err="1"/>
              <a:t>Keras</a:t>
            </a:r>
            <a:r>
              <a:rPr lang="en-IN" sz="1200" dirty="0"/>
              <a:t>, and used for Classification of gender</a:t>
            </a:r>
            <a:br>
              <a:rPr lang="en-IN" sz="1200" dirty="0"/>
            </a:br>
            <a:endParaRPr lang="en-IN" sz="1200" dirty="0"/>
          </a:p>
          <a:p>
            <a:pPr marL="228600" indent="-228600">
              <a:buFontTx/>
              <a:buAutoNum type="arabicPeriod"/>
            </a:pPr>
            <a:r>
              <a:rPr lang="en-IN" sz="1200" dirty="0"/>
              <a:t>The output value &gt; 0.5 then Male else Female</a:t>
            </a:r>
            <a:br>
              <a:rPr lang="en-IN" sz="1200" dirty="0"/>
            </a:br>
            <a:endParaRPr lang="en-IN" sz="1200" dirty="0"/>
          </a:p>
          <a:p>
            <a:pPr marL="228600" indent="-228600">
              <a:buFontTx/>
              <a:buAutoNum type="arabicPeriod"/>
            </a:pPr>
            <a:r>
              <a:rPr lang="en-IN" sz="1200" dirty="0"/>
              <a:t>Extracting the ethnicity using executives </a:t>
            </a:r>
            <a:r>
              <a:rPr lang="en-IN" sz="1200" dirty="0" err="1"/>
              <a:t>firstname</a:t>
            </a:r>
            <a:r>
              <a:rPr lang="en-IN" sz="1200" dirty="0"/>
              <a:t> and </a:t>
            </a:r>
            <a:r>
              <a:rPr lang="en-IN" sz="1200" dirty="0" err="1"/>
              <a:t>lastname</a:t>
            </a:r>
            <a:r>
              <a:rPr lang="en-IN" sz="1200" dirty="0"/>
              <a:t> using  tensor flow open source </a:t>
            </a:r>
            <a:r>
              <a:rPr lang="en-IN" sz="1200" dirty="0"/>
              <a:t>model</a:t>
            </a:r>
            <a:br>
              <a:rPr lang="en-IN" sz="1200" dirty="0"/>
            </a:br>
            <a:endParaRPr lang="en-IN" sz="1200" dirty="0"/>
          </a:p>
          <a:p>
            <a:pPr marL="228600" indent="-228600">
              <a:buFontTx/>
              <a:buAutoNum type="arabicPeriod"/>
            </a:pPr>
            <a:r>
              <a:rPr lang="en-IN" sz="1200" dirty="0"/>
              <a:t>Deriving diverse ethnicity as black , </a:t>
            </a:r>
            <a:r>
              <a:rPr lang="en-IN" sz="1200" dirty="0" err="1"/>
              <a:t>asian</a:t>
            </a:r>
            <a:r>
              <a:rPr lang="en-IN" sz="1200" dirty="0"/>
              <a:t>, </a:t>
            </a:r>
            <a:r>
              <a:rPr lang="en-IN" sz="1200" dirty="0"/>
              <a:t>Hispanic</a:t>
            </a:r>
            <a:br>
              <a:rPr lang="en-IN" sz="1200" dirty="0"/>
            </a:br>
            <a:endParaRPr lang="en-IN" sz="1200" dirty="0"/>
          </a:p>
          <a:p>
            <a:pPr marL="228600" indent="-228600">
              <a:buFontTx/>
              <a:buAutoNum type="arabicPeriod"/>
            </a:pPr>
            <a:r>
              <a:rPr lang="en-IN" sz="1200" dirty="0"/>
              <a:t>Capture detail for all records and save</a:t>
            </a:r>
            <a:r>
              <a:rPr lang="en-IN" sz="1200" dirty="0"/>
              <a:t>.</a:t>
            </a:r>
            <a:br>
              <a:rPr lang="en-IN" sz="1200" dirty="0"/>
            </a:br>
            <a:endParaRPr lang="en-IN" sz="1200" dirty="0"/>
          </a:p>
          <a:p>
            <a:pPr marL="228600" indent="-228600">
              <a:buFontTx/>
              <a:buAutoNum type="arabicPeriod"/>
            </a:pPr>
            <a:r>
              <a:rPr lang="en-IN" sz="1200" dirty="0"/>
              <a:t>Repeat the steps till the list </a:t>
            </a:r>
            <a:r>
              <a:rPr lang="en-IN" sz="1200" dirty="0"/>
              <a:t>ends</a:t>
            </a:r>
            <a:endParaRPr lang="en-IN" sz="1200" dirty="0"/>
          </a:p>
          <a:p>
            <a:pPr marL="228600" indent="-228600">
              <a:buAutoNum type="arabicPeriod"/>
            </a:pPr>
            <a:endParaRPr lang="en-IN" sz="1050" dirty="0"/>
          </a:p>
        </p:txBody>
      </p:sp>
      <p:pic>
        <p:nvPicPr>
          <p:cNvPr id="1026" name="Picture 2" descr="Azure Storage - Learn Azure Storage - Intellipaat Tutorial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" r="10656"/>
          <a:stretch/>
        </p:blipFill>
        <p:spPr bwMode="auto">
          <a:xfrm>
            <a:off x="8308790" y="1984327"/>
            <a:ext cx="1286044" cy="56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llo World in TensorFlow. TensorFlow is an open-source software… | by  Sidath Asiri | Towards Data Science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5" t="20545" r="14139" b="19430"/>
          <a:stretch/>
        </p:blipFill>
        <p:spPr bwMode="auto">
          <a:xfrm>
            <a:off x="5832649" y="1827447"/>
            <a:ext cx="1543841" cy="550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 flipV="1">
            <a:off x="2649641" y="2734962"/>
            <a:ext cx="5118640" cy="1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752820" y="1624802"/>
            <a:ext cx="5054856" cy="408442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827"/>
            <a:ext cx="8853279" cy="446836"/>
          </a:xfrm>
        </p:spPr>
        <p:txBody>
          <a:bodyPr>
            <a:normAutofit/>
          </a:bodyPr>
          <a:lstStyle/>
          <a:p>
            <a:r>
              <a:rPr lang="en-IN" sz="2000" b="1" u="sng" dirty="0" smtClean="0"/>
              <a:t>CICD </a:t>
            </a:r>
            <a:r>
              <a:rPr lang="en-IN" sz="2000" b="1" u="sng" dirty="0" smtClean="0"/>
              <a:t> And </a:t>
            </a:r>
            <a:r>
              <a:rPr lang="en-IN" sz="2000" b="1" u="sng" dirty="0" smtClean="0"/>
              <a:t>O</a:t>
            </a:r>
            <a:r>
              <a:rPr lang="en-IN" sz="2000" b="1" u="sng" dirty="0" smtClean="0"/>
              <a:t>rchestration Process :</a:t>
            </a:r>
            <a:endParaRPr lang="en-IN" sz="2000" b="1" u="sng" dirty="0"/>
          </a:p>
        </p:txBody>
      </p:sp>
      <p:pic>
        <p:nvPicPr>
          <p:cNvPr id="2052" name="Picture 4" descr="Using Github to View Code (Cherno Chat)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14" y="1967493"/>
            <a:ext cx="966834" cy="4253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229529" y="2084269"/>
            <a:ext cx="374522" cy="133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pic>
        <p:nvPicPr>
          <p:cNvPr id="2060" name="Picture 12" descr="Microsoft-Docker-logo - Uncommon Solu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288" y="3234227"/>
            <a:ext cx="980598" cy="3706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6" name="Picture 8" descr="Software testing with Pytest - getDevelop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762" y="1962436"/>
            <a:ext cx="968565" cy="4378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066039" y="2084269"/>
            <a:ext cx="374522" cy="133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6" name="AutoShape 14" descr="Azure Container Registry-icon | Brands AP - AZ"/>
          <p:cNvSpPr>
            <a:spLocks noChangeAspect="1" noChangeArrowheads="1"/>
          </p:cNvSpPr>
          <p:nvPr/>
        </p:nvSpPr>
        <p:spPr bwMode="auto">
          <a:xfrm>
            <a:off x="600419" y="296562"/>
            <a:ext cx="256617" cy="25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100"/>
          </a:p>
        </p:txBody>
      </p:sp>
      <p:sp>
        <p:nvSpPr>
          <p:cNvPr id="7" name="AutoShape 16" descr="Azure Container Registry-icon | Brands AP - AZ"/>
          <p:cNvSpPr>
            <a:spLocks noChangeAspect="1" noChangeArrowheads="1"/>
          </p:cNvSpPr>
          <p:nvPr/>
        </p:nvSpPr>
        <p:spPr bwMode="auto">
          <a:xfrm>
            <a:off x="752819" y="448962"/>
            <a:ext cx="256617" cy="25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100"/>
          </a:p>
        </p:txBody>
      </p:sp>
      <p:pic>
        <p:nvPicPr>
          <p:cNvPr id="2066" name="Picture 18" descr="Azure Container Service (AKS) - A Detailed Intr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10" y="4380933"/>
            <a:ext cx="972530" cy="41349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898891" y="2856503"/>
            <a:ext cx="3167148" cy="2446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ctr"/>
            <a:r>
              <a:rPr lang="en-IN" sz="900" b="1" u="sng" dirty="0" smtClean="0"/>
              <a:t>Steps to follow for CICD</a:t>
            </a:r>
            <a:br>
              <a:rPr lang="en-IN" sz="900" b="1" u="sng" dirty="0" smtClean="0"/>
            </a:br>
            <a:endParaRPr lang="en-IN" sz="900" b="1" u="sng" dirty="0" smtClean="0"/>
          </a:p>
          <a:p>
            <a:pPr marL="228600" indent="-228600" fontAlgn="ctr">
              <a:buFont typeface="+mj-lt"/>
              <a:buAutoNum type="arabicPeriod"/>
            </a:pPr>
            <a:r>
              <a:rPr lang="en-IN" sz="900" dirty="0" smtClean="0"/>
              <a:t>Code </a:t>
            </a:r>
            <a:r>
              <a:rPr lang="en-IN" sz="900" dirty="0"/>
              <a:t>hosted in </a:t>
            </a:r>
            <a:r>
              <a:rPr lang="en-IN" sz="900" dirty="0" smtClean="0"/>
              <a:t>GitHub Repo</a:t>
            </a:r>
            <a:br>
              <a:rPr lang="en-IN" sz="900" dirty="0" smtClean="0"/>
            </a:br>
            <a:endParaRPr lang="en-IN" sz="900" dirty="0"/>
          </a:p>
          <a:p>
            <a:pPr marL="228600" indent="-228600" fontAlgn="ctr">
              <a:buFont typeface="+mj-lt"/>
              <a:buAutoNum type="arabicPeriod"/>
            </a:pPr>
            <a:r>
              <a:rPr lang="en-IN" sz="900" dirty="0" smtClean="0"/>
              <a:t>Unit test </a:t>
            </a:r>
            <a:r>
              <a:rPr lang="en-IN" sz="900" dirty="0"/>
              <a:t>by </a:t>
            </a:r>
            <a:r>
              <a:rPr lang="en-IN" sz="900" dirty="0" err="1" smtClean="0"/>
              <a:t>PyTest</a:t>
            </a:r>
            <a:r>
              <a:rPr lang="en-IN" sz="900" dirty="0" smtClean="0"/>
              <a:t> -GitHub Actions</a:t>
            </a:r>
            <a:br>
              <a:rPr lang="en-IN" sz="900" dirty="0" smtClean="0"/>
            </a:br>
            <a:endParaRPr lang="en-IN" sz="900" dirty="0" smtClean="0"/>
          </a:p>
          <a:p>
            <a:pPr marL="228600" indent="-228600" fontAlgn="ctr">
              <a:buFont typeface="+mj-lt"/>
              <a:buAutoNum type="arabicPeriod"/>
            </a:pPr>
            <a:r>
              <a:rPr lang="en-IN" sz="900" dirty="0" smtClean="0"/>
              <a:t>Code Coverage is achieved 100%</a:t>
            </a:r>
            <a:br>
              <a:rPr lang="en-IN" sz="900" dirty="0" smtClean="0"/>
            </a:br>
            <a:endParaRPr lang="en-IN" sz="900" dirty="0"/>
          </a:p>
          <a:p>
            <a:pPr marL="228600" indent="-228600" fontAlgn="ctr">
              <a:buFont typeface="+mj-lt"/>
              <a:buAutoNum type="arabicPeriod"/>
            </a:pPr>
            <a:r>
              <a:rPr lang="en-IN" sz="900" dirty="0"/>
              <a:t>Build a Docker Image -GitHub </a:t>
            </a:r>
            <a:r>
              <a:rPr lang="en-IN" sz="900" dirty="0" smtClean="0"/>
              <a:t>Actions</a:t>
            </a:r>
            <a:br>
              <a:rPr lang="en-IN" sz="900" dirty="0" smtClean="0"/>
            </a:br>
            <a:endParaRPr lang="en-IN" sz="900" dirty="0"/>
          </a:p>
          <a:p>
            <a:pPr marL="228600" indent="-228600" fontAlgn="ctr">
              <a:buFont typeface="+mj-lt"/>
              <a:buAutoNum type="arabicPeriod"/>
            </a:pPr>
            <a:r>
              <a:rPr lang="en-IN" sz="900" dirty="0"/>
              <a:t>Publish the image to Docker - GitHub </a:t>
            </a:r>
            <a:r>
              <a:rPr lang="en-IN" sz="900" dirty="0" smtClean="0"/>
              <a:t>Actions</a:t>
            </a:r>
            <a:br>
              <a:rPr lang="en-IN" sz="900" dirty="0" smtClean="0"/>
            </a:br>
            <a:endParaRPr lang="en-IN" sz="900" dirty="0"/>
          </a:p>
          <a:p>
            <a:pPr marL="228600" indent="-228600" fontAlgn="ctr">
              <a:buFont typeface="+mj-lt"/>
              <a:buAutoNum type="arabicPeriod"/>
            </a:pPr>
            <a:r>
              <a:rPr lang="en-IN" sz="900" dirty="0" smtClean="0"/>
              <a:t>Docker Hub </a:t>
            </a:r>
            <a:r>
              <a:rPr lang="en-IN" sz="900" dirty="0"/>
              <a:t>is used to host the Docker </a:t>
            </a:r>
            <a:r>
              <a:rPr lang="en-IN" sz="900" dirty="0" smtClean="0"/>
              <a:t>image</a:t>
            </a:r>
            <a:br>
              <a:rPr lang="en-IN" sz="900" dirty="0" smtClean="0"/>
            </a:br>
            <a:endParaRPr lang="en-IN" sz="900" dirty="0"/>
          </a:p>
          <a:p>
            <a:pPr marL="228600" indent="-228600" fontAlgn="ctr">
              <a:buFont typeface="+mj-lt"/>
              <a:buAutoNum type="arabicPeriod"/>
            </a:pPr>
            <a:r>
              <a:rPr lang="en-IN" sz="900" dirty="0"/>
              <a:t>Azure Container Instance pulls the image from Docker Hub and executes the </a:t>
            </a:r>
            <a:r>
              <a:rPr lang="en-IN" sz="900" dirty="0" smtClean="0"/>
              <a:t>process</a:t>
            </a:r>
            <a:endParaRPr lang="en-IN" sz="900" dirty="0"/>
          </a:p>
          <a:p>
            <a:pPr marL="342900" indent="-342900">
              <a:buFont typeface="+mj-lt"/>
              <a:buAutoNum type="arabicPeriod"/>
            </a:pPr>
            <a:endParaRPr lang="en-IN" sz="9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4885776" y="3925807"/>
            <a:ext cx="349842" cy="126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20" name="Flowchart: Process 19"/>
          <p:cNvSpPr/>
          <p:nvPr/>
        </p:nvSpPr>
        <p:spPr>
          <a:xfrm>
            <a:off x="5893795" y="1624802"/>
            <a:ext cx="5054856" cy="408442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4" name="TextBox 13"/>
          <p:cNvSpPr txBox="1"/>
          <p:nvPr/>
        </p:nvSpPr>
        <p:spPr>
          <a:xfrm>
            <a:off x="752819" y="1342766"/>
            <a:ext cx="1274332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b="1" dirty="0" smtClean="0"/>
              <a:t>CICD</a:t>
            </a:r>
            <a:endParaRPr lang="en-IN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93795" y="1342766"/>
            <a:ext cx="1274332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b="1" dirty="0" smtClean="0"/>
              <a:t>Orchestration</a:t>
            </a:r>
            <a:endParaRPr lang="en-IN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38613" y="2856503"/>
            <a:ext cx="388569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/>
              <a:t>The whole CICD process is Orchestrated on Azure </a:t>
            </a:r>
            <a:r>
              <a:rPr lang="en-IN" sz="900" dirty="0"/>
              <a:t>Databricks </a:t>
            </a:r>
            <a:r>
              <a:rPr lang="en-IN" sz="900" dirty="0" smtClean="0"/>
              <a:t>notebook from Azure Data Factory.</a:t>
            </a:r>
            <a:br>
              <a:rPr lang="en-IN" sz="900" dirty="0" smtClean="0"/>
            </a:br>
            <a:r>
              <a:rPr lang="en-IN" sz="9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/>
              <a:t>From data ingestion to final output, the whole pipeline is automated using ADF</a:t>
            </a:r>
          </a:p>
          <a:p>
            <a:endParaRPr lang="en-IN" sz="900" dirty="0"/>
          </a:p>
        </p:txBody>
      </p:sp>
      <p:sp>
        <p:nvSpPr>
          <p:cNvPr id="15" name="AutoShape 20" descr="Databases and Tables in Azure Databricks | by Will Velida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22" descr="Databases and Tables in Azure Databricks | by Will Velida | Medi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72" name="Picture 24" descr="https://miro.medium.com/max/1400/0*dKTeyeT9Slg4jf5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8" b="16926"/>
          <a:stretch/>
        </p:blipFill>
        <p:spPr bwMode="auto">
          <a:xfrm>
            <a:off x="6300508" y="1966913"/>
            <a:ext cx="1212402" cy="4754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Azure Data Factory – How to Truncate a Table – Geeks Hangou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586" y="1966912"/>
            <a:ext cx="1087395" cy="4754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GNATcoverage | AdaCo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16" y="1894703"/>
            <a:ext cx="801016" cy="5476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 rot="5400000">
            <a:off x="4885776" y="2672789"/>
            <a:ext cx="349842" cy="126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</p:spTree>
    <p:extLst>
      <p:ext uri="{BB962C8B-B14F-4D97-AF65-F5344CB8AC3E}">
        <p14:creationId xmlns:p14="http://schemas.microsoft.com/office/powerpoint/2010/main" val="24561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8324" y="707179"/>
            <a:ext cx="11294075" cy="5495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40" y="212907"/>
            <a:ext cx="8268730" cy="494272"/>
          </a:xfrm>
        </p:spPr>
        <p:txBody>
          <a:bodyPr>
            <a:noAutofit/>
          </a:bodyPr>
          <a:lstStyle/>
          <a:p>
            <a:r>
              <a:rPr lang="en-IN" sz="2000" b="1" u="sng" dirty="0" smtClean="0"/>
              <a:t>Process Execution </a:t>
            </a:r>
            <a:r>
              <a:rPr lang="en-IN" sz="2000" b="1" u="sng" dirty="0" smtClean="0"/>
              <a:t>Summary </a:t>
            </a:r>
            <a:r>
              <a:rPr lang="en-IN" sz="2000" b="1" u="sng" dirty="0" smtClean="0"/>
              <a:t>:</a:t>
            </a:r>
            <a:endParaRPr lang="en-IN" sz="2000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15131"/>
              </p:ext>
            </p:extLst>
          </p:nvPr>
        </p:nvGraphicFramePr>
        <p:xfrm>
          <a:off x="521044" y="1908635"/>
          <a:ext cx="2901649" cy="2518410"/>
        </p:xfrm>
        <a:graphic>
          <a:graphicData uri="http://schemas.openxmlformats.org/drawingml/2006/table">
            <a:tbl>
              <a:tblPr/>
              <a:tblGrid>
                <a:gridCol w="1280685"/>
                <a:gridCol w="1620964"/>
              </a:tblGrid>
              <a:tr h="296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</a:t>
                      </a:r>
                      <a:r>
                        <a:rPr lang="en-IN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  <a:br>
                        <a:rPr lang="en-IN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Embedding Dimension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Size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Epochs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stopping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(True) and Reached better accuracy after 24 epochs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hidden units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dropout ratio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sigmoid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loss function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binary_crossentropy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216244" y="-14034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51" y="936725"/>
            <a:ext cx="3749375" cy="251841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t="2896" r="40358" b="7802"/>
          <a:stretch/>
        </p:blipFill>
        <p:spPr>
          <a:xfrm>
            <a:off x="8144904" y="1908793"/>
            <a:ext cx="2910016" cy="251841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068065" y="637608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23522"/>
              </p:ext>
            </p:extLst>
          </p:nvPr>
        </p:nvGraphicFramePr>
        <p:xfrm>
          <a:off x="3962400" y="4052373"/>
          <a:ext cx="3655026" cy="1633834"/>
        </p:xfrm>
        <a:graphic>
          <a:graphicData uri="http://schemas.openxmlformats.org/drawingml/2006/table">
            <a:tbl>
              <a:tblPr/>
              <a:tblGrid>
                <a:gridCol w="2810544"/>
                <a:gridCol w="844482"/>
              </a:tblGrid>
              <a:tr h="31578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of Web Scrapping</a:t>
                      </a:r>
                      <a:br>
                        <a:rPr lang="en-IN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360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Companies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0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Call to Google Search [API]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0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URLs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Analysed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72932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0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Number of Web Pages Completely Scanned 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25938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7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Avg</a:t>
                      </a:r>
                      <a:r>
                        <a:rPr lang="en-I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time taken  for scanning single</a:t>
                      </a:r>
                      <a:br>
                        <a:rPr lang="en-I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r>
                        <a:rPr lang="en-I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company detail [4 cores machine]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1.5 Min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93124" y="4489206"/>
            <a:ext cx="2537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 smtClean="0">
                <a:solidFill>
                  <a:srgbClr val="C00000"/>
                </a:solidFill>
              </a:rPr>
              <a:t>Tensor Flow Gender Diversity Model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09417" y="3517296"/>
            <a:ext cx="2537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 smtClean="0">
                <a:solidFill>
                  <a:srgbClr val="C00000"/>
                </a:solidFill>
              </a:rPr>
              <a:t>Trained Model Accuracy Graph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10033" y="4494378"/>
            <a:ext cx="2537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 smtClean="0">
                <a:solidFill>
                  <a:srgbClr val="C00000"/>
                </a:solidFill>
              </a:rPr>
              <a:t>Unit Test Coverage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4111" y="5805785"/>
            <a:ext cx="2537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 smtClean="0">
                <a:solidFill>
                  <a:srgbClr val="C00000"/>
                </a:solidFill>
              </a:rPr>
              <a:t>Web Scrapping Stats</a:t>
            </a:r>
          </a:p>
        </p:txBody>
      </p:sp>
    </p:spTree>
    <p:extLst>
      <p:ext uri="{BB962C8B-B14F-4D97-AF65-F5344CB8AC3E}">
        <p14:creationId xmlns:p14="http://schemas.microsoft.com/office/powerpoint/2010/main" val="378596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9001"/>
            <a:ext cx="10515600" cy="615949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Team :</a:t>
            </a:r>
            <a:endParaRPr lang="en-IN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084173" y="1601230"/>
            <a:ext cx="2582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err="1" smtClean="0"/>
              <a:t>Lavanya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Aju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Ashok</a:t>
            </a:r>
          </a:p>
          <a:p>
            <a:pPr marL="342900" indent="-342900">
              <a:buAutoNum type="arabicPeriod"/>
            </a:pPr>
            <a:r>
              <a:rPr lang="en-IN" dirty="0" smtClean="0"/>
              <a:t>Pramod</a:t>
            </a:r>
          </a:p>
          <a:p>
            <a:pPr marL="342900" indent="-342900">
              <a:buAutoNum type="arabicPeriod"/>
            </a:pPr>
            <a:r>
              <a:rPr lang="en-IN" dirty="0" smtClean="0"/>
              <a:t>Siva</a:t>
            </a:r>
          </a:p>
          <a:p>
            <a:pPr marL="342900" indent="-342900">
              <a:buAutoNum type="arabicPeriod"/>
            </a:pPr>
            <a:r>
              <a:rPr lang="en-IN" dirty="0" smtClean="0"/>
              <a:t>Sunil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8" t="13229" b="14126"/>
          <a:stretch/>
        </p:blipFill>
        <p:spPr>
          <a:xfrm>
            <a:off x="6470564" y="1504950"/>
            <a:ext cx="3365414" cy="439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38" y="768780"/>
            <a:ext cx="10515600" cy="508085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Alternate approaches we tried to solve the use case:</a:t>
            </a: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838" y="1581664"/>
            <a:ext cx="9811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Spacy , NLTK</a:t>
            </a:r>
            <a:br>
              <a:rPr lang="en-IN" dirty="0" smtClean="0"/>
            </a:br>
            <a:r>
              <a:rPr lang="en-IN" dirty="0" smtClean="0"/>
              <a:t>	The out result was not satisfactory. The correctness score was below par (less than 50%)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2. Azure Cognitive Search, Text Search API</a:t>
            </a:r>
            <a:br>
              <a:rPr lang="en-IN" dirty="0" smtClean="0"/>
            </a:br>
            <a:r>
              <a:rPr lang="en-IN" dirty="0" smtClean="0"/>
              <a:t>	This gave us limited result which would not help us to identify diversity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3. Numsor API</a:t>
            </a:r>
            <a:br>
              <a:rPr lang="en-IN" dirty="0" smtClean="0"/>
            </a:br>
            <a:r>
              <a:rPr lang="en-IN" dirty="0" smtClean="0"/>
              <a:t>	This library was giving output which was more that sufficient to identify diversity but since it 	is a paid product so we did not use it for our solution. 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6838" y="179774"/>
            <a:ext cx="10515600" cy="50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u="sng" dirty="0" smtClean="0"/>
              <a:t>Appendix</a:t>
            </a:r>
            <a:endParaRPr lang="en-IN" sz="20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6943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</TotalTime>
  <Words>512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Times New Roman</vt:lpstr>
      <vt:lpstr>Office Theme</vt:lpstr>
      <vt:lpstr>Hackathon 2022 </vt:lpstr>
      <vt:lpstr>Hackathon Objectives:</vt:lpstr>
      <vt:lpstr>Identify Diversely Owned/Led Business Through Automation:</vt:lpstr>
      <vt:lpstr>Detail Process to Identify Diversity Using Web Scrapping :</vt:lpstr>
      <vt:lpstr>Detail Process to Identify Diversity Using Existing Libraries/Modeles</vt:lpstr>
      <vt:lpstr>CICD  And Orchestration Process :</vt:lpstr>
      <vt:lpstr>Process Execution Summary :</vt:lpstr>
      <vt:lpstr>Team :</vt:lpstr>
      <vt:lpstr>Alternate approaches we tried to solve the use case: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Daga</dc:creator>
  <cp:lastModifiedBy>Pramod Daga</cp:lastModifiedBy>
  <cp:revision>88</cp:revision>
  <dcterms:created xsi:type="dcterms:W3CDTF">2022-05-14T11:40:46Z</dcterms:created>
  <dcterms:modified xsi:type="dcterms:W3CDTF">2022-05-16T16:45:40Z</dcterms:modified>
</cp:coreProperties>
</file>