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Pivot</a:t>
            </a:r>
          </a:p>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319686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 SIVARANJANI. M</a:t>
            </a:r>
            <a:endParaRPr lang="en-US" sz="2400" dirty="0"/>
          </a:p>
          <a:p>
            <a:r>
              <a:rPr lang="en-US" sz="2400" dirty="0"/>
              <a:t>REGISTER NO</a:t>
            </a:r>
            <a:r>
              <a:rPr lang="en-US" sz="2400" dirty="0" smtClean="0"/>
              <a:t>: 122204055</a:t>
            </a:r>
            <a:endParaRPr lang="en-US" sz="2400" dirty="0"/>
          </a:p>
          <a:p>
            <a:r>
              <a:rPr lang="en-US" sz="2400" dirty="0"/>
              <a:t>DEPARTMENT</a:t>
            </a:r>
            <a:r>
              <a:rPr lang="en-US" sz="2400" dirty="0" smtClean="0"/>
              <a:t>: BCOM CS</a:t>
            </a:r>
            <a:endParaRPr lang="en-US" sz="2400" dirty="0"/>
          </a:p>
          <a:p>
            <a:r>
              <a:rPr lang="en-US" sz="2400" dirty="0" smtClean="0"/>
              <a:t>COLLEGE: SHRI KRISHNASWAMY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52400" y="291147"/>
            <a:ext cx="3891279"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982340"/>
            <a:ext cx="6804025" cy="5663089"/>
          </a:xfrm>
          <a:prstGeom prst="rect">
            <a:avLst/>
          </a:prstGeom>
        </p:spPr>
        <p:txBody>
          <a:bodyPr wrap="square">
            <a:spAutoFit/>
          </a:bodyPr>
          <a:lstStyle/>
          <a:p>
            <a:r>
              <a:rPr lang="en-IN" sz="1600" dirty="0"/>
              <a:t>DATA </a:t>
            </a:r>
            <a:r>
              <a:rPr lang="en-IN" sz="1600" dirty="0" smtClean="0"/>
              <a:t>COLLECTION:</a:t>
            </a:r>
          </a:p>
          <a:p>
            <a:r>
              <a:rPr lang="en-IN" sz="1600" dirty="0" smtClean="0"/>
              <a:t>IN </a:t>
            </a:r>
            <a:r>
              <a:rPr lang="en-IN" sz="1600" dirty="0" err="1" smtClean="0"/>
              <a:t>edunet</a:t>
            </a:r>
            <a:r>
              <a:rPr lang="en-IN" sz="1600" dirty="0" smtClean="0"/>
              <a:t> dash board downloading the data sets while using the </a:t>
            </a:r>
            <a:r>
              <a:rPr lang="en-IN" sz="1600" dirty="0" err="1" smtClean="0"/>
              <a:t>kaggle</a:t>
            </a:r>
            <a:endParaRPr lang="en-IN" sz="1600" dirty="0" smtClean="0"/>
          </a:p>
          <a:p>
            <a:r>
              <a:rPr lang="en-IN" sz="1600" dirty="0" smtClean="0"/>
              <a:t>FEATURE:</a:t>
            </a:r>
          </a:p>
          <a:p>
            <a:pPr marL="342900" indent="-342900">
              <a:buAutoNum type="arabicParenR"/>
            </a:pPr>
            <a:r>
              <a:rPr lang="en-IN" sz="1600" dirty="0" smtClean="0"/>
              <a:t>Identifying the employee ID</a:t>
            </a:r>
          </a:p>
          <a:p>
            <a:pPr marL="342900" indent="-342900">
              <a:buAutoNum type="arabicParenR"/>
            </a:pPr>
            <a:r>
              <a:rPr lang="en-IN" sz="1600" dirty="0" smtClean="0"/>
              <a:t>Identifying employee names</a:t>
            </a:r>
          </a:p>
          <a:p>
            <a:pPr marL="342900" indent="-342900">
              <a:buAutoNum type="arabicParenR"/>
            </a:pPr>
            <a:r>
              <a:rPr lang="en-IN" sz="1600" dirty="0" smtClean="0"/>
              <a:t>Identifying employee performance</a:t>
            </a:r>
          </a:p>
          <a:p>
            <a:pPr marL="342900" indent="-342900">
              <a:buAutoNum type="arabicParenR"/>
            </a:pPr>
            <a:r>
              <a:rPr lang="en-IN" sz="1600" dirty="0" smtClean="0"/>
              <a:t>Identifying employee gender</a:t>
            </a:r>
          </a:p>
          <a:p>
            <a:pPr marL="342900" indent="-342900">
              <a:buAutoNum type="arabicParenR"/>
            </a:pPr>
            <a:endParaRPr lang="en-IN" sz="1600" dirty="0" smtClean="0"/>
          </a:p>
          <a:p>
            <a:r>
              <a:rPr lang="en-IN" dirty="0" smtClean="0"/>
              <a:t>:DATA CLEANING:</a:t>
            </a:r>
          </a:p>
          <a:p>
            <a:r>
              <a:rPr lang="en-IN" dirty="0" smtClean="0"/>
              <a:t>1)    To find the missing value</a:t>
            </a:r>
          </a:p>
          <a:p>
            <a:r>
              <a:rPr lang="en-IN" dirty="0" smtClean="0"/>
              <a:t>2 )   To the filtering the missing value</a:t>
            </a:r>
          </a:p>
          <a:p>
            <a:endParaRPr lang="en-IN" dirty="0"/>
          </a:p>
          <a:p>
            <a:r>
              <a:rPr lang="en-IN" dirty="0" smtClean="0"/>
              <a:t>GENDER ANALYSIS:</a:t>
            </a:r>
          </a:p>
          <a:p>
            <a:pPr marL="342900" indent="-342900">
              <a:buAutoNum type="arabicParenR"/>
            </a:pPr>
            <a:r>
              <a:rPr lang="en-IN" dirty="0" smtClean="0"/>
              <a:t>Pivot table</a:t>
            </a:r>
          </a:p>
          <a:p>
            <a:pPr marL="342900" indent="-342900">
              <a:buAutoNum type="arabicParenR"/>
            </a:pPr>
            <a:r>
              <a:rPr lang="en-IN" dirty="0" smtClean="0"/>
              <a:t>Separating the gender</a:t>
            </a:r>
          </a:p>
          <a:p>
            <a:pPr marL="342900" indent="-342900">
              <a:buAutoNum type="arabicParenR"/>
            </a:pPr>
            <a:r>
              <a:rPr lang="en-IN" dirty="0" smtClean="0"/>
              <a:t>Graph</a:t>
            </a:r>
          </a:p>
          <a:p>
            <a:pPr marL="342900" indent="-342900">
              <a:buAutoNum type="arabicParenR"/>
            </a:pPr>
            <a:r>
              <a:rPr lang="en-IN" dirty="0" smtClean="0"/>
              <a:t>Filter remove</a:t>
            </a:r>
          </a:p>
          <a:p>
            <a:pPr marL="342900" indent="-342900">
              <a:buAutoNum type="arabicParenR"/>
            </a:pPr>
            <a:r>
              <a:rPr lang="en-IN" dirty="0" smtClean="0"/>
              <a:t>Pivot summary</a:t>
            </a:r>
          </a:p>
          <a:p>
            <a:pPr marL="342900" indent="-342900">
              <a:buAutoNum type="arabicParenR"/>
            </a:pPr>
            <a:r>
              <a:rPr lang="en-IN" dirty="0" smtClean="0"/>
              <a:t>Data visualization</a:t>
            </a:r>
          </a:p>
          <a:p>
            <a:pPr marL="342900" indent="-342900">
              <a:buAutoNum type="arabicParenR"/>
            </a:pPr>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64" y="1600200"/>
            <a:ext cx="10058400" cy="34891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057400" y="1459192"/>
            <a:ext cx="6096000" cy="2862322"/>
          </a:xfrm>
          <a:prstGeom prst="rect">
            <a:avLst/>
          </a:prstGeom>
        </p:spPr>
        <p:txBody>
          <a:bodyPr>
            <a:spAutoFit/>
          </a:bodyPr>
          <a:lstStyle/>
          <a:p>
            <a:r>
              <a:rPr lang="en-US" dirty="0"/>
              <a:t>Gender equality in the workplace is crucial for a thriving organization. By fostering inclusivity, addressing biases, and promoting </a:t>
            </a:r>
            <a:r>
              <a:rPr lang="en-US" dirty="0" smtClean="0"/>
              <a:t>diversity</a:t>
            </a:r>
          </a:p>
          <a:p>
            <a:endParaRPr lang="en-US" dirty="0"/>
          </a:p>
          <a:p>
            <a:pPr marL="285750" indent="-285750">
              <a:buFontTx/>
              <a:buChar char="-"/>
            </a:pPr>
            <a:r>
              <a:rPr lang="en-IN" dirty="0" smtClean="0"/>
              <a:t>Enhance </a:t>
            </a:r>
            <a:r>
              <a:rPr lang="en-IN" dirty="0"/>
              <a:t>innovation and </a:t>
            </a:r>
            <a:r>
              <a:rPr lang="en-IN" dirty="0" smtClean="0"/>
              <a:t>creativity</a:t>
            </a:r>
          </a:p>
          <a:p>
            <a:pPr marL="285750" indent="-285750">
              <a:buFontTx/>
              <a:buChar char="-"/>
            </a:pPr>
            <a:r>
              <a:rPr lang="en-US" dirty="0" smtClean="0"/>
              <a:t>Improve </a:t>
            </a:r>
            <a:r>
              <a:rPr lang="en-US" dirty="0"/>
              <a:t>employee satisfaction and </a:t>
            </a:r>
            <a:r>
              <a:rPr lang="en-US" dirty="0" smtClean="0"/>
              <a:t>retention</a:t>
            </a:r>
          </a:p>
          <a:p>
            <a:r>
              <a:rPr lang="en-IN" dirty="0" smtClean="0"/>
              <a:t>      Boost </a:t>
            </a:r>
            <a:r>
              <a:rPr lang="en-IN" dirty="0"/>
              <a:t>reputation and </a:t>
            </a:r>
            <a:r>
              <a:rPr lang="en-IN" dirty="0" smtClean="0"/>
              <a:t>competitiveness</a:t>
            </a:r>
          </a:p>
          <a:p>
            <a:pPr marL="285750" indent="-285750">
              <a:buFontTx/>
              <a:buChar char="-"/>
            </a:pPr>
            <a:r>
              <a:rPr lang="en-US" dirty="0" smtClean="0"/>
              <a:t>Ensure fair </a:t>
            </a:r>
            <a:r>
              <a:rPr lang="en-US" dirty="0"/>
              <a:t>treatment and </a:t>
            </a:r>
            <a:r>
              <a:rPr lang="en-US" dirty="0" smtClean="0"/>
              <a:t>opportunities</a:t>
            </a:r>
          </a:p>
          <a:p>
            <a:pPr marL="285750" indent="-285750">
              <a:buFontTx/>
              <a:buChar char="-"/>
            </a:pPr>
            <a:endParaRPr lang="en-US" dirty="0"/>
          </a:p>
          <a:p>
            <a:pPr marL="285750" indent="-285750">
              <a:buFontTx/>
              <a:buChar char="-"/>
            </a:pP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GENDER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791" y="407810"/>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575054"/>
            <a:ext cx="6470967"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smtClean="0"/>
              <a:t>P</a:t>
            </a:r>
            <a:r>
              <a:rPr sz="4000" spc="15" dirty="0" smtClean="0"/>
              <a:t>ROB</a:t>
            </a:r>
            <a:r>
              <a:rPr sz="4000" spc="55" dirty="0" smtClean="0"/>
              <a:t>L</a:t>
            </a:r>
            <a:r>
              <a:rPr sz="4000" spc="-20" dirty="0" smtClean="0"/>
              <a:t>E</a:t>
            </a:r>
            <a:r>
              <a:rPr sz="4000" spc="20" dirty="0" smtClean="0"/>
              <a:t>M</a:t>
            </a:r>
            <a:r>
              <a:rPr lang="en-IN"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928255" y="1456372"/>
            <a:ext cx="6096000" cy="4524315"/>
          </a:xfrm>
          <a:prstGeom prst="rect">
            <a:avLst/>
          </a:prstGeom>
        </p:spPr>
        <p:txBody>
          <a:bodyPr>
            <a:spAutoFit/>
          </a:bodyPr>
          <a:lstStyle/>
          <a:p>
            <a:r>
              <a:rPr lang="en-US" dirty="0"/>
              <a:t>It affects not only physical health but also mental health and may lead to </a:t>
            </a:r>
            <a:r>
              <a:rPr lang="en-US" dirty="0" smtClean="0"/>
              <a:t>, </a:t>
            </a:r>
            <a:r>
              <a:rPr lang="en-US" dirty="0"/>
              <a:t>isolation, depression and suicidal attempts.</a:t>
            </a:r>
          </a:p>
          <a:p>
            <a:r>
              <a:rPr lang="en-US" dirty="0" smtClean="0"/>
              <a:t>                                                                                                                       </a:t>
            </a:r>
            <a:r>
              <a:rPr lang="en-US" dirty="0"/>
              <a:t/>
            </a:r>
            <a:br>
              <a:rPr lang="en-US" dirty="0"/>
            </a:br>
            <a:r>
              <a:rPr lang="en-US" dirty="0"/>
              <a:t>Gender analysis examines the different roles, rights, and opportunities of men and women as well as relations between them. It also identifies disparities, examines why such disparities exist, determines whether they are a concern, and looks at how they can be addressed.</a:t>
            </a:r>
          </a:p>
          <a:p>
            <a:r>
              <a:rPr lang="en-US" dirty="0"/>
              <a:t/>
            </a:r>
            <a:br>
              <a:rPr lang="en-US" dirty="0"/>
            </a:br>
            <a:r>
              <a:rPr lang="en-US" dirty="0"/>
              <a:t>Consequences of inadequate gender data are dire: social and economic policies are less impactful, opportunities to improve project design are missed, and a blind eye is turned to stubborn inequalities in gendered social and economic realities.7 Feb 2022</a:t>
            </a:r>
          </a:p>
          <a:p>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1" y="829626"/>
            <a:ext cx="5698490" cy="69437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IN" sz="4250" spc="5" dirty="0" smtClean="0"/>
              <a:t> </a:t>
            </a:r>
            <a:r>
              <a:rPr sz="4250" spc="-20" dirty="0" smtClean="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857376"/>
            <a:ext cx="8153400" cy="4247317"/>
          </a:xfrm>
          <a:prstGeom prst="rect">
            <a:avLst/>
          </a:prstGeom>
        </p:spPr>
        <p:txBody>
          <a:bodyPr wrap="square">
            <a:spAutoFit/>
          </a:bodyPr>
          <a:lstStyle/>
          <a:p>
            <a:r>
              <a:rPr lang="en-US" dirty="0"/>
              <a:t>Men and women's equal balance is required for a fair and productive working environment, more commonly than not. Gender diversity in a workplace means that men and women are hired at a comparable rate, paid evenly, and given the same working opportunities with equal promotions</a:t>
            </a:r>
            <a:r>
              <a:rPr lang="en-US" dirty="0" smtClean="0"/>
              <a:t>.                                                                          </a:t>
            </a:r>
            <a:endParaRPr lang="en-US" dirty="0"/>
          </a:p>
          <a:p>
            <a:r>
              <a:rPr lang="en-US" dirty="0"/>
              <a:t>Gender diversity is about acknowledging and respecting that there are many ways to identify outside of the binary of male and female. Presenting as gender diverse is not about attention seeking or receiving special treatment, it is about being one's authentic self.</a:t>
            </a:r>
          </a:p>
          <a:p>
            <a:r>
              <a:rPr lang="en-US" dirty="0"/>
              <a:t/>
            </a:r>
            <a:br>
              <a:rPr lang="en-US" dirty="0"/>
            </a:br>
            <a:r>
              <a:rPr lang="en-US" dirty="0"/>
              <a:t>Gender equality prevents violence against women and girls. Gender equality helps prevent violence against women and girls and makes our communities safer and healthier. It is a human right and it is good for the </a:t>
            </a:r>
            <a:r>
              <a:rPr lang="en-US" dirty="0" smtClean="0"/>
              <a:t>economy.</a:t>
            </a:r>
            <a:endParaRPr lang="en-US" dirty="0"/>
          </a:p>
          <a:p>
            <a:r>
              <a:rPr lang="en-US" dirty="0"/>
              <a:t/>
            </a:r>
            <a:br>
              <a:rPr lang="en-US" dirty="0"/>
            </a:br>
            <a:r>
              <a:rPr lang="en-US" dirty="0"/>
              <a:t/>
            </a:r>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447800" y="2019300"/>
            <a:ext cx="6096000" cy="1754326"/>
          </a:xfrm>
          <a:prstGeom prst="rect">
            <a:avLst/>
          </a:prstGeom>
        </p:spPr>
        <p:txBody>
          <a:bodyPr>
            <a:spAutoFit/>
          </a:bodyPr>
          <a:lstStyle/>
          <a:p>
            <a:r>
              <a:rPr lang="en-US" dirty="0"/>
              <a:t>The current global </a:t>
            </a:r>
            <a:r>
              <a:rPr lang="en-US" dirty="0" err="1" smtClean="0"/>
              <a:t>labour</a:t>
            </a:r>
            <a:r>
              <a:rPr lang="en-US" dirty="0" smtClean="0"/>
              <a:t> force </a:t>
            </a:r>
            <a:r>
              <a:rPr lang="en-US" dirty="0"/>
              <a:t>participation rate for women is just under 47%. For men, it's 72%. That's a difference of 25 percentage points, with some regions facing a gap of more than 50 percentage points.</a:t>
            </a:r>
          </a:p>
          <a:p>
            <a:r>
              <a:rPr lang="en-US" dirty="0"/>
              <a:t/>
            </a:r>
            <a:br>
              <a:rPr lang="en-US"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66280" y="4694917"/>
            <a:ext cx="2804680" cy="216308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413338"/>
            <a:ext cx="6096000" cy="646331"/>
          </a:xfrm>
          <a:prstGeom prst="rect">
            <a:avLst/>
          </a:prstGeom>
        </p:spPr>
        <p:txBody>
          <a:bodyPr>
            <a:spAutoFit/>
          </a:bodyPr>
          <a:lstStyle/>
          <a:p>
            <a:r>
              <a:rPr lang="en-US" dirty="0"/>
              <a:t/>
            </a:r>
            <a:br>
              <a:rPr lang="en-US" dirty="0"/>
            </a:br>
            <a:endParaRPr lang="en-IN" dirty="0"/>
          </a:p>
        </p:txBody>
      </p:sp>
      <p:sp>
        <p:nvSpPr>
          <p:cNvPr id="10" name="Rectangle 9"/>
          <p:cNvSpPr/>
          <p:nvPr/>
        </p:nvSpPr>
        <p:spPr>
          <a:xfrm>
            <a:off x="2314575" y="2645449"/>
            <a:ext cx="8763000" cy="2031325"/>
          </a:xfrm>
          <a:prstGeom prst="rect">
            <a:avLst/>
          </a:prstGeom>
        </p:spPr>
        <p:txBody>
          <a:bodyPr wrap="square">
            <a:spAutoFit/>
          </a:bodyPr>
          <a:lstStyle/>
          <a:p>
            <a:r>
              <a:rPr lang="en-US" dirty="0" smtClean="0"/>
              <a:t>"PIVOT</a:t>
            </a:r>
            <a:r>
              <a:rPr lang="en-US" dirty="0"/>
              <a:t>" often refers to a strategic shift or adjustment in business, project management, or personal strategy. In a business context, a "pivot" involves changing direction or altering a company's strategy based on market feedback or performance. This might include altering product offerings, targeting a new customer segment, or modifying business models to better align with market demands. The goal of a pivot is usually to improve outcomes, address challenges, or capitalize on new opportunities for growth and success.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1981200" y="1600200"/>
            <a:ext cx="5562600" cy="3139321"/>
          </a:xfrm>
          <a:prstGeom prst="rect">
            <a:avLst/>
          </a:prstGeom>
        </p:spPr>
        <p:txBody>
          <a:bodyPr wrap="square">
            <a:spAutoFit/>
          </a:bodyPr>
          <a:lstStyle/>
          <a:p>
            <a:r>
              <a:rPr lang="en-IN" dirty="0"/>
              <a:t>🔹 Employee = </a:t>
            </a:r>
            <a:r>
              <a:rPr lang="en-IN" dirty="0" err="1" smtClean="0"/>
              <a:t>kagle</a:t>
            </a:r>
            <a:endParaRPr lang="en-IN" dirty="0" smtClean="0"/>
          </a:p>
          <a:p>
            <a:r>
              <a:rPr lang="en-IN" dirty="0"/>
              <a:t>🔹Nine </a:t>
            </a:r>
            <a:r>
              <a:rPr lang="en-IN" dirty="0" smtClean="0"/>
              <a:t>Feature</a:t>
            </a:r>
          </a:p>
          <a:p>
            <a:r>
              <a:rPr lang="en-IN" dirty="0"/>
              <a:t>🔹 Employee </a:t>
            </a:r>
            <a:r>
              <a:rPr lang="en-IN" dirty="0" smtClean="0"/>
              <a:t>I'd</a:t>
            </a:r>
          </a:p>
          <a:p>
            <a:r>
              <a:rPr lang="en-IN" dirty="0"/>
              <a:t>🔹Name = </a:t>
            </a:r>
            <a:r>
              <a:rPr lang="en-IN" dirty="0" smtClean="0"/>
              <a:t>text</a:t>
            </a:r>
          </a:p>
          <a:p>
            <a:r>
              <a:rPr lang="en-IN" dirty="0"/>
              <a:t>🔹 Data = </a:t>
            </a:r>
            <a:r>
              <a:rPr lang="en-IN" dirty="0" smtClean="0"/>
              <a:t>number</a:t>
            </a:r>
          </a:p>
          <a:p>
            <a:r>
              <a:rPr lang="en-IN" dirty="0"/>
              <a:t>🔹 Employee </a:t>
            </a:r>
            <a:r>
              <a:rPr lang="en-IN" dirty="0" smtClean="0"/>
              <a:t>type</a:t>
            </a:r>
          </a:p>
          <a:p>
            <a:r>
              <a:rPr lang="en-IN" dirty="0"/>
              <a:t>🔹 Performance </a:t>
            </a:r>
            <a:r>
              <a:rPr lang="en-IN" dirty="0" smtClean="0"/>
              <a:t>level</a:t>
            </a:r>
          </a:p>
          <a:p>
            <a:r>
              <a:rPr lang="en-IN" dirty="0"/>
              <a:t>🔹</a:t>
            </a:r>
            <a:r>
              <a:rPr lang="en-IN" dirty="0" smtClean="0"/>
              <a:t>Gender</a:t>
            </a:r>
          </a:p>
          <a:p>
            <a:r>
              <a:rPr lang="en-IN" dirty="0"/>
              <a:t>🔹 Female and </a:t>
            </a:r>
            <a:r>
              <a:rPr lang="en-IN" dirty="0" smtClean="0"/>
              <a:t>male</a:t>
            </a:r>
          </a:p>
          <a:p>
            <a:r>
              <a:rPr lang="en-IN" dirty="0"/>
              <a:t>🔹 employee rating numerical</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2012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586228" y="205647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57055" y="1689206"/>
            <a:ext cx="6400800" cy="4247317"/>
          </a:xfrm>
          <a:prstGeom prst="rect">
            <a:avLst/>
          </a:prstGeom>
        </p:spPr>
        <p:txBody>
          <a:bodyPr wrap="square">
            <a:spAutoFit/>
          </a:bodyPr>
          <a:lstStyle/>
          <a:p>
            <a:pPr marL="342900" indent="-342900">
              <a:buAutoNum type="arabicPeriod"/>
            </a:pPr>
            <a:r>
              <a:rPr lang="en-US" dirty="0" smtClean="0"/>
              <a:t>Unbiased </a:t>
            </a:r>
            <a:r>
              <a:rPr lang="en-US" dirty="0"/>
              <a:t>Hiring Practices: Utilize neutral language in </a:t>
            </a:r>
            <a:r>
              <a:rPr lang="en-US" dirty="0" smtClean="0"/>
              <a:t>job</a:t>
            </a:r>
          </a:p>
          <a:p>
            <a:r>
              <a:rPr lang="en-US" dirty="0" smtClean="0"/>
              <a:t> </a:t>
            </a:r>
            <a:r>
              <a:rPr lang="en-US" dirty="0"/>
              <a:t>postings and implement blind hiring to minimize bias</a:t>
            </a:r>
            <a:r>
              <a:rPr lang="en-US" dirty="0" smtClean="0"/>
              <a:t>.</a:t>
            </a:r>
          </a:p>
          <a:p>
            <a:r>
              <a:rPr lang="en-US" dirty="0"/>
              <a:t>2. Training and Education: Organize workshops on gender sensitivity, unconscious bias, and diversity</a:t>
            </a:r>
            <a:r>
              <a:rPr lang="en-US" dirty="0" smtClean="0"/>
              <a:t>.</a:t>
            </a:r>
          </a:p>
          <a:p>
            <a:r>
              <a:rPr lang="en-US" dirty="0" smtClean="0"/>
              <a:t>3</a:t>
            </a:r>
            <a:r>
              <a:rPr lang="en-US" dirty="0"/>
              <a:t>. Equal Pay and Benefits: Ensure fair compensation and benefits for all employees, regardless of </a:t>
            </a:r>
            <a:r>
              <a:rPr lang="en-US" dirty="0" smtClean="0"/>
              <a:t>gender</a:t>
            </a:r>
          </a:p>
          <a:p>
            <a:r>
              <a:rPr lang="en-US" dirty="0"/>
              <a:t>4. Support Networks: Establish employee resource groups for women and non-binary individuals</a:t>
            </a:r>
            <a:r>
              <a:rPr lang="en-US" dirty="0" smtClean="0"/>
              <a:t>.</a:t>
            </a:r>
          </a:p>
          <a:p>
            <a:r>
              <a:rPr lang="en-US" dirty="0"/>
              <a:t>5. Flexible Work Arrangements: Offer adaptable work arrangements to accommodate different needs</a:t>
            </a:r>
            <a:r>
              <a:rPr lang="en-US" dirty="0" smtClean="0"/>
              <a:t>.</a:t>
            </a:r>
          </a:p>
          <a:p>
            <a:r>
              <a:rPr lang="en-US" dirty="0"/>
              <a:t>6. Leadership Opportunities: Encourage women and non-binary individuals to take on leadership roles</a:t>
            </a:r>
            <a:r>
              <a:rPr lang="en-US" dirty="0" smtClean="0"/>
              <a:t>.</a:t>
            </a:r>
          </a:p>
          <a:p>
            <a:r>
              <a:rPr lang="en-US" dirty="0"/>
              <a:t>7. Safe and Inclusive Workplace: Foster an environment where everyone feels comfortable and respected</a:t>
            </a:r>
            <a:r>
              <a:rPr lang="en-US" dirty="0" smtClean="0"/>
              <a:t>.</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537</Words>
  <Application>Microsoft Office PowerPoint</Application>
  <PresentationFormat>Custom</PresentationFormat>
  <Paragraphs>99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29</cp:revision>
  <dcterms:created xsi:type="dcterms:W3CDTF">2024-03-29T15:07:22Z</dcterms:created>
  <dcterms:modified xsi:type="dcterms:W3CDTF">2024-09-02T06:04:25Z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