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1" d="100"/>
          <a:sy n="71" d="100"/>
        </p:scale>
        <p:origin x="48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11/27/2023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9FF1-027D-3377-2130-6376E560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n-US" sz="6000"/>
              <a:t>Data Mining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8A6A-18F1-36DF-C3E1-3083C9328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/>
              <a:t>Siva Chandra Kakarlapudi</a:t>
            </a:r>
            <a:endParaRPr lang="en-US" dirty="0"/>
          </a:p>
        </p:txBody>
      </p:sp>
      <p:pic>
        <p:nvPicPr>
          <p:cNvPr id="15" name="Picture 14" descr="Blue blocks and networks technology background">
            <a:extLst>
              <a:ext uri="{FF2B5EF4-FFF2-40B4-BE49-F238E27FC236}">
                <a16:creationId xmlns:a16="http://schemas.microsoft.com/office/drawing/2014/main" id="{9EE70F2F-EBE9-10F7-3BDB-C35729BD3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9" r="36880" b="-44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B860A-8E3D-90F7-2273-E1796941A9CA}"/>
              </a:ext>
            </a:extLst>
          </p:cNvPr>
          <p:cNvSpPr txBox="1"/>
          <p:nvPr/>
        </p:nvSpPr>
        <p:spPr>
          <a:xfrm>
            <a:off x="1069041" y="968188"/>
            <a:ext cx="3502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242424"/>
                </a:solidFill>
                <a:effectLst/>
                <a:latin typeface="source-serif-pro"/>
              </a:rPr>
              <a:t>Medium income, medium spending: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 Customers with an annual income between 40 and 80k and a spending score between 40 and 60. These customers have moderate incomes and spending habits. This is the most concentrated cluster, indicating a large number of customers fall into this category.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CD417-C93E-69E4-9BD9-1323682BE20C}"/>
              </a:ext>
            </a:extLst>
          </p:cNvPr>
          <p:cNvSpPr txBox="1"/>
          <p:nvPr/>
        </p:nvSpPr>
        <p:spPr>
          <a:xfrm>
            <a:off x="7355541" y="3765176"/>
            <a:ext cx="2669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Older, low spenders: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cluster represents older customers who have low spending scores. They might be more frugal or less attracted to the products offered.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18CFA-BE4C-F14B-B705-C4A77848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4" y="202540"/>
            <a:ext cx="5819818" cy="1800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78CBC-1B50-167C-B3E0-0A992427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7" y="2245658"/>
            <a:ext cx="8115359" cy="4322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CDFF6-B1DD-C87C-B1E4-F0C2D601F0D9}"/>
              </a:ext>
            </a:extLst>
          </p:cNvPr>
          <p:cNvSpPr txBox="1"/>
          <p:nvPr/>
        </p:nvSpPr>
        <p:spPr>
          <a:xfrm>
            <a:off x="8780930" y="2985246"/>
            <a:ext cx="2770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Cluster 2 stands out with a significantly higher proportion of women. This suggests that middle-aged women with moderate spending habits form a key demographic for this 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7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84B0AE-D3B6-9DFD-6E03-4CBEE3D4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16" y="4294929"/>
            <a:ext cx="6572298" cy="1495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3052F-D60E-165F-FD49-8F4008CB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82" y="1281947"/>
            <a:ext cx="6734224" cy="15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5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6DBA0-AA1E-D4AB-8DAE-3392DDAFC2AD}"/>
              </a:ext>
            </a:extLst>
          </p:cNvPr>
          <p:cNvSpPr txBox="1"/>
          <p:nvPr/>
        </p:nvSpPr>
        <p:spPr>
          <a:xfrm>
            <a:off x="1082488" y="679076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when k is 4. which is considering 4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C4CB8-1238-4292-8986-09BEEBF3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3" y="1512492"/>
            <a:ext cx="5981444" cy="4834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390857-07DA-893C-D362-E70294417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29" y="1215106"/>
            <a:ext cx="5299847" cy="54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BD3C9-D009-81BD-1776-6AC1A1E29602}"/>
              </a:ext>
            </a:extLst>
          </p:cNvPr>
          <p:cNvSpPr txBox="1"/>
          <p:nvPr/>
        </p:nvSpPr>
        <p:spPr>
          <a:xfrm>
            <a:off x="430305" y="430307"/>
            <a:ext cx="405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when k is 3, three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75DC3-1783-540F-4164-71D472E4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902614"/>
            <a:ext cx="5466230" cy="5429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3401-E7BE-285E-5EBA-28D2CCDC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881" y="1250115"/>
            <a:ext cx="5678325" cy="5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5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F3AF3-88EB-87B6-E48F-58C53DE840C9}"/>
              </a:ext>
            </a:extLst>
          </p:cNvPr>
          <p:cNvSpPr txBox="1"/>
          <p:nvPr/>
        </p:nvSpPr>
        <p:spPr>
          <a:xfrm>
            <a:off x="565149" y="576944"/>
            <a:ext cx="8267299" cy="530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System Font Regular"/>
              <a:buChar char="–"/>
            </a:pPr>
            <a:r>
              <a:rPr lang="en-US" dirty="0">
                <a:effectLst/>
              </a:rPr>
              <a:t>In the fast-paced retail industry, understanding customer behavior is key. To achieve this, we’ve used customer segmentation via clustering, a machine learning technique that groups similar customers together. </a:t>
            </a:r>
            <a:r>
              <a:rPr lang="en-US" dirty="0"/>
              <a:t>The</a:t>
            </a:r>
            <a:r>
              <a:rPr lang="en-US" dirty="0">
                <a:effectLst/>
              </a:rPr>
              <a:t> </a:t>
            </a:r>
            <a:r>
              <a:rPr lang="en-US" u="sng" dirty="0">
                <a:effectLst/>
              </a:rPr>
              <a:t>dataset </a:t>
            </a:r>
            <a:r>
              <a:rPr lang="en-US" dirty="0">
                <a:effectLst/>
              </a:rPr>
              <a:t>includes customer age, annual income, and a spending score, a metric based on customer behavior and spending habits.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BFC98-2301-4208-8CA8-BCE82B481626}"/>
              </a:ext>
            </a:extLst>
          </p:cNvPr>
          <p:cNvSpPr txBox="1"/>
          <p:nvPr/>
        </p:nvSpPr>
        <p:spPr>
          <a:xfrm>
            <a:off x="496510" y="2498271"/>
            <a:ext cx="851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 project involved EDA, data preprocessing, clustering, and cluster interpretation.  Used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KMeans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algorithm for clustering. The clusters were then visualized and interpreted, providing valuable insights for targeted marketing campaigns and product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D55D4-2750-BB12-653C-4328D5D3F29D}"/>
              </a:ext>
            </a:extLst>
          </p:cNvPr>
          <p:cNvSpPr txBox="1"/>
          <p:nvPr/>
        </p:nvSpPr>
        <p:spPr>
          <a:xfrm>
            <a:off x="538843" y="478972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Preparation: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1AD88-F687-1D0E-C05B-E8203B4C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8" y="848304"/>
            <a:ext cx="3124223" cy="34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42766-DA69-6759-0A82-BB677BDE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181" y="2285984"/>
            <a:ext cx="6191295" cy="4419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1C0BA-7BEE-C0C7-2AB0-5C995B784132}"/>
              </a:ext>
            </a:extLst>
          </p:cNvPr>
          <p:cNvSpPr txBox="1"/>
          <p:nvPr/>
        </p:nvSpPr>
        <p:spPr>
          <a:xfrm>
            <a:off x="4239986" y="1943100"/>
            <a:ext cx="410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distribution:</a:t>
            </a:r>
          </a:p>
        </p:txBody>
      </p:sp>
    </p:spTree>
    <p:extLst>
      <p:ext uri="{BB962C8B-B14F-4D97-AF65-F5344CB8AC3E}">
        <p14:creationId xmlns:p14="http://schemas.microsoft.com/office/powerpoint/2010/main" val="141121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835D8-63BC-DCB7-15B7-9130312B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5" y="217703"/>
            <a:ext cx="9753671" cy="3048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B82431-4603-EED7-9FC8-B6F5017219F1}"/>
              </a:ext>
            </a:extLst>
          </p:cNvPr>
          <p:cNvSpPr txBox="1"/>
          <p:nvPr/>
        </p:nvSpPr>
        <p:spPr>
          <a:xfrm>
            <a:off x="974271" y="3869871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mall’s customer base is predominantly younger, as indicated by the left-skewed age distribution. This suggests that the mall’s offerings are particularly appealing to younger individuals. Similarly, the left-skewed annual income distribution suggests that the mall attracts a wealthier clients.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spending score distribution is centered, indicating a balanced mix of low-spending and high-spending customers. This suggests that the mall appeals to a wide range of customers in terms of spending behavior. To gain more detailed insights, the next step is to segment customers into distinct groups using a clustering algorithm based on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2769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13303-5C74-10E4-865F-FB7C167999B6}"/>
              </a:ext>
            </a:extLst>
          </p:cNvPr>
          <p:cNvSpPr txBox="1"/>
          <p:nvPr/>
        </p:nvSpPr>
        <p:spPr>
          <a:xfrm>
            <a:off x="272142" y="283028"/>
            <a:ext cx="6221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is used to categorize the customer base into groups with similarities to plan promotions and marketing accordingly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3F12F-9330-B118-D6CF-2932D1A80B6E}"/>
              </a:ext>
            </a:extLst>
          </p:cNvPr>
          <p:cNvSpPr txBox="1"/>
          <p:nvPr/>
        </p:nvSpPr>
        <p:spPr>
          <a:xfrm>
            <a:off x="2699657" y="1024867"/>
            <a:ext cx="5018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to find optimal no of clusters needed to clearly distinguish the customer base, used elbow 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7C3F-B486-37A8-9154-1E52A0EE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2265494"/>
            <a:ext cx="6981876" cy="334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63CDE-18CE-DBC8-EE67-14E53898792B}"/>
              </a:ext>
            </a:extLst>
          </p:cNvPr>
          <p:cNvSpPr txBox="1"/>
          <p:nvPr/>
        </p:nvSpPr>
        <p:spPr>
          <a:xfrm>
            <a:off x="7369628" y="2192473"/>
            <a:ext cx="2166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Note: The Elbow Method is a technique used to determine the optimal number of clusters for the K-means clustering algorithm. K-means requires us to specify the number of clusters beforehand, which can be challenging.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641DF-D742-F15A-B8F9-82161115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5" y="424527"/>
            <a:ext cx="5857918" cy="441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58D5DC-DA3C-C92C-4DF2-FACF89C73EF9}"/>
              </a:ext>
            </a:extLst>
          </p:cNvPr>
          <p:cNvSpPr txBox="1"/>
          <p:nvPr/>
        </p:nvSpPr>
        <p:spPr>
          <a:xfrm>
            <a:off x="734786" y="5219700"/>
            <a:ext cx="669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According to the above plot,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KMeans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model with 5 clusters is a way of grouping our data into 5 distinct categories or “clusters” .The number 5 is chosen based on the Elbow Method above. I also tried for 3 and 4 clusters just to get a more clearer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3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3724A-7D65-3961-3108-DE1203DC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6" y="1636892"/>
            <a:ext cx="6359328" cy="2028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E30C8-4056-636E-CAA4-B66E156C8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13" y="739433"/>
            <a:ext cx="5445282" cy="3810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F79CA-C15F-FDD1-2197-60331C7A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18" y="5284694"/>
            <a:ext cx="6038894" cy="1247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0ACAC-6F94-5883-60A8-CFE94CCF4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413" y="4676784"/>
            <a:ext cx="4714909" cy="2143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7CBE17-A758-ABF8-1394-FDC149A73AA4}"/>
              </a:ext>
            </a:extLst>
          </p:cNvPr>
          <p:cNvSpPr txBox="1"/>
          <p:nvPr/>
        </p:nvSpPr>
        <p:spPr>
          <a:xfrm flipH="1">
            <a:off x="978107" y="1028699"/>
            <a:ext cx="12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8A1FA-C69A-FACB-20B6-11BC1E50DF61}"/>
              </a:ext>
            </a:extLst>
          </p:cNvPr>
          <p:cNvSpPr txBox="1"/>
          <p:nvPr/>
        </p:nvSpPr>
        <p:spPr>
          <a:xfrm>
            <a:off x="6952129" y="416859"/>
            <a:ext cx="142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9319A-172A-2CD2-B650-404F311DA813}"/>
              </a:ext>
            </a:extLst>
          </p:cNvPr>
          <p:cNvSpPr txBox="1"/>
          <p:nvPr/>
        </p:nvSpPr>
        <p:spPr>
          <a:xfrm>
            <a:off x="490818" y="4296335"/>
            <a:ext cx="36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to 5 Clusters</a:t>
            </a:r>
          </a:p>
        </p:txBody>
      </p:sp>
    </p:spTree>
    <p:extLst>
      <p:ext uri="{BB962C8B-B14F-4D97-AF65-F5344CB8AC3E}">
        <p14:creationId xmlns:p14="http://schemas.microsoft.com/office/powerpoint/2010/main" val="53004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AD44-BBD7-095B-5A2B-BB2C966A6E97}"/>
              </a:ext>
            </a:extLst>
          </p:cNvPr>
          <p:cNvSpPr txBox="1"/>
          <p:nvPr/>
        </p:nvSpPr>
        <p:spPr>
          <a:xfrm>
            <a:off x="410135" y="228600"/>
            <a:ext cx="940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scatter plot is a visual representation of how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KMeans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algorithm has grouped the customers into clusters based on their annual income and spending score. Each point on the plot represents a customer, and the color of the point indicates which cluster the customer belongs to.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5548E-B46F-AAB6-96A5-CD4F74D9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5" y="1212750"/>
            <a:ext cx="8791639" cy="1743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9054C-3D87-DAAC-9D18-4EB96994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2" y="3178561"/>
            <a:ext cx="6572298" cy="3462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2E08D-91A0-2119-753C-1FB99E344869}"/>
              </a:ext>
            </a:extLst>
          </p:cNvPr>
          <p:cNvSpPr txBox="1"/>
          <p:nvPr/>
        </p:nvSpPr>
        <p:spPr>
          <a:xfrm>
            <a:off x="8390965" y="3792071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cluster plot between Annual Income and Spending Score the five clusters are: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Low income, low spending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 income, low spending</a:t>
            </a:r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Medium income, medium spending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Low income, high spending</a:t>
            </a:r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 income, high spending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F4D7E-6FA5-3985-905B-25701B00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2" y="147617"/>
            <a:ext cx="6553248" cy="5419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28B48-8DCD-56E4-4F6F-597E7A5C5124}"/>
              </a:ext>
            </a:extLst>
          </p:cNvPr>
          <p:cNvSpPr txBox="1"/>
          <p:nvPr/>
        </p:nvSpPr>
        <p:spPr>
          <a:xfrm>
            <a:off x="8081682" y="3186953"/>
            <a:ext cx="22658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plot the clusters are: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Young, high spenders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Middle-aged, moderate spenders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Older, low spenders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9090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594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Seaford Display</vt:lpstr>
      <vt:lpstr>source-serif-pro</vt:lpstr>
      <vt:lpstr>System Font Regular</vt:lpstr>
      <vt:lpstr>Tenorite</vt:lpstr>
      <vt:lpstr>MadridVTI</vt:lpstr>
      <vt:lpstr>Data Mining Project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3</dc:title>
  <dc:creator>siva chandra kakarlapudi</dc:creator>
  <cp:lastModifiedBy>siva chandra kakarlapudi</cp:lastModifiedBy>
  <cp:revision>1</cp:revision>
  <dcterms:created xsi:type="dcterms:W3CDTF">2023-11-28T01:45:29Z</dcterms:created>
  <dcterms:modified xsi:type="dcterms:W3CDTF">2023-11-28T03:20:36Z</dcterms:modified>
</cp:coreProperties>
</file>