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73" d="100"/>
          <a:sy n="73" d="100"/>
        </p:scale>
        <p:origin x="6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1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2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88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4221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36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76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98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659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4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8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2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2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3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81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98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4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5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B4E264-E5C7-9183-00ED-5500D197BA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F36BD9-EBF7-83ED-8A1A-DB2525CDF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en-US" sz="4800"/>
              <a:t>Data Mining Project#4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2C229-2AE0-3413-2F38-169AD11AB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AB0D5"/>
                </a:solidFill>
              </a:rPr>
              <a:t>Siva Chandra Kakarlapudi</a:t>
            </a:r>
          </a:p>
        </p:txBody>
      </p:sp>
    </p:spTree>
    <p:extLst>
      <p:ext uri="{BB962C8B-B14F-4D97-AF65-F5344CB8AC3E}">
        <p14:creationId xmlns:p14="http://schemas.microsoft.com/office/powerpoint/2010/main" val="1202182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D1D7F3-FCD4-BAAF-62D4-8611E3A0C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25" y="647962"/>
            <a:ext cx="5130799" cy="2988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BAC5A0-374D-257B-EB36-01705C049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676" y="735332"/>
            <a:ext cx="5130799" cy="2693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FD63DE-386C-070D-4A68-3B9E30CB9F91}"/>
              </a:ext>
            </a:extLst>
          </p:cNvPr>
          <p:cNvSpPr txBox="1"/>
          <p:nvPr/>
        </p:nvSpPr>
        <p:spPr>
          <a:xfrm>
            <a:off x="6746965" y="4493623"/>
            <a:ext cx="42388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class No represents Not Cancelled and class=Yes represents Cancelled. So blue leaf node represents Cancelled as the no of samples with Yes are more than the no of samples with No class</a:t>
            </a:r>
          </a:p>
        </p:txBody>
      </p:sp>
    </p:spTree>
    <p:extLst>
      <p:ext uri="{BB962C8B-B14F-4D97-AF65-F5344CB8AC3E}">
        <p14:creationId xmlns:p14="http://schemas.microsoft.com/office/powerpoint/2010/main" val="971344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951585-64F7-8FB3-452D-388074E40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76" y="340025"/>
            <a:ext cx="9744146" cy="47149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8C3C68-95EF-AFCD-DA99-AEF3C072A0F6}"/>
              </a:ext>
            </a:extLst>
          </p:cNvPr>
          <p:cNvSpPr txBox="1"/>
          <p:nvPr/>
        </p:nvSpPr>
        <p:spPr>
          <a:xfrm>
            <a:off x="692331" y="5564777"/>
            <a:ext cx="600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the first five trees built by the </a:t>
            </a:r>
            <a:r>
              <a:rPr lang="en-US" dirty="0" err="1"/>
              <a:t>RandomForestClassifier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75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971BAC-93CC-B42E-E559-DAF761A22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01" y="320438"/>
            <a:ext cx="7648631" cy="24288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4F6015-7859-4523-4DD0-C99265BA0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67" y="2824964"/>
            <a:ext cx="1866914" cy="37814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7C4BB-E4EA-75A5-88E4-79009A8D2B82}"/>
              </a:ext>
            </a:extLst>
          </p:cNvPr>
          <p:cNvSpPr txBox="1"/>
          <p:nvPr/>
        </p:nvSpPr>
        <p:spPr>
          <a:xfrm>
            <a:off x="3827417" y="3735977"/>
            <a:ext cx="45328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code showed the predicted values and collected values together. As we can see predictions are mostly correct. So we could use this model to predict where a hotel booking gets cancelled or not potentially saving lot of maintenance costs for the hotel owners.</a:t>
            </a:r>
          </a:p>
        </p:txBody>
      </p:sp>
    </p:spTree>
    <p:extLst>
      <p:ext uri="{BB962C8B-B14F-4D97-AF65-F5344CB8AC3E}">
        <p14:creationId xmlns:p14="http://schemas.microsoft.com/office/powerpoint/2010/main" val="288141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ABEAC1-3EE4-FDCF-7CD0-F55B81A454B4}"/>
              </a:ext>
            </a:extLst>
          </p:cNvPr>
          <p:cNvSpPr txBox="1"/>
          <p:nvPr/>
        </p:nvSpPr>
        <p:spPr>
          <a:xfrm>
            <a:off x="45719" y="209006"/>
            <a:ext cx="1197210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Title: Predicting Hotel Booking Cancellations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Introduction: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Dataset Overview: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Comprehensive hotel booking dataset containing crucial features related to customer reservations. 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This data set is from DataCamp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Objective: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Binary Classification Task: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primary goal is to predict whether a hotel booking will be canceled or not.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6B600D-97C4-0464-0944-E43A66BD9FE5}"/>
              </a:ext>
            </a:extLst>
          </p:cNvPr>
          <p:cNvSpPr txBox="1"/>
          <p:nvPr/>
        </p:nvSpPr>
        <p:spPr>
          <a:xfrm>
            <a:off x="45719" y="3089366"/>
            <a:ext cx="112014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chosen predictive data mining techniques for predicting hotel booking cancellations are Decision Tree and Random Forest.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Decision Tree: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D1D5DB"/>
                </a:solidFill>
                <a:effectLst/>
                <a:latin typeface="Söhne"/>
              </a:rPr>
              <a:t>Justification: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Decision trees offer interpretability, allowing easy understanding of the decision-making process. They handle non-linear relationships well and provide insights into feature importance.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Random Forest: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D1D5DB"/>
                </a:solidFill>
                <a:effectLst/>
                <a:latin typeface="Söhne"/>
              </a:rPr>
              <a:t>Justification: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Random Forest, an ensemble of decision trees, addresses overfitting and enhances predictive accuracy. It combines multiple trees, reducing the risk of individual tree biases and increasing robustness.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These techniques were selected for their balance between interpretability and accuracy, crucial considerations for predicting hotel booking cancellations.</a:t>
            </a:r>
          </a:p>
        </p:txBody>
      </p:sp>
    </p:spTree>
    <p:extLst>
      <p:ext uri="{BB962C8B-B14F-4D97-AF65-F5344CB8AC3E}">
        <p14:creationId xmlns:p14="http://schemas.microsoft.com/office/powerpoint/2010/main" val="308537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4E676F-9C77-1F52-AA01-3C86375C3A3F}"/>
              </a:ext>
            </a:extLst>
          </p:cNvPr>
          <p:cNvSpPr txBox="1"/>
          <p:nvPr/>
        </p:nvSpPr>
        <p:spPr>
          <a:xfrm>
            <a:off x="-2" y="0"/>
            <a:ext cx="1281466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Dataset Features: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Customer Information: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Demographic details such as 'adults', 'babies', 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is_repeated_guest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Booking history features including 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previous_cancellations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', 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previous_bookings_not_canceled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Booking Details: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Reservation specifics like 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lead_time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', 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arrival_date_week_number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', 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arrival_date_day_of_month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', 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arrival_date_month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Stay duration parameters: 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stays_in_weekend_nights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', 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stays_in_week_nights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Pricing and Rate Information: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avg_daily_rate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', 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required_car_parking_spaces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', 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total_of_special_requests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Booking Channels and Agents: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booked_by_company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', 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booked_by_agent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Hotel and Meal Preferences: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hotel_City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', 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hotel_Resort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', 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meal_BB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', 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meal_FB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', 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meal_HB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', 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meal_No_meal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Market and Distribution Segments: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market_segment_Aviation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', 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market_segment_Complementary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', 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market_segment_Corporate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', 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market_segment_Direct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', 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market_segment_Groups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', 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market_segment_Offline_TA_TO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', 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market_segment_Online_TA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', 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market_segment_Undefined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distribution_channel_Corporate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', 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distribution_channel_Direct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', 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distribution_channel_GDS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', 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distribution_channel_TA_TO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', 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distribution_channel_Undefined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Reserved Room Types: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reserved_room_type_A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', 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reserved_room_type_B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', 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reserved_room_type_C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', 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reserved_room_type_D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', 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reserved_room_type_E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', 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reserved_room_type_F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', 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reserved_room_type_G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', 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reserved_room_type_H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', 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reserved_room_type_L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Deposit and Customer Types: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deposit_type_No_Deposit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', 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deposit_type_Non_Refund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', 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deposit_type_Refundable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customer_type_Contract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', 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customer_type_Group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', 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customer_type_Transient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', '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customer_type_Transient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-Party'.</a:t>
            </a:r>
          </a:p>
        </p:txBody>
      </p:sp>
    </p:spTree>
    <p:extLst>
      <p:ext uri="{BB962C8B-B14F-4D97-AF65-F5344CB8AC3E}">
        <p14:creationId xmlns:p14="http://schemas.microsoft.com/office/powerpoint/2010/main" val="291262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36CA54-6498-B8FD-B8F8-076687D22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115"/>
            <a:ext cx="5543591" cy="2486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3CD483-3B2E-DFA6-ADF9-AE4F8D885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2" y="3361770"/>
            <a:ext cx="5543591" cy="32956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4BCAA1-8813-56F0-90BA-0A8F9F82C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430" y="643070"/>
            <a:ext cx="3752877" cy="8953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8AD6C5-7C8F-6BE3-918F-25987D94DDA1}"/>
              </a:ext>
            </a:extLst>
          </p:cNvPr>
          <p:cNvSpPr txBox="1"/>
          <p:nvPr/>
        </p:nvSpPr>
        <p:spPr>
          <a:xfrm>
            <a:off x="0" y="15890"/>
            <a:ext cx="222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Splitting the dataset: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297DC2-2187-C036-2E34-90DA18F6BB43}"/>
              </a:ext>
            </a:extLst>
          </p:cNvPr>
          <p:cNvSpPr txBox="1"/>
          <p:nvPr/>
        </p:nvSpPr>
        <p:spPr>
          <a:xfrm>
            <a:off x="52252" y="2948571"/>
            <a:ext cx="207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Tree: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05690C-D2A5-6D1E-966D-95CC29BD615C}"/>
              </a:ext>
            </a:extLst>
          </p:cNvPr>
          <p:cNvSpPr txBox="1"/>
          <p:nvPr/>
        </p:nvSpPr>
        <p:spPr>
          <a:xfrm>
            <a:off x="6205116" y="15890"/>
            <a:ext cx="327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of the Decision Tree on test data: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AEAD0E-4FF4-B84E-D079-AC7F4F8C5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1778" y="1704702"/>
            <a:ext cx="6118892" cy="442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6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D87CBC-6D27-3E18-86DB-02F8099D0061}"/>
              </a:ext>
            </a:extLst>
          </p:cNvPr>
          <p:cNvSpPr txBox="1"/>
          <p:nvPr/>
        </p:nvSpPr>
        <p:spPr>
          <a:xfrm>
            <a:off x="-1" y="0"/>
            <a:ext cx="121223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Condition: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The condition for splitting the data at the root node is based on the feature "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deposit_type_Non_Refund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" being less than or equal to 0.5.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Gini Impurity: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The Gini impurity is a measure of how often a randomly chosen element would be incorrectly classified. In this case, the Gini impurity at the root node is 0.467.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Samples: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There are 83,447 samples (data points) in the dataset that reach the root node.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Class Distribution (Value):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The distribution of the target variable (in this case, predicting whether a booking will be canceled or not) in the samples is given by the "value" parameter. There are two classes represented: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Class 0 (Not Canceled): 52,462 samples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Class 1 (Canceled): 30,985 samples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58ADC-37EB-A11E-4806-3C49D79E5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68" y="2585323"/>
            <a:ext cx="7364075" cy="42726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C40D00-E944-8121-97CD-BA524212F1F8}"/>
              </a:ext>
            </a:extLst>
          </p:cNvPr>
          <p:cNvSpPr txBox="1"/>
          <p:nvPr/>
        </p:nvSpPr>
        <p:spPr>
          <a:xfrm>
            <a:off x="8477794" y="3735977"/>
            <a:ext cx="271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tree with depth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F3201B-AF08-BC14-528C-F48CBB0F60A6}"/>
              </a:ext>
            </a:extLst>
          </p:cNvPr>
          <p:cNvSpPr txBox="1"/>
          <p:nvPr/>
        </p:nvSpPr>
        <p:spPr>
          <a:xfrm>
            <a:off x="8138160" y="4918166"/>
            <a:ext cx="2619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we reduced the depth of the tree the accuracy went down to 0.766</a:t>
            </a:r>
          </a:p>
        </p:txBody>
      </p:sp>
    </p:spTree>
    <p:extLst>
      <p:ext uri="{BB962C8B-B14F-4D97-AF65-F5344CB8AC3E}">
        <p14:creationId xmlns:p14="http://schemas.microsoft.com/office/powerpoint/2010/main" val="403444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90FA3C-0A04-F911-B484-15C68C564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15" y="122578"/>
            <a:ext cx="8972616" cy="57245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41F984-F5C8-E48B-C1B9-E6D1EA1FCC86}"/>
              </a:ext>
            </a:extLst>
          </p:cNvPr>
          <p:cNvSpPr txBox="1"/>
          <p:nvPr/>
        </p:nvSpPr>
        <p:spPr>
          <a:xfrm>
            <a:off x="568234" y="5934670"/>
            <a:ext cx="6204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we reduced the depth of the tree the decision tree is not using features like Market segmentation and </a:t>
            </a:r>
            <a:r>
              <a:rPr lang="en-US" dirty="0" err="1"/>
              <a:t>total_of_special_requests</a:t>
            </a:r>
            <a:r>
              <a:rPr lang="en-US" dirty="0"/>
              <a:t> as splitting criteria</a:t>
            </a:r>
          </a:p>
        </p:txBody>
      </p:sp>
    </p:spTree>
    <p:extLst>
      <p:ext uri="{BB962C8B-B14F-4D97-AF65-F5344CB8AC3E}">
        <p14:creationId xmlns:p14="http://schemas.microsoft.com/office/powerpoint/2010/main" val="277431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AB9A49-CC26-6BCA-31D3-0CEE9BDFB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8" y="89247"/>
            <a:ext cx="7029501" cy="44196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419E27-AF9F-1877-8994-A5F4DC8E9605}"/>
              </a:ext>
            </a:extLst>
          </p:cNvPr>
          <p:cNvSpPr txBox="1"/>
          <p:nvPr/>
        </p:nvSpPr>
        <p:spPr>
          <a:xfrm>
            <a:off x="7622177" y="581297"/>
            <a:ext cx="3161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accuracy again went up by increasing the depth of the tree and using ‘entropy’ as a function to measure the quality of a split</a:t>
            </a:r>
          </a:p>
        </p:txBody>
      </p:sp>
    </p:spTree>
    <p:extLst>
      <p:ext uri="{BB962C8B-B14F-4D97-AF65-F5344CB8AC3E}">
        <p14:creationId xmlns:p14="http://schemas.microsoft.com/office/powerpoint/2010/main" val="1687852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FFA21C-E07B-772A-7BA0-AD025F922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40" y="537735"/>
            <a:ext cx="5829343" cy="51816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023410-9C7C-39B3-9C8A-58E448B6812D}"/>
              </a:ext>
            </a:extLst>
          </p:cNvPr>
          <p:cNvSpPr txBox="1"/>
          <p:nvPr/>
        </p:nvSpPr>
        <p:spPr>
          <a:xfrm>
            <a:off x="346166" y="209006"/>
            <a:ext cx="511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Hyperparameter tuning to find the best set of features: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894990-4992-D891-40F6-4F59253FD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40" y="6005938"/>
            <a:ext cx="9534595" cy="31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3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B9AC39-1F92-98A1-0601-D52D7B7C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53" y="104214"/>
            <a:ext cx="6762799" cy="4324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C73C32-236F-3A2C-A038-53144F1FAA14}"/>
              </a:ext>
            </a:extLst>
          </p:cNvPr>
          <p:cNvSpPr txBox="1"/>
          <p:nvPr/>
        </p:nvSpPr>
        <p:spPr>
          <a:xfrm>
            <a:off x="7413171" y="548640"/>
            <a:ext cx="4855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got a better accuracy by training the model with</a:t>
            </a:r>
          </a:p>
          <a:p>
            <a:r>
              <a:rPr lang="en-US" dirty="0"/>
              <a:t>the parameters obtained through tuning.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C96E96-CFCA-0794-78B8-6C0B3BD842A1}"/>
              </a:ext>
            </a:extLst>
          </p:cNvPr>
          <p:cNvSpPr txBox="1"/>
          <p:nvPr/>
        </p:nvSpPr>
        <p:spPr>
          <a:xfrm>
            <a:off x="7478485" y="2266405"/>
            <a:ext cx="30501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An accuracy of 81% for your Decision Tree classifier indicates that the model is correctly predicting the outcome (canceled or not canceled) for approximately 81% of the samples in your 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64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LeftStep">
      <a:dk1>
        <a:srgbClr val="000000"/>
      </a:dk1>
      <a:lt1>
        <a:srgbClr val="FFFFFF"/>
      </a:lt1>
      <a:dk2>
        <a:srgbClr val="1C322E"/>
      </a:dk2>
      <a:lt2>
        <a:srgbClr val="E8E3E2"/>
      </a:lt2>
      <a:accent1>
        <a:srgbClr val="2AB0D5"/>
      </a:accent1>
      <a:accent2>
        <a:srgbClr val="17B495"/>
      </a:accent2>
      <a:accent3>
        <a:srgbClr val="25BA5E"/>
      </a:accent3>
      <a:accent4>
        <a:srgbClr val="1EBC18"/>
      </a:accent4>
      <a:accent5>
        <a:srgbClr val="64B424"/>
      </a:accent5>
      <a:accent6>
        <a:srgbClr val="96AA16"/>
      </a:accent6>
      <a:hlink>
        <a:srgbClr val="BF5B3F"/>
      </a:hlink>
      <a:folHlink>
        <a:srgbClr val="7F7F7F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940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Bodoni MT</vt:lpstr>
      <vt:lpstr>Goudy Old Style</vt:lpstr>
      <vt:lpstr>Söhne</vt:lpstr>
      <vt:lpstr>Wingdings 2</vt:lpstr>
      <vt:lpstr>SlateVTI</vt:lpstr>
      <vt:lpstr>Data Mining Project#4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 chandra kakarlapudi</dc:creator>
  <cp:lastModifiedBy>siva chandra kakarlapudi</cp:lastModifiedBy>
  <cp:revision>2</cp:revision>
  <dcterms:created xsi:type="dcterms:W3CDTF">2023-12-14T23:07:27Z</dcterms:created>
  <dcterms:modified xsi:type="dcterms:W3CDTF">2023-12-15T02:03:15Z</dcterms:modified>
</cp:coreProperties>
</file>