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6" r:id="rId8"/>
    <p:sldId id="269" r:id="rId9"/>
    <p:sldId id="267" r:id="rId10"/>
    <p:sldId id="268"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p:scale>
          <a:sx n="64" d="100"/>
          <a:sy n="64" d="100"/>
        </p:scale>
        <p:origin x="-1578" y="-1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231344C-6B02-4948-AE94-1F25D934C07A}"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465611-5354-4978-AA14-8DEC90917DCF}" type="slidenum">
              <a:rPr lang="en-IN" smtClean="0"/>
              <a:t>‹#›</a:t>
            </a:fld>
            <a:endParaRPr lang="en-IN"/>
          </a:p>
        </p:txBody>
      </p:sp>
    </p:spTree>
    <p:extLst>
      <p:ext uri="{BB962C8B-B14F-4D97-AF65-F5344CB8AC3E}">
        <p14:creationId xmlns:p14="http://schemas.microsoft.com/office/powerpoint/2010/main" val="4079393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31344C-6B02-4948-AE94-1F25D934C07A}"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465611-5354-4978-AA14-8DEC90917DCF}" type="slidenum">
              <a:rPr lang="en-IN" smtClean="0"/>
              <a:t>‹#›</a:t>
            </a:fld>
            <a:endParaRPr lang="en-IN"/>
          </a:p>
        </p:txBody>
      </p:sp>
    </p:spTree>
    <p:extLst>
      <p:ext uri="{BB962C8B-B14F-4D97-AF65-F5344CB8AC3E}">
        <p14:creationId xmlns:p14="http://schemas.microsoft.com/office/powerpoint/2010/main" val="1876179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31344C-6B02-4948-AE94-1F25D934C07A}"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465611-5354-4978-AA14-8DEC90917DCF}" type="slidenum">
              <a:rPr lang="en-IN" smtClean="0"/>
              <a:t>‹#›</a:t>
            </a:fld>
            <a:endParaRPr lang="en-IN"/>
          </a:p>
        </p:txBody>
      </p:sp>
    </p:spTree>
    <p:extLst>
      <p:ext uri="{BB962C8B-B14F-4D97-AF65-F5344CB8AC3E}">
        <p14:creationId xmlns:p14="http://schemas.microsoft.com/office/powerpoint/2010/main" val="3427953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31344C-6B02-4948-AE94-1F25D934C07A}"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465611-5354-4978-AA14-8DEC90917DCF}" type="slidenum">
              <a:rPr lang="en-IN" smtClean="0"/>
              <a:t>‹#›</a:t>
            </a:fld>
            <a:endParaRPr lang="en-IN"/>
          </a:p>
        </p:txBody>
      </p:sp>
    </p:spTree>
    <p:extLst>
      <p:ext uri="{BB962C8B-B14F-4D97-AF65-F5344CB8AC3E}">
        <p14:creationId xmlns:p14="http://schemas.microsoft.com/office/powerpoint/2010/main" val="356490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31344C-6B02-4948-AE94-1F25D934C07A}"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465611-5354-4978-AA14-8DEC90917DCF}" type="slidenum">
              <a:rPr lang="en-IN" smtClean="0"/>
              <a:t>‹#›</a:t>
            </a:fld>
            <a:endParaRPr lang="en-IN"/>
          </a:p>
        </p:txBody>
      </p:sp>
    </p:spTree>
    <p:extLst>
      <p:ext uri="{BB962C8B-B14F-4D97-AF65-F5344CB8AC3E}">
        <p14:creationId xmlns:p14="http://schemas.microsoft.com/office/powerpoint/2010/main" val="1944926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231344C-6B02-4948-AE94-1F25D934C07A}"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465611-5354-4978-AA14-8DEC90917DCF}" type="slidenum">
              <a:rPr lang="en-IN" smtClean="0"/>
              <a:t>‹#›</a:t>
            </a:fld>
            <a:endParaRPr lang="en-IN"/>
          </a:p>
        </p:txBody>
      </p:sp>
    </p:spTree>
    <p:extLst>
      <p:ext uri="{BB962C8B-B14F-4D97-AF65-F5344CB8AC3E}">
        <p14:creationId xmlns:p14="http://schemas.microsoft.com/office/powerpoint/2010/main" val="226468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231344C-6B02-4948-AE94-1F25D934C07A}" type="datetimeFigureOut">
              <a:rPr lang="en-IN" smtClean="0"/>
              <a:t>05-05-2023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465611-5354-4978-AA14-8DEC90917DCF}" type="slidenum">
              <a:rPr lang="en-IN" smtClean="0"/>
              <a:t>‹#›</a:t>
            </a:fld>
            <a:endParaRPr lang="en-IN"/>
          </a:p>
        </p:txBody>
      </p:sp>
    </p:spTree>
    <p:extLst>
      <p:ext uri="{BB962C8B-B14F-4D97-AF65-F5344CB8AC3E}">
        <p14:creationId xmlns:p14="http://schemas.microsoft.com/office/powerpoint/2010/main" val="404393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231344C-6B02-4948-AE94-1F25D934C07A}" type="datetimeFigureOut">
              <a:rPr lang="en-IN" smtClean="0"/>
              <a:t>05-05-2023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465611-5354-4978-AA14-8DEC90917DCF}" type="slidenum">
              <a:rPr lang="en-IN" smtClean="0"/>
              <a:t>‹#›</a:t>
            </a:fld>
            <a:endParaRPr lang="en-IN"/>
          </a:p>
        </p:txBody>
      </p:sp>
    </p:spTree>
    <p:extLst>
      <p:ext uri="{BB962C8B-B14F-4D97-AF65-F5344CB8AC3E}">
        <p14:creationId xmlns:p14="http://schemas.microsoft.com/office/powerpoint/2010/main" val="264432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1344C-6B02-4948-AE94-1F25D934C07A}" type="datetimeFigureOut">
              <a:rPr lang="en-IN" smtClean="0"/>
              <a:t>05-05-2023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465611-5354-4978-AA14-8DEC90917DCF}" type="slidenum">
              <a:rPr lang="en-IN" smtClean="0"/>
              <a:t>‹#›</a:t>
            </a:fld>
            <a:endParaRPr lang="en-IN"/>
          </a:p>
        </p:txBody>
      </p:sp>
    </p:spTree>
    <p:extLst>
      <p:ext uri="{BB962C8B-B14F-4D97-AF65-F5344CB8AC3E}">
        <p14:creationId xmlns:p14="http://schemas.microsoft.com/office/powerpoint/2010/main" val="1537463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31344C-6B02-4948-AE94-1F25D934C07A}"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465611-5354-4978-AA14-8DEC90917DCF}" type="slidenum">
              <a:rPr lang="en-IN" smtClean="0"/>
              <a:t>‹#›</a:t>
            </a:fld>
            <a:endParaRPr lang="en-IN"/>
          </a:p>
        </p:txBody>
      </p:sp>
    </p:spTree>
    <p:extLst>
      <p:ext uri="{BB962C8B-B14F-4D97-AF65-F5344CB8AC3E}">
        <p14:creationId xmlns:p14="http://schemas.microsoft.com/office/powerpoint/2010/main" val="1276756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31344C-6B02-4948-AE94-1F25D934C07A}"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465611-5354-4978-AA14-8DEC90917DCF}" type="slidenum">
              <a:rPr lang="en-IN" smtClean="0"/>
              <a:t>‹#›</a:t>
            </a:fld>
            <a:endParaRPr lang="en-IN"/>
          </a:p>
        </p:txBody>
      </p:sp>
    </p:spTree>
    <p:extLst>
      <p:ext uri="{BB962C8B-B14F-4D97-AF65-F5344CB8AC3E}">
        <p14:creationId xmlns:p14="http://schemas.microsoft.com/office/powerpoint/2010/main" val="1565595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1344C-6B02-4948-AE94-1F25D934C07A}" type="datetimeFigureOut">
              <a:rPr lang="en-IN" smtClean="0"/>
              <a:t>05-05-2023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65611-5354-4978-AA14-8DEC90917DCF}" type="slidenum">
              <a:rPr lang="en-IN" smtClean="0"/>
              <a:t>‹#›</a:t>
            </a:fld>
            <a:endParaRPr lang="en-IN"/>
          </a:p>
        </p:txBody>
      </p:sp>
    </p:spTree>
    <p:extLst>
      <p:ext uri="{BB962C8B-B14F-4D97-AF65-F5344CB8AC3E}">
        <p14:creationId xmlns:p14="http://schemas.microsoft.com/office/powerpoint/2010/main" val="30617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548680"/>
            <a:ext cx="7488832" cy="7325082"/>
          </a:xfrm>
          <a:prstGeom prst="rect">
            <a:avLst/>
          </a:prstGeom>
          <a:noFill/>
        </p:spPr>
        <p:txBody>
          <a:bodyPr wrap="square" rtlCol="0">
            <a:spAutoFit/>
          </a:bodyPr>
          <a:lstStyle/>
          <a:p>
            <a:pPr algn="ctr"/>
            <a:r>
              <a:rPr lang="en-GB" sz="5400" b="1" dirty="0">
                <a:latin typeface="Bahnschrift" panose="020B0502040204020203" pitchFamily="34" charset="0"/>
                <a:cs typeface="Times New Roman" panose="02020603050405020304" pitchFamily="18" charset="0"/>
              </a:rPr>
              <a:t> </a:t>
            </a:r>
            <a:endParaRPr lang="en-GB" sz="5400" b="1" dirty="0" smtClean="0">
              <a:latin typeface="Bahnschrift" panose="020B0502040204020203" pitchFamily="34" charset="0"/>
              <a:cs typeface="Times New Roman" panose="02020603050405020304" pitchFamily="18" charset="0"/>
            </a:endParaRPr>
          </a:p>
          <a:p>
            <a:pPr algn="ctr"/>
            <a:r>
              <a:rPr lang="en-GB" sz="5400" b="1" dirty="0" smtClean="0">
                <a:latin typeface="Bahnschrift" panose="020B0502040204020203" pitchFamily="34" charset="0"/>
                <a:cs typeface="Times New Roman" panose="02020603050405020304" pitchFamily="18" charset="0"/>
              </a:rPr>
              <a:t>Industrial </a:t>
            </a:r>
            <a:r>
              <a:rPr lang="en-GB" sz="5400" b="1" dirty="0" smtClean="0">
                <a:latin typeface="Bahnschrift" panose="020B0502040204020203" pitchFamily="34" charset="0"/>
                <a:cs typeface="Times New Roman" panose="02020603050405020304" pitchFamily="18" charset="0"/>
              </a:rPr>
              <a:t>Batch Process</a:t>
            </a:r>
            <a:r>
              <a:rPr lang="en-GB" sz="5400" b="1" dirty="0" smtClean="0">
                <a:latin typeface="Bahnschrift" panose="020B0502040204020203" pitchFamily="34" charset="0"/>
                <a:cs typeface="Times New Roman" panose="02020603050405020304" pitchFamily="18" charset="0"/>
              </a:rPr>
              <a:t> </a:t>
            </a:r>
            <a:r>
              <a:rPr lang="en-GB" sz="5400" b="1" dirty="0">
                <a:latin typeface="Bahnschrift" panose="020B0502040204020203" pitchFamily="34" charset="0"/>
                <a:cs typeface="Times New Roman" panose="02020603050405020304" pitchFamily="18" charset="0"/>
              </a:rPr>
              <a:t>Using IOT</a:t>
            </a:r>
            <a:endParaRPr lang="en-GB" sz="5400" b="0" dirty="0">
              <a:effectLst/>
              <a:latin typeface="Bahnschrift" panose="020B0502040204020203" pitchFamily="34" charset="0"/>
              <a:cs typeface="Times New Roman" panose="02020603050405020304" pitchFamily="18" charset="0"/>
            </a:endParaRPr>
          </a:p>
          <a:p>
            <a:r>
              <a:rPr lang="en-GB" sz="2800" dirty="0" smtClean="0">
                <a:latin typeface="Bahnschrift" panose="020B0502040204020203" pitchFamily="34" charset="0"/>
                <a:cs typeface="Times New Roman" panose="02020603050405020304" pitchFamily="18" charset="0"/>
              </a:rPr>
              <a:t>                                 </a:t>
            </a:r>
          </a:p>
          <a:p>
            <a:pPr algn="r"/>
            <a:r>
              <a:rPr lang="en-GB" sz="2800" dirty="0">
                <a:latin typeface="Bahnschrift" panose="020B0502040204020203" pitchFamily="34" charset="0"/>
                <a:cs typeface="Times New Roman" panose="02020603050405020304" pitchFamily="18" charset="0"/>
              </a:rPr>
              <a:t> </a:t>
            </a:r>
            <a:r>
              <a:rPr lang="en-GB" sz="2800" dirty="0" smtClean="0">
                <a:latin typeface="Bahnschrift" panose="020B0502040204020203" pitchFamily="34" charset="0"/>
                <a:cs typeface="Times New Roman" panose="02020603050405020304" pitchFamily="18" charset="0"/>
              </a:rPr>
              <a:t>                            </a:t>
            </a:r>
          </a:p>
          <a:p>
            <a:pPr algn="r"/>
            <a:endParaRPr lang="en-GB" sz="2400" dirty="0" smtClean="0">
              <a:latin typeface="Bahnschrift" panose="020B0502040204020203" pitchFamily="34" charset="0"/>
              <a:cs typeface="Times New Roman" panose="02020603050405020304" pitchFamily="18" charset="0"/>
            </a:endParaRPr>
          </a:p>
          <a:p>
            <a:pPr algn="r"/>
            <a:r>
              <a:rPr lang="en-GB" sz="2400" dirty="0" smtClean="0">
                <a:latin typeface="Bahnschrift" panose="020B0502040204020203" pitchFamily="34" charset="0"/>
                <a:cs typeface="Times New Roman" panose="02020603050405020304" pitchFamily="18" charset="0"/>
              </a:rPr>
              <a:t>ARCHANA D</a:t>
            </a:r>
          </a:p>
          <a:p>
            <a:pPr algn="r"/>
            <a:r>
              <a:rPr lang="en-GB" sz="2400" dirty="0" smtClean="0">
                <a:latin typeface="Bahnschrift" panose="020B0502040204020203" pitchFamily="34" charset="0"/>
                <a:cs typeface="Times New Roman" panose="02020603050405020304" pitchFamily="18" charset="0"/>
              </a:rPr>
              <a:t>BALASUBRAMANIAM B</a:t>
            </a:r>
          </a:p>
          <a:p>
            <a:pPr algn="r"/>
            <a:r>
              <a:rPr lang="en-GB" sz="2400" dirty="0" smtClean="0">
                <a:latin typeface="Bahnschrift" panose="020B0502040204020203" pitchFamily="34" charset="0"/>
                <a:cs typeface="Times New Roman" panose="02020603050405020304" pitchFamily="18" charset="0"/>
              </a:rPr>
              <a:t>BHUVANESH M</a:t>
            </a:r>
          </a:p>
          <a:p>
            <a:pPr algn="r"/>
            <a:r>
              <a:rPr lang="en-GB" sz="2400" dirty="0" smtClean="0">
                <a:latin typeface="Bahnschrift" panose="020B0502040204020203" pitchFamily="34" charset="0"/>
                <a:cs typeface="Times New Roman" panose="02020603050405020304" pitchFamily="18" charset="0"/>
              </a:rPr>
              <a:t>SIVASUBRAMANIAN G</a:t>
            </a:r>
          </a:p>
          <a:p>
            <a:pPr algn="r"/>
            <a:r>
              <a:rPr lang="en-GB" sz="2400" dirty="0" smtClean="0">
                <a:latin typeface="Bahnschrift" panose="020B0502040204020203" pitchFamily="34" charset="0"/>
                <a:cs typeface="Times New Roman" panose="02020603050405020304" pitchFamily="18" charset="0"/>
              </a:rPr>
              <a:t>NIRUBASRI C</a:t>
            </a:r>
            <a:endParaRPr lang="en-GB" sz="2400" dirty="0" smtClean="0">
              <a:latin typeface="Bahnschrift" panose="020B0502040204020203" pitchFamily="34" charset="0"/>
              <a:cs typeface="Times New Roman" panose="02020603050405020304" pitchFamily="18" charset="0"/>
            </a:endParaRPr>
          </a:p>
          <a:p>
            <a:pPr algn="r"/>
            <a:r>
              <a:rPr lang="en-GB" sz="5400" dirty="0">
                <a:latin typeface="Bahnschrift" panose="020B0502040204020203" pitchFamily="34" charset="0"/>
                <a:cs typeface="Times New Roman" panose="02020603050405020304" pitchFamily="18" charset="0"/>
              </a:rPr>
              <a:t/>
            </a:r>
            <a:br>
              <a:rPr lang="en-GB" sz="5400" dirty="0">
                <a:latin typeface="Bahnschrift" panose="020B0502040204020203" pitchFamily="34" charset="0"/>
                <a:cs typeface="Times New Roman" panose="02020603050405020304" pitchFamily="18" charset="0"/>
              </a:rPr>
            </a:br>
            <a:endParaRPr lang="en-IN" sz="5400" dirty="0">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486035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634082"/>
          </a:xfrm>
        </p:spPr>
        <p:txBody>
          <a:bodyPr>
            <a:normAutofit fontScale="90000"/>
          </a:bodyPr>
          <a:lstStyle/>
          <a:p>
            <a:r>
              <a:rPr lang="en-US" b="1" dirty="0"/>
              <a:t>RESULTS FROM BLYNK</a:t>
            </a:r>
            <a:r>
              <a:rPr lang="en-IN" dirty="0"/>
              <a:t/>
            </a:r>
            <a:br>
              <a:rPr lang="en-IN" dirty="0"/>
            </a:br>
            <a:endParaRPr lang="en-IN" dirty="0"/>
          </a:p>
        </p:txBody>
      </p:sp>
      <p:sp>
        <p:nvSpPr>
          <p:cNvPr id="3" name="Content Placeholder 2"/>
          <p:cNvSpPr>
            <a:spLocks noGrp="1"/>
          </p:cNvSpPr>
          <p:nvPr>
            <p:ph idx="1"/>
          </p:nvPr>
        </p:nvSpPr>
        <p:spPr>
          <a:xfrm>
            <a:off x="179512" y="764704"/>
            <a:ext cx="8856984" cy="5832648"/>
          </a:xfrm>
        </p:spPr>
        <p:txBody>
          <a:bodyPr/>
          <a:lstStyle/>
          <a:p>
            <a:pPr marL="0" indent="0">
              <a:buNone/>
            </a:pPr>
            <a:r>
              <a:rPr lang="en-US" dirty="0" smtClean="0"/>
              <a:t>The </a:t>
            </a:r>
            <a:r>
              <a:rPr lang="en-US" dirty="0"/>
              <a:t>control of the heater is done via </a:t>
            </a:r>
            <a:r>
              <a:rPr lang="en-US" dirty="0" err="1"/>
              <a:t>blynk</a:t>
            </a:r>
            <a:r>
              <a:rPr lang="en-US" dirty="0"/>
              <a:t> </a:t>
            </a:r>
            <a:r>
              <a:rPr lang="en-US" dirty="0" err="1"/>
              <a:t>IoT</a:t>
            </a:r>
            <a:r>
              <a:rPr lang="en-US" dirty="0"/>
              <a:t> platform to which we have created a template that turns  on/off via the  </a:t>
            </a:r>
            <a:r>
              <a:rPr lang="en-US" dirty="0" smtClean="0"/>
              <a:t>cloud.</a:t>
            </a:r>
            <a:endParaRPr lang="en-IN" dirty="0"/>
          </a:p>
          <a:p>
            <a:pPr marL="0" indent="0">
              <a:buNone/>
            </a:pPr>
            <a:endParaRPr lang="en-IN"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t="24460" b="17667"/>
          <a:stretch/>
        </p:blipFill>
        <p:spPr bwMode="auto">
          <a:xfrm>
            <a:off x="5076056" y="2492896"/>
            <a:ext cx="3399646" cy="420187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cstate="print">
            <a:extLst>
              <a:ext uri="{28A0092B-C50C-407E-A947-70E740481C1C}">
                <a14:useLocalDpi xmlns:a14="http://schemas.microsoft.com/office/drawing/2010/main" val="0"/>
              </a:ext>
            </a:extLst>
          </a:blip>
          <a:srcRect t="3825" b="41313"/>
          <a:stretch/>
        </p:blipFill>
        <p:spPr bwMode="auto">
          <a:xfrm>
            <a:off x="755576" y="2492896"/>
            <a:ext cx="3312368" cy="42018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60965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Rounded MT Bold" pitchFamily="34" charset="0"/>
              </a:rPr>
              <a:t>REFERENCES</a:t>
            </a:r>
            <a:endParaRPr lang="en-IN" dirty="0"/>
          </a:p>
        </p:txBody>
      </p:sp>
      <p:sp>
        <p:nvSpPr>
          <p:cNvPr id="3" name="Content Placeholder 2"/>
          <p:cNvSpPr>
            <a:spLocks noGrp="1"/>
          </p:cNvSpPr>
          <p:nvPr>
            <p:ph idx="1"/>
          </p:nvPr>
        </p:nvSpPr>
        <p:spPr/>
        <p:txBody>
          <a:bodyPr>
            <a:normAutofit fontScale="62500" lnSpcReduction="20000"/>
          </a:bodyPr>
          <a:lstStyle/>
          <a:p>
            <a:r>
              <a:rPr lang="en-US" dirty="0"/>
              <a:t>[1].</a:t>
            </a:r>
            <a:r>
              <a:rPr lang="en-US" dirty="0" err="1"/>
              <a:t>H.K.Merchant,D.D.Ahire</a:t>
            </a:r>
            <a:r>
              <a:rPr lang="en-US" dirty="0"/>
              <a:t>, “Industrial automation using IOT with Raspberry Pi” , International Journal of Computer Applications , Volume 168 – No.1, June </a:t>
            </a:r>
            <a:r>
              <a:rPr lang="en-US" dirty="0" smtClean="0"/>
              <a:t>2017</a:t>
            </a:r>
          </a:p>
          <a:p>
            <a:endParaRPr lang="en-IN" dirty="0"/>
          </a:p>
          <a:p>
            <a:r>
              <a:rPr lang="en-US" dirty="0"/>
              <a:t>[2] </a:t>
            </a:r>
            <a:r>
              <a:rPr lang="en-US" dirty="0" err="1"/>
              <a:t>Thimmapuram</a:t>
            </a:r>
            <a:r>
              <a:rPr lang="en-US" dirty="0"/>
              <a:t> Swati, K. </a:t>
            </a:r>
            <a:r>
              <a:rPr lang="en-US" dirty="0" err="1"/>
              <a:t>Raghavendra</a:t>
            </a:r>
            <a:r>
              <a:rPr lang="en-US" dirty="0"/>
              <a:t> </a:t>
            </a:r>
            <a:r>
              <a:rPr lang="en-US" dirty="0" err="1"/>
              <a:t>Rao</a:t>
            </a:r>
            <a:r>
              <a:rPr lang="en-US" dirty="0"/>
              <a:t> “Industrial Process Monitoring System Using Esp32” International Journal of Recent Technology and Engineering (IJRTE) ISSN: 2277-3878, Volume-7, Issue-6S4, April </a:t>
            </a:r>
            <a:r>
              <a:rPr lang="en-US" dirty="0" smtClean="0"/>
              <a:t>2019</a:t>
            </a:r>
            <a:r>
              <a:rPr lang="en-US" dirty="0"/>
              <a:t> </a:t>
            </a:r>
            <a:endParaRPr lang="en-IN" dirty="0"/>
          </a:p>
          <a:p>
            <a:r>
              <a:rPr lang="en-US" dirty="0"/>
              <a:t>[3] </a:t>
            </a:r>
            <a:r>
              <a:rPr lang="en-US" dirty="0" err="1"/>
              <a:t>Shrushti</a:t>
            </a:r>
            <a:r>
              <a:rPr lang="en-US" dirty="0"/>
              <a:t> </a:t>
            </a:r>
            <a:r>
              <a:rPr lang="en-US" dirty="0" err="1"/>
              <a:t>Panpaliya</a:t>
            </a:r>
            <a:r>
              <a:rPr lang="en-US" dirty="0"/>
              <a:t>, Nita </a:t>
            </a:r>
            <a:r>
              <a:rPr lang="en-US" dirty="0" err="1"/>
              <a:t>Surayawansi</a:t>
            </a:r>
            <a:r>
              <a:rPr lang="en-US" dirty="0"/>
              <a:t>  Nikhil S. Mundane “Industrial Monitoring and Control Applications Using IOT” International Journal of Emerging Technologies in Engineering Research (IJETER) Volume 6, Issue 1, January (2018)</a:t>
            </a:r>
            <a:endParaRPr lang="en-IN" dirty="0"/>
          </a:p>
          <a:p>
            <a:pPr marL="0" indent="0">
              <a:buNone/>
            </a:pPr>
            <a:endParaRPr lang="en-IN" dirty="0"/>
          </a:p>
          <a:p>
            <a:r>
              <a:rPr lang="en-US" dirty="0"/>
              <a:t>[4] </a:t>
            </a:r>
            <a:r>
              <a:rPr lang="en-US" dirty="0" err="1"/>
              <a:t>Himanshu</a:t>
            </a:r>
            <a:r>
              <a:rPr lang="en-US" dirty="0"/>
              <a:t> kr. Singh, </a:t>
            </a:r>
            <a:r>
              <a:rPr lang="en-US" dirty="0" err="1"/>
              <a:t>Ayush</a:t>
            </a:r>
            <a:r>
              <a:rPr lang="en-US" dirty="0"/>
              <a:t> </a:t>
            </a:r>
            <a:r>
              <a:rPr lang="en-US" dirty="0" err="1"/>
              <a:t>Srivastava</a:t>
            </a:r>
            <a:r>
              <a:rPr lang="en-US" dirty="0"/>
              <a:t>, </a:t>
            </a:r>
            <a:r>
              <a:rPr lang="en-US" dirty="0" err="1"/>
              <a:t>Irfanuddin</a:t>
            </a:r>
            <a:r>
              <a:rPr lang="en-US" dirty="0"/>
              <a:t> “IOT Industrial Automation Using Raspberry Pi” </a:t>
            </a:r>
            <a:r>
              <a:rPr lang="en-US" i="1" dirty="0"/>
              <a:t>International Journal of Engineering Research and Applications</a:t>
            </a:r>
            <a:endParaRPr lang="en-IN" dirty="0"/>
          </a:p>
          <a:p>
            <a:pPr marL="514350" indent="-514350">
              <a:buSzPct val="100000"/>
              <a:buFont typeface="+mj-lt"/>
              <a:buAutoNum type="arabicPeriod"/>
            </a:pPr>
            <a:endParaRPr lang="en-IN" dirty="0"/>
          </a:p>
        </p:txBody>
      </p:sp>
    </p:spTree>
    <p:extLst>
      <p:ext uri="{BB962C8B-B14F-4D97-AF65-F5344CB8AC3E}">
        <p14:creationId xmlns:p14="http://schemas.microsoft.com/office/powerpoint/2010/main" val="1859370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2472649"/>
            <a:ext cx="6048672" cy="1107996"/>
          </a:xfrm>
          <a:prstGeom prst="rect">
            <a:avLst/>
          </a:prstGeom>
          <a:noFill/>
        </p:spPr>
        <p:txBody>
          <a:bodyPr wrap="square" rtlCol="0">
            <a:spAutoFit/>
          </a:bodyPr>
          <a:lstStyle/>
          <a:p>
            <a:pPr algn="ctr"/>
            <a:r>
              <a:rPr lang="en-GB" sz="6600" dirty="0">
                <a:latin typeface="Arial Rounded MT Bold" pitchFamily="34" charset="0"/>
              </a:rPr>
              <a:t>THANK YOU </a:t>
            </a:r>
            <a:endParaRPr lang="en-IN" sz="6600" dirty="0">
              <a:latin typeface="Arial Rounded MT Bold" pitchFamily="34" charset="0"/>
            </a:endParaRPr>
          </a:p>
        </p:txBody>
      </p:sp>
    </p:spTree>
    <p:extLst>
      <p:ext uri="{BB962C8B-B14F-4D97-AF65-F5344CB8AC3E}">
        <p14:creationId xmlns:p14="http://schemas.microsoft.com/office/powerpoint/2010/main" val="240000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Rounded MT Bold" panose="020F0704030504030204" pitchFamily="34" charset="0"/>
              </a:rPr>
              <a:t>PROBLEM STATEMENT</a:t>
            </a:r>
            <a:endParaRPr lang="en-IN" dirty="0"/>
          </a:p>
        </p:txBody>
      </p:sp>
      <p:sp>
        <p:nvSpPr>
          <p:cNvPr id="3" name="Content Placeholder 2"/>
          <p:cNvSpPr>
            <a:spLocks noGrp="1"/>
          </p:cNvSpPr>
          <p:nvPr>
            <p:ph idx="1"/>
          </p:nvPr>
        </p:nvSpPr>
        <p:spPr/>
        <p:txBody>
          <a:bodyPr>
            <a:normAutofit fontScale="92500" lnSpcReduction="20000"/>
          </a:bodyPr>
          <a:lstStyle/>
          <a:p>
            <a:r>
              <a:rPr lang="en-GB" dirty="0"/>
              <a:t>The recent advancement in technology has led to the rise of automation in every sectors. </a:t>
            </a:r>
            <a:endParaRPr lang="en-GB" dirty="0" smtClean="0"/>
          </a:p>
          <a:p>
            <a:r>
              <a:rPr lang="en-US" dirty="0" smtClean="0"/>
              <a:t>Industries are operated </a:t>
            </a:r>
            <a:r>
              <a:rPr lang="en-US" dirty="0"/>
              <a:t>with the help of various PC automated systems. But there is lot of wastage in energy at industrial work environment and the real status of the installed system may be hiding through workers. </a:t>
            </a:r>
            <a:endParaRPr lang="en-US" dirty="0" smtClean="0"/>
          </a:p>
          <a:p>
            <a:r>
              <a:rPr lang="en-GB" dirty="0" smtClean="0"/>
              <a:t>Continuous </a:t>
            </a:r>
            <a:r>
              <a:rPr lang="en-GB" dirty="0"/>
              <a:t>monitoring of industry appliances or machines is very much essential</a:t>
            </a:r>
            <a:r>
              <a:rPr lang="en-GB" dirty="0" smtClean="0"/>
              <a:t>, but t</a:t>
            </a:r>
            <a:r>
              <a:rPr lang="en-US" dirty="0" smtClean="0"/>
              <a:t>his </a:t>
            </a:r>
            <a:r>
              <a:rPr lang="en-US" dirty="0"/>
              <a:t>system requires a greater number of equipment layers and requires more amount of floor space. </a:t>
            </a:r>
          </a:p>
          <a:p>
            <a:endParaRPr lang="en-IN" dirty="0"/>
          </a:p>
        </p:txBody>
      </p:sp>
    </p:spTree>
    <p:extLst>
      <p:ext uri="{BB962C8B-B14F-4D97-AF65-F5344CB8AC3E}">
        <p14:creationId xmlns:p14="http://schemas.microsoft.com/office/powerpoint/2010/main" val="2861081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Rounded MT Bold" panose="020F0704030504030204" pitchFamily="34" charset="0"/>
              </a:rPr>
              <a:t>OBJECTIVE</a:t>
            </a:r>
            <a:endParaRPr lang="en-IN"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main objective of the project is to automate, control and monitor an industrial batch process. In this process parameters such as temperature, gas, concentration of fluids and fluid levels are used for identifying and alerting from undesirable activities in the batch process. </a:t>
            </a:r>
            <a:endParaRPr lang="en-GB" dirty="0"/>
          </a:p>
          <a:p>
            <a:pPr marL="0" indent="0">
              <a:buNone/>
            </a:pPr>
            <a:r>
              <a:rPr lang="en-GB" dirty="0"/>
              <a:t/>
            </a:r>
            <a:br>
              <a:rPr lang="en-GB" dirty="0"/>
            </a:br>
            <a:endParaRPr lang="en-IN" dirty="0"/>
          </a:p>
        </p:txBody>
      </p:sp>
    </p:spTree>
    <p:extLst>
      <p:ext uri="{BB962C8B-B14F-4D97-AF65-F5344CB8AC3E}">
        <p14:creationId xmlns:p14="http://schemas.microsoft.com/office/powerpoint/2010/main" val="399113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Arial Rounded MT Bold" panose="020F0704030504030204" pitchFamily="34" charset="0"/>
              </a:rPr>
              <a:t>SOLUTION TO PROBLEM STATEMENT</a:t>
            </a:r>
            <a:endParaRPr lang="en-IN" dirty="0"/>
          </a:p>
        </p:txBody>
      </p:sp>
      <p:sp>
        <p:nvSpPr>
          <p:cNvPr id="3" name="Content Placeholder 2"/>
          <p:cNvSpPr>
            <a:spLocks noGrp="1"/>
          </p:cNvSpPr>
          <p:nvPr>
            <p:ph idx="1"/>
          </p:nvPr>
        </p:nvSpPr>
        <p:spPr/>
        <p:txBody>
          <a:bodyPr>
            <a:normAutofit fontScale="92500" lnSpcReduction="20000"/>
          </a:bodyPr>
          <a:lstStyle/>
          <a:p>
            <a:r>
              <a:rPr lang="en-GB" dirty="0"/>
              <a:t>The solution is to propose </a:t>
            </a:r>
            <a:r>
              <a:rPr lang="en-GB" dirty="0" smtClean="0"/>
              <a:t>an</a:t>
            </a:r>
            <a:r>
              <a:rPr lang="en-IN" dirty="0" smtClean="0"/>
              <a:t> </a:t>
            </a:r>
            <a:r>
              <a:rPr lang="en-IN" dirty="0"/>
              <a:t>System </a:t>
            </a:r>
            <a:r>
              <a:rPr lang="en-IN" dirty="0" smtClean="0"/>
              <a:t>which can </a:t>
            </a:r>
            <a:r>
              <a:rPr lang="en-IN" dirty="0"/>
              <a:t>provide both controlling and monitoring via Internet. </a:t>
            </a:r>
            <a:endParaRPr lang="en-IN" dirty="0" smtClean="0"/>
          </a:p>
          <a:p>
            <a:r>
              <a:rPr lang="en-IN" dirty="0" smtClean="0"/>
              <a:t>The </a:t>
            </a:r>
            <a:r>
              <a:rPr lang="en-IN" dirty="0"/>
              <a:t>values that are sensed by various sensors that are installed (</a:t>
            </a:r>
            <a:r>
              <a:rPr lang="en-IN" dirty="0" err="1"/>
              <a:t>Ph</a:t>
            </a:r>
            <a:r>
              <a:rPr lang="en-IN" dirty="0"/>
              <a:t> sensor, level sensor, gas sensor, temperature sensor) in the process are monitored by </a:t>
            </a:r>
            <a:r>
              <a:rPr lang="en-IN" dirty="0" err="1"/>
              <a:t>Thingspeak</a:t>
            </a:r>
            <a:r>
              <a:rPr lang="en-IN" dirty="0"/>
              <a:t> an </a:t>
            </a:r>
            <a:r>
              <a:rPr lang="en-IN" dirty="0" err="1"/>
              <a:t>IoT</a:t>
            </a:r>
            <a:r>
              <a:rPr lang="en-IN" dirty="0"/>
              <a:t> </a:t>
            </a:r>
            <a:r>
              <a:rPr lang="en-IN" dirty="0" smtClean="0"/>
              <a:t>platform. </a:t>
            </a:r>
          </a:p>
          <a:p>
            <a:r>
              <a:rPr lang="en-IN" dirty="0" smtClean="0"/>
              <a:t>This system </a:t>
            </a:r>
            <a:r>
              <a:rPr lang="en-IN" dirty="0"/>
              <a:t>allows aggregating, visualizing, and analysing live data in the cloud and the controlling of the Heater in the system is done with the help of </a:t>
            </a:r>
            <a:r>
              <a:rPr lang="en-IN" dirty="0" err="1"/>
              <a:t>Blynk</a:t>
            </a:r>
            <a:r>
              <a:rPr lang="en-IN" dirty="0"/>
              <a:t> </a:t>
            </a:r>
            <a:r>
              <a:rPr lang="en-IN" dirty="0" err="1"/>
              <a:t>IoT</a:t>
            </a:r>
            <a:r>
              <a:rPr lang="en-IN" dirty="0"/>
              <a:t>.</a:t>
            </a:r>
            <a:endParaRPr lang="en-IN" dirty="0"/>
          </a:p>
        </p:txBody>
      </p:sp>
    </p:spTree>
    <p:extLst>
      <p:ext uri="{BB962C8B-B14F-4D97-AF65-F5344CB8AC3E}">
        <p14:creationId xmlns:p14="http://schemas.microsoft.com/office/powerpoint/2010/main" val="3593480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579296" cy="1012974"/>
          </a:xfrm>
        </p:spPr>
        <p:txBody>
          <a:bodyPr>
            <a:noAutofit/>
          </a:bodyPr>
          <a:lstStyle/>
          <a:p>
            <a:r>
              <a:rPr lang="en-IN" sz="3600" dirty="0">
                <a:latin typeface="Arial Rounded MT Bold" panose="020F0704030504030204" pitchFamily="34" charset="0"/>
              </a:rPr>
              <a:t>JUSTIFICATION TO OUR SOLUTION</a:t>
            </a:r>
            <a:br>
              <a:rPr lang="en-IN" sz="3600" dirty="0">
                <a:latin typeface="Arial Rounded MT Bold" panose="020F0704030504030204" pitchFamily="34" charset="0"/>
              </a:rPr>
            </a:br>
            <a:endParaRPr lang="en-IN" sz="3600" dirty="0"/>
          </a:p>
        </p:txBody>
      </p:sp>
      <p:sp>
        <p:nvSpPr>
          <p:cNvPr id="3" name="Content Placeholder 2"/>
          <p:cNvSpPr>
            <a:spLocks noGrp="1"/>
          </p:cNvSpPr>
          <p:nvPr>
            <p:ph idx="1"/>
          </p:nvPr>
        </p:nvSpPr>
        <p:spPr/>
        <p:txBody>
          <a:bodyPr>
            <a:normAutofit/>
          </a:bodyPr>
          <a:lstStyle/>
          <a:p>
            <a:r>
              <a:rPr lang="en-IN" dirty="0" smtClean="0"/>
              <a:t>This </a:t>
            </a:r>
            <a:r>
              <a:rPr lang="en-IN" dirty="0"/>
              <a:t>project gives the design of a prototype of an Industrial Batch Process system where the </a:t>
            </a:r>
            <a:r>
              <a:rPr lang="en-IN" dirty="0" err="1"/>
              <a:t>NodeMCU</a:t>
            </a:r>
            <a:r>
              <a:rPr lang="en-IN" dirty="0"/>
              <a:t> and internet of things are involved. </a:t>
            </a:r>
            <a:endParaRPr lang="en-IN" dirty="0" smtClean="0"/>
          </a:p>
          <a:p>
            <a:r>
              <a:rPr lang="en-IN" dirty="0" smtClean="0"/>
              <a:t>This </a:t>
            </a:r>
            <a:r>
              <a:rPr lang="en-IN" dirty="0"/>
              <a:t>gives a demonstration of how to build up a remotely controlled system that can enable the person away from the industry surroundings to control the system by and get the related data on the Internet.</a:t>
            </a:r>
          </a:p>
          <a:p>
            <a:endParaRPr lang="en-IN" dirty="0"/>
          </a:p>
        </p:txBody>
      </p:sp>
    </p:spTree>
    <p:extLst>
      <p:ext uri="{BB962C8B-B14F-4D97-AF65-F5344CB8AC3E}">
        <p14:creationId xmlns:p14="http://schemas.microsoft.com/office/powerpoint/2010/main" val="32842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Rounded MT Bold" pitchFamily="34" charset="0"/>
              </a:rPr>
              <a:t>BLOCK DIAGRAM</a:t>
            </a:r>
            <a:endParaRPr lang="en-IN" dirty="0"/>
          </a:p>
        </p:txBody>
      </p:sp>
      <p:pic>
        <p:nvPicPr>
          <p:cNvPr id="4" name="Content Placeholder 3"/>
          <p:cNvPicPr>
            <a:picLocks noGrp="1"/>
          </p:cNvPicPr>
          <p:nvPr>
            <p:ph idx="1"/>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l="26723" t="22691" r="26878" b="19164"/>
          <a:stretch/>
        </p:blipFill>
        <p:spPr bwMode="auto">
          <a:xfrm>
            <a:off x="971600" y="1484784"/>
            <a:ext cx="7200800" cy="49685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60940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fontScale="90000"/>
          </a:bodyPr>
          <a:lstStyle/>
          <a:p>
            <a:r>
              <a:rPr lang="en-IN" dirty="0" smtClean="0"/>
              <a:t>RESULT</a:t>
            </a:r>
            <a:br>
              <a:rPr lang="en-IN" dirty="0" smtClean="0"/>
            </a:br>
            <a:endParaRPr lang="en-IN" dirty="0"/>
          </a:p>
        </p:txBody>
      </p:sp>
      <p:sp>
        <p:nvSpPr>
          <p:cNvPr id="3" name="Content Placeholder 2"/>
          <p:cNvSpPr>
            <a:spLocks noGrp="1"/>
          </p:cNvSpPr>
          <p:nvPr>
            <p:ph idx="1"/>
          </p:nvPr>
        </p:nvSpPr>
        <p:spPr>
          <a:xfrm>
            <a:off x="457200" y="620688"/>
            <a:ext cx="8229600" cy="5505475"/>
          </a:xfrm>
        </p:spPr>
        <p:txBody>
          <a:bodyPr>
            <a:normAutofit/>
          </a:bodyPr>
          <a:lstStyle/>
          <a:p>
            <a:pPr marL="0" indent="0">
              <a:buNone/>
            </a:pPr>
            <a:r>
              <a:rPr lang="en-US" sz="2000" b="1" dirty="0"/>
              <a:t> </a:t>
            </a:r>
            <a:r>
              <a:rPr lang="en-US" sz="2000" dirty="0"/>
              <a:t>The batch process station is shown in </a:t>
            </a:r>
            <a:r>
              <a:rPr lang="en-US" sz="2000" dirty="0" smtClean="0"/>
              <a:t>Figure below </a:t>
            </a:r>
            <a:r>
              <a:rPr lang="en-US" sz="2000" dirty="0"/>
              <a:t>in which the two inlet valves and outlet valves are seen, the sensors that are used in the process can also be seen i.e., </a:t>
            </a:r>
            <a:r>
              <a:rPr lang="en-US" sz="2000" dirty="0" err="1"/>
              <a:t>Ph</a:t>
            </a:r>
            <a:r>
              <a:rPr lang="en-US" sz="2000" dirty="0"/>
              <a:t> sensor, level sensor, temperature sensor. The valves are actuated by the relay and the supply to the Node MCU is given via the power unit which produces a +5v DC</a:t>
            </a:r>
            <a:r>
              <a:rPr lang="en-US" sz="2000" dirty="0" smtClean="0"/>
              <a:t>.</a:t>
            </a:r>
            <a:endParaRPr lang="en-IN" sz="2000"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8907" r="21427"/>
          <a:stretch/>
        </p:blipFill>
        <p:spPr bwMode="auto">
          <a:xfrm>
            <a:off x="1547664" y="2663973"/>
            <a:ext cx="6048672" cy="34563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14890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504" y="183788"/>
            <a:ext cx="4104456" cy="3384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611560" y="3861048"/>
            <a:ext cx="3384376" cy="369332"/>
          </a:xfrm>
          <a:prstGeom prst="rect">
            <a:avLst/>
          </a:prstGeom>
          <a:noFill/>
        </p:spPr>
        <p:txBody>
          <a:bodyPr wrap="square" rtlCol="0">
            <a:spAutoFit/>
          </a:bodyPr>
          <a:lstStyle/>
          <a:p>
            <a:pPr algn="ctr"/>
            <a:r>
              <a:rPr lang="en-IN" dirty="0" smtClean="0"/>
              <a:t>Batch Process Setup</a:t>
            </a:r>
            <a:endParaRPr lang="en-IN" dirty="0"/>
          </a:p>
        </p:txBody>
      </p:sp>
      <p:pic>
        <p:nvPicPr>
          <p:cNvPr id="6" name="Picture 5"/>
          <p:cNvPicPr/>
          <p:nvPr/>
        </p:nvPicPr>
        <p:blipFill rotWithShape="1">
          <a:blip r:embed="rId3" cstate="print">
            <a:extLst>
              <a:ext uri="{28A0092B-C50C-407E-A947-70E740481C1C}">
                <a14:useLocalDpi xmlns:a14="http://schemas.microsoft.com/office/drawing/2010/main" val="0"/>
              </a:ext>
            </a:extLst>
          </a:blip>
          <a:srcRect l="10392" t="9897" r="24862"/>
          <a:stretch/>
        </p:blipFill>
        <p:spPr bwMode="auto">
          <a:xfrm>
            <a:off x="4572000" y="2375991"/>
            <a:ext cx="4355976" cy="37087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7" name="TextBox 6"/>
          <p:cNvSpPr txBox="1"/>
          <p:nvPr/>
        </p:nvSpPr>
        <p:spPr>
          <a:xfrm>
            <a:off x="5057800" y="6237312"/>
            <a:ext cx="3384376" cy="646331"/>
          </a:xfrm>
          <a:prstGeom prst="rect">
            <a:avLst/>
          </a:prstGeom>
          <a:noFill/>
        </p:spPr>
        <p:txBody>
          <a:bodyPr wrap="square" rtlCol="0">
            <a:spAutoFit/>
          </a:bodyPr>
          <a:lstStyle/>
          <a:p>
            <a:pPr algn="ctr"/>
            <a:r>
              <a:rPr lang="en-IN" dirty="0" smtClean="0"/>
              <a:t>Embedded Kit</a:t>
            </a:r>
          </a:p>
          <a:p>
            <a:pPr algn="ctr"/>
            <a:endParaRPr lang="en-IN" dirty="0"/>
          </a:p>
        </p:txBody>
      </p:sp>
    </p:spTree>
    <p:extLst>
      <p:ext uri="{BB962C8B-B14F-4D97-AF65-F5344CB8AC3E}">
        <p14:creationId xmlns:p14="http://schemas.microsoft.com/office/powerpoint/2010/main" val="2547911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864" y="260648"/>
            <a:ext cx="8229600" cy="792088"/>
          </a:xfrm>
        </p:spPr>
        <p:txBody>
          <a:bodyPr>
            <a:normAutofit fontScale="90000"/>
          </a:bodyPr>
          <a:lstStyle/>
          <a:p>
            <a:r>
              <a:rPr lang="en-US" b="1" dirty="0"/>
              <a:t>RESULTS FROM THINGSPEAK.</a:t>
            </a:r>
            <a:r>
              <a:rPr lang="en-IN" dirty="0"/>
              <a:t/>
            </a:r>
            <a:br>
              <a:rPr lang="en-IN" dirty="0"/>
            </a:br>
            <a:endParaRPr lang="en-IN" dirty="0"/>
          </a:p>
        </p:txBody>
      </p:sp>
      <p:sp>
        <p:nvSpPr>
          <p:cNvPr id="3" name="Content Placeholder 2"/>
          <p:cNvSpPr>
            <a:spLocks noGrp="1"/>
          </p:cNvSpPr>
          <p:nvPr>
            <p:ph idx="1"/>
          </p:nvPr>
        </p:nvSpPr>
        <p:spPr>
          <a:xfrm>
            <a:off x="18667" y="548680"/>
            <a:ext cx="9144000" cy="6408712"/>
          </a:xfrm>
        </p:spPr>
        <p:txBody>
          <a:bodyPr>
            <a:normAutofit/>
          </a:bodyPr>
          <a:lstStyle/>
          <a:p>
            <a:pPr marL="0" indent="0">
              <a:buNone/>
            </a:pPr>
            <a:r>
              <a:rPr lang="en-US" sz="2000" dirty="0" smtClean="0"/>
              <a:t>As </a:t>
            </a:r>
            <a:r>
              <a:rPr lang="en-US" sz="2000" dirty="0"/>
              <a:t>soon as the kit is on the sensor values are updated in the </a:t>
            </a:r>
            <a:r>
              <a:rPr lang="en-US" sz="2000" dirty="0" err="1"/>
              <a:t>thingspeak</a:t>
            </a:r>
            <a:r>
              <a:rPr lang="en-US" sz="2000" dirty="0"/>
              <a:t> platform every 10 sec. This transmission of the data also depends on the network strength of the connected device. </a:t>
            </a:r>
            <a:endParaRPr lang="en-US" sz="2000" dirty="0" smtClean="0"/>
          </a:p>
          <a:p>
            <a:pPr marL="0" indent="0">
              <a:buNone/>
            </a:pPr>
            <a:endParaRPr lang="en-IN" sz="2000" dirty="0"/>
          </a:p>
          <a:p>
            <a:endParaRPr lang="en-IN" sz="2000"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12354" t="8745" r="13623" b="11838"/>
          <a:stretch/>
        </p:blipFill>
        <p:spPr bwMode="auto">
          <a:xfrm>
            <a:off x="251520" y="1700808"/>
            <a:ext cx="8496944" cy="50405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757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524</Words>
  <Application>Microsoft Office PowerPoint</Application>
  <PresentationFormat>On-screen Show (4:3)</PresentationFormat>
  <Paragraphs>42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PROBLEM STATEMENT</vt:lpstr>
      <vt:lpstr>OBJECTIVE</vt:lpstr>
      <vt:lpstr>SOLUTION TO PROBLEM STATEMENT</vt:lpstr>
      <vt:lpstr>JUSTIFICATION TO OUR SOLUTION </vt:lpstr>
      <vt:lpstr>BLOCK DIAGRAM</vt:lpstr>
      <vt:lpstr>RESULT </vt:lpstr>
      <vt:lpstr>PowerPoint Presentation</vt:lpstr>
      <vt:lpstr>RESULTS FROM THINGSPEAK. </vt:lpstr>
      <vt:lpstr>RESULTS FROM BLYNK </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Welcome</cp:lastModifiedBy>
  <cp:revision>13</cp:revision>
  <dcterms:created xsi:type="dcterms:W3CDTF">2023-02-03T15:21:32Z</dcterms:created>
  <dcterms:modified xsi:type="dcterms:W3CDTF">2023-05-05T07:46:54Z</dcterms:modified>
</cp:coreProperties>
</file>