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76" r:id="rId4"/>
    <p:sldId id="277" r:id="rId5"/>
    <p:sldId id="278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eb.webex.com/join-meet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6Ll5uB8VQto" TargetMode="External"/><Relationship Id="rId3" Type="http://schemas.openxmlformats.org/officeDocument/2006/relationships/hyperlink" Target="https://www.youtube.com/playlist?list=PLVlQHNRLflP8Pt3wVlRWRaXZXi79cIwSq" TargetMode="External"/><Relationship Id="rId7" Type="http://schemas.openxmlformats.org/officeDocument/2006/relationships/hyperlink" Target="https://www.youtube.com/playlist?list=PLVlQHNRLflP8JthpjvJFaofUkJS1A7qa1" TargetMode="External"/><Relationship Id="rId2" Type="http://schemas.openxmlformats.org/officeDocument/2006/relationships/hyperlink" Target="https://www.youtube.com/playlist?list=PLVlQHNRLflP-SaPff3325gkISMHEznEi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VlQHNRLflP9GN5rc8sBWnrV53DWAzfdn" TargetMode="External"/><Relationship Id="rId5" Type="http://schemas.openxmlformats.org/officeDocument/2006/relationships/hyperlink" Target="https://www.youtube.com/playlist?list=PLVlQHNRLflP81c99eg7UhkVZxwPvhTddM" TargetMode="External"/><Relationship Id="rId4" Type="http://schemas.openxmlformats.org/officeDocument/2006/relationships/hyperlink" Target="https://www.youtube.com/playlist?list=PLVlQHNRLflP-BgYmMlM8YQpvQM2J99HE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7DB65D-5EFD-43C1-976E-763AAA2A6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3D6F-44BD-FA5A-5521-84A15CF80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4296095"/>
            <a:ext cx="10782299" cy="9620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Welcome to Seaborn Bootcamp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C4134-8599-0054-1F2A-CEFAFA47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026" y="5526418"/>
            <a:ext cx="4816737" cy="543505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K. Prakash Senapati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oster for a company&#10;&#10;AI-generated content may be incorrect.">
            <a:extLst>
              <a:ext uri="{FF2B5EF4-FFF2-40B4-BE49-F238E27FC236}">
                <a16:creationId xmlns:a16="http://schemas.microsoft.com/office/drawing/2014/main" id="{A9850A55-4B87-8EA6-CA1E-C8B2C001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2" b="7067"/>
          <a:stretch/>
        </p:blipFill>
        <p:spPr>
          <a:xfrm>
            <a:off x="800100" y="727189"/>
            <a:ext cx="5295900" cy="3070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E221CE-8E1D-EFB3-1190-CACBD6EC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2685"/>
          <a:stretch/>
        </p:blipFill>
        <p:spPr>
          <a:xfrm>
            <a:off x="6096000" y="727189"/>
            <a:ext cx="5295900" cy="307093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0D1DE-3372-979A-388F-5FA0928BA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43" y="908651"/>
            <a:ext cx="4052139" cy="3640345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WEBEX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br>
              <a:rPr lang="en-US" sz="4000" dirty="0">
                <a:sym typeface="Wingdings" panose="05000000000000000000" pitchFamily="2" charset="2"/>
              </a:rPr>
            </a:br>
            <a:br>
              <a:rPr lang="en-US" sz="4000" dirty="0"/>
            </a:br>
            <a:r>
              <a:rPr lang="en-US" sz="4000" dirty="0"/>
              <a:t>Meeting Id: </a:t>
            </a:r>
            <a:br>
              <a:rPr lang="en-US" sz="4000" dirty="0"/>
            </a:br>
            <a:r>
              <a:rPr lang="en-US" sz="4000" dirty="0"/>
              <a:t>2516 634 7739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Pwd</a:t>
            </a:r>
            <a:r>
              <a:rPr lang="en-US" sz="4000" dirty="0"/>
              <a:t>: 112233</a:t>
            </a:r>
            <a:endParaRPr lang="en-IN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E5579D-2483-3F73-5492-204FF5C8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19" y="176065"/>
            <a:ext cx="7397115" cy="65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18D9B-2F73-996F-B4CF-8F61232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511630"/>
            <a:ext cx="9789242" cy="1752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highlight>
                  <a:srgbClr val="000080"/>
                </a:highlight>
              </a:rPr>
              <a:t>FSDS with Generative-AI &amp; Agentic AI</a:t>
            </a:r>
            <a:br>
              <a:rPr lang="en-US" sz="3400" dirty="0">
                <a:highlight>
                  <a:srgbClr val="000080"/>
                </a:highlight>
              </a:rPr>
            </a:br>
            <a:r>
              <a:rPr lang="en-US" sz="3400" dirty="0">
                <a:highlight>
                  <a:srgbClr val="000080"/>
                </a:highlight>
              </a:rPr>
              <a:t>Starting Dt : 14</a:t>
            </a:r>
            <a:r>
              <a:rPr lang="en-US" sz="3400" baseline="30000" dirty="0">
                <a:highlight>
                  <a:srgbClr val="000080"/>
                </a:highlight>
              </a:rPr>
              <a:t>th</a:t>
            </a:r>
            <a:r>
              <a:rPr lang="en-US" sz="3400" dirty="0">
                <a:highlight>
                  <a:srgbClr val="000080"/>
                </a:highlight>
              </a:rPr>
              <a:t> April @ 5:30pm</a:t>
            </a:r>
            <a:br>
              <a:rPr lang="en-US" sz="3400" dirty="0">
                <a:highlight>
                  <a:srgbClr val="000080"/>
                </a:highlight>
              </a:rPr>
            </a:br>
            <a:r>
              <a:rPr lang="en-US" sz="3400" dirty="0">
                <a:highlight>
                  <a:srgbClr val="000080"/>
                </a:highlight>
              </a:rPr>
              <a:t>Duration: Apr-Aug (6 month)</a:t>
            </a:r>
            <a:endParaRPr lang="en-IN" sz="3400" dirty="0">
              <a:highlight>
                <a:srgbClr val="000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B4FB-C27F-FE1C-BB08-838D8EF3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13" y="2362201"/>
            <a:ext cx="5802085" cy="3507656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Joining URL: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hlinkClick r:id="rId2"/>
              </a:rPr>
              <a:t>https://web.webex.com/join-meeting</a:t>
            </a:r>
            <a:endParaRPr lang="en-US" sz="3600" b="1" dirty="0"/>
          </a:p>
          <a:p>
            <a:pPr>
              <a:lnSpc>
                <a:spcPct val="100000"/>
              </a:lnSpc>
            </a:pPr>
            <a:r>
              <a:rPr lang="en-US" sz="3600" b="1" dirty="0"/>
              <a:t>Meeting Id: 2516 634 7739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Password: 112233</a:t>
            </a:r>
            <a:endParaRPr lang="en-IN" sz="36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oster for a science class&#10;&#10;AI-generated content may be incorrect.">
            <a:extLst>
              <a:ext uri="{FF2B5EF4-FFF2-40B4-BE49-F238E27FC236}">
                <a16:creationId xmlns:a16="http://schemas.microsoft.com/office/drawing/2014/main" id="{803E711C-F295-488A-CC3B-A2AD8F531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7" r="2" b="3"/>
          <a:stretch/>
        </p:blipFill>
        <p:spPr>
          <a:xfrm>
            <a:off x="6096000" y="2536370"/>
            <a:ext cx="6095999" cy="4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0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FE8B8-801D-A648-F8B9-9038E3C9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485103"/>
            <a:ext cx="8884104" cy="3269590"/>
          </a:xfrm>
        </p:spPr>
        <p:txBody>
          <a:bodyPr anchor="b">
            <a:normAutofit/>
          </a:bodyPr>
          <a:lstStyle/>
          <a:p>
            <a:r>
              <a:rPr lang="en-US" sz="6600"/>
              <a:t>WHAT IS SEABORN</a:t>
            </a:r>
            <a:endParaRPr lang="en-IN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F69F-EDFB-9FFB-CE66-2D576A1E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184469"/>
            <a:ext cx="10945586" cy="3387529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Seaborn</a:t>
            </a:r>
            <a:r>
              <a:rPr lang="en-US" sz="4000" dirty="0"/>
              <a:t> is a Python data visualization library based on </a:t>
            </a:r>
            <a:r>
              <a:rPr lang="en-US" sz="4000" b="1" dirty="0"/>
              <a:t>Matplotlib</a:t>
            </a:r>
            <a:r>
              <a:rPr lang="en-US" sz="4000" dirty="0"/>
              <a:t> that provides a high-level interface for drawing attractive and informative statistical graphics.</a:t>
            </a:r>
            <a:endParaRPr lang="en-IN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66C38-4A38-F262-A75F-C4501E2E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7" y="3429000"/>
            <a:ext cx="3306747" cy="238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Key Features of Seaborn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9755C3D-4423-CE27-FA51-FCDC04E83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43021" y="-268263"/>
            <a:ext cx="6844892" cy="6083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Built on top of Matplotlib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– It simplifies complex plots with just a few lines of code.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Works well with Pandas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DataFrames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– Automatically handles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structures and column names.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Beautiful default themes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– Better aesthetics than Matplotlib out of the box.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Integrated statistical plots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– Supports regression lines, confidence intervals, histograms, KDE plots, box plots, etc.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Multi-plot grids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– Easy to create complex plots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FacetGrid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pairplot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1558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42D1-29CB-4262-D72A-260444DD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163" y="115193"/>
            <a:ext cx="5993368" cy="827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 b="1" kern="1200" dirty="0">
                <a:solidFill>
                  <a:schemeClr val="bg1"/>
                </a:solidFill>
                <a:highlight>
                  <a:srgbClr val="808000"/>
                </a:highlight>
                <a:latin typeface="+mj-lt"/>
                <a:ea typeface="+mj-ea"/>
                <a:cs typeface="+mj-cs"/>
              </a:rPr>
              <a:t>Previous Workshop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5CCF-9192-A4AE-9F31-281CCD91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7790"/>
            <a:ext cx="12065794" cy="5800210"/>
          </a:xfrm>
        </p:spPr>
        <p:txBody>
          <a:bodyPr vert="horz" lIns="91440" tIns="45720" rIns="91440" bIns="45720" rtlCol="0">
            <a:noAutofit/>
          </a:bodyPr>
          <a:lstStyle/>
          <a:p>
            <a:pPr marR="59055" lvl="0" algn="l">
              <a:tabLst>
                <a:tab pos="471170" algn="l"/>
                <a:tab pos="472440" algn="l"/>
              </a:tabLst>
            </a:pPr>
            <a:r>
              <a:rPr lang="en-US" b="1" spc="0" dirty="0">
                <a:effectLst/>
                <a:highlight>
                  <a:srgbClr val="C0C0C0"/>
                </a:highlight>
              </a:rPr>
              <a:t> 1- Resume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Building</a:t>
            </a:r>
            <a:r>
              <a:rPr lang="en-US" b="1" spc="-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Bootcamp</a:t>
            </a:r>
            <a:r>
              <a:rPr lang="en-US" b="1" spc="-3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for</a:t>
            </a:r>
            <a:r>
              <a:rPr lang="en-US" b="1" spc="-3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Data</a:t>
            </a:r>
            <a:r>
              <a:rPr lang="en-US" b="1" spc="-6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Analytics,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BA,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Data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Science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&amp;</a:t>
            </a:r>
            <a:r>
              <a:rPr lang="en-US" b="1" spc="-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GEN AI Roles </a:t>
            </a:r>
            <a:r>
              <a:rPr lang="en-US" b="1" dirty="0">
                <a:highlight>
                  <a:srgbClr val="C0C0C0"/>
                </a:highlight>
                <a:sym typeface="Wingdings" panose="05000000000000000000" pitchFamily="2" charset="2"/>
              </a:rPr>
              <a:t></a:t>
            </a:r>
            <a:endParaRPr lang="en-US" spc="0" dirty="0">
              <a:effectLst/>
              <a:highlight>
                <a:srgbClr val="C0C0C0"/>
              </a:highlight>
            </a:endParaRPr>
          </a:p>
          <a:p>
            <a:pPr marL="15240" algn="l"/>
            <a:r>
              <a:rPr lang="en-US" b="1" u="sng" spc="-10" dirty="0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en-US" b="1" u="sng" spc="-10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spc="-1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=PLVlQHNRLflP-SaPff3325gkISMHEznEix</a:t>
            </a:r>
            <a:endParaRPr lang="en-US" b="1" u="sng" spc="-10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15"/>
              </a:spcBef>
            </a:pPr>
            <a:endParaRPr lang="en-US" b="1" spc="0" dirty="0"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15"/>
              </a:spcBef>
            </a:pPr>
            <a:r>
              <a:rPr lang="en-US" b="1" dirty="0"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  </a:t>
            </a:r>
            <a:r>
              <a:rPr lang="en-US" b="1" spc="0" dirty="0"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2- </a:t>
            </a:r>
            <a:r>
              <a:rPr lang="en-US" b="1" spc="0" dirty="0" err="1">
                <a:effectLst/>
                <a:highlight>
                  <a:srgbClr val="C0C0C0"/>
                </a:highlight>
              </a:rPr>
              <a:t>Agenitic</a:t>
            </a:r>
            <a:r>
              <a:rPr lang="en-US" b="1" spc="-6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AI</a:t>
            </a:r>
            <a:r>
              <a:rPr lang="en-US" b="1" spc="-3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-35" dirty="0">
                <a:effectLst/>
                <a:highlight>
                  <a:srgbClr val="C0C0C0"/>
                </a:highlight>
                <a:sym typeface="Wingdings" panose="05000000000000000000" pitchFamily="2" charset="2"/>
              </a:rPr>
              <a:t> </a:t>
            </a:r>
            <a:r>
              <a:rPr lang="en-US" b="1" u="sng" spc="-10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spc="-1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=PLVlQHNRLflP8Pt3wVlRWRaXZXi79cIwSq</a:t>
            </a:r>
            <a:endParaRPr lang="en-US" b="1" u="sng" spc="-10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marL="472440" indent="-228600" algn="l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b="1" u="sng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20"/>
              </a:spcBef>
            </a:pPr>
            <a:r>
              <a:rPr lang="en-US" b="1" strike="noStrike" dirty="0"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  3-</a:t>
            </a:r>
            <a:r>
              <a:rPr lang="en-US" b="1" u="sng" strike="noStrike" dirty="0"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Data</a:t>
            </a:r>
            <a:r>
              <a:rPr lang="en-US" b="1" spc="-6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Analytics</a:t>
            </a:r>
            <a:r>
              <a:rPr lang="en-US" b="1" spc="-2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&amp;</a:t>
            </a:r>
            <a:r>
              <a:rPr lang="en-US" b="1" spc="-2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Business</a:t>
            </a:r>
            <a:r>
              <a:rPr lang="en-US" b="1" spc="-6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Analytics</a:t>
            </a:r>
            <a:r>
              <a:rPr lang="en-US" b="1" spc="1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-50" dirty="0">
                <a:highlight>
                  <a:srgbClr val="C0C0C0"/>
                </a:highlight>
                <a:sym typeface="Wingdings" panose="05000000000000000000" pitchFamily="2" charset="2"/>
              </a:rPr>
              <a:t></a:t>
            </a:r>
            <a:endParaRPr lang="en-US" spc="0" dirty="0">
              <a:effectLst/>
              <a:highlight>
                <a:srgbClr val="C0C0C0"/>
              </a:highlight>
            </a:endParaRPr>
          </a:p>
          <a:p>
            <a:pPr marL="15240" algn="l">
              <a:spcBef>
                <a:spcPts val="105"/>
              </a:spcBef>
            </a:pPr>
            <a:r>
              <a:rPr lang="en-US" b="1" u="sng" spc="-10" dirty="0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en-US" b="1" u="sng" spc="-10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spc="-1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=PLVlQHNRLflP-BgYmMlM8YQpvQM2J99HE0</a:t>
            </a:r>
            <a:endParaRPr lang="en-US" b="1" u="sng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indent="-228600" algn="l">
              <a:spcBef>
                <a:spcPts val="220"/>
              </a:spcBef>
              <a:buFont typeface="Arial" panose="020B0604020202020204" pitchFamily="34" charset="0"/>
              <a:buChar char="•"/>
            </a:pPr>
            <a:endParaRPr lang="en-US" b="1" spc="0" dirty="0"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20"/>
              </a:spcBef>
            </a:pPr>
            <a:r>
              <a:rPr lang="en-US" b="1" spc="0" dirty="0">
                <a:effectLst/>
                <a:highlight>
                  <a:srgbClr val="C0C0C0"/>
                </a:highlight>
              </a:rPr>
              <a:t>  4- Generative</a:t>
            </a:r>
            <a:r>
              <a:rPr lang="en-US" b="1" spc="-6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AI</a:t>
            </a:r>
            <a:r>
              <a:rPr lang="en-US" b="1" spc="-5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-50" dirty="0">
                <a:highlight>
                  <a:srgbClr val="C0C0C0"/>
                </a:highlight>
                <a:sym typeface="Wingdings" panose="05000000000000000000" pitchFamily="2" charset="2"/>
              </a:rPr>
              <a:t> </a:t>
            </a:r>
            <a:r>
              <a:rPr lang="en-US" b="1" u="sng" spc="-10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spc="-1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=PLVlQHNRLflP81c99eg7UhkVZxwPvhTddM</a:t>
            </a:r>
            <a:endParaRPr lang="en-US" b="1" u="sng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indent="-228600" algn="l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b="1" u="sng" dirty="0"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105"/>
              </a:spcBef>
            </a:pPr>
            <a:r>
              <a:rPr lang="en-US" b="1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  5-</a:t>
            </a:r>
            <a:r>
              <a:rPr lang="en-US" b="1" u="sng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Python</a:t>
            </a:r>
            <a:r>
              <a:rPr lang="en-US" b="1" spc="-3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for</a:t>
            </a:r>
            <a:r>
              <a:rPr lang="en-US" b="1" spc="-3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Data science</a:t>
            </a:r>
            <a:r>
              <a:rPr lang="en-US" b="1" spc="15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-50" dirty="0">
                <a:highlight>
                  <a:srgbClr val="C0C0C0"/>
                </a:highlight>
                <a:sym typeface="Wingdings" panose="05000000000000000000" pitchFamily="2" charset="2"/>
              </a:rPr>
              <a:t> </a:t>
            </a:r>
            <a:r>
              <a:rPr lang="en-US" b="1" u="sng" spc="-10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spc="-1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=PLVlQHNRLflP9GN5rc8sBWnrV53DWAzfdn</a:t>
            </a:r>
            <a:endParaRPr lang="en-US" b="1" u="sng" dirty="0">
              <a:effectLst/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indent="-228600" algn="l">
              <a:spcBef>
                <a:spcPts val="255"/>
              </a:spcBef>
              <a:buFont typeface="Arial" panose="020B0604020202020204" pitchFamily="34" charset="0"/>
              <a:buChar char="•"/>
            </a:pPr>
            <a:endParaRPr lang="en-US" b="1" u="sng" strike="noStrike" dirty="0">
              <a:highlight>
                <a:srgbClr val="C0C0C0"/>
              </a:highlight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55"/>
              </a:spcBef>
            </a:pPr>
            <a:r>
              <a:rPr lang="en-US" b="1" spc="0" dirty="0"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</a:rPr>
              <a:t>6- </a:t>
            </a:r>
            <a:r>
              <a:rPr lang="en-US" spc="0" dirty="0">
                <a:effectLst/>
                <a:highlight>
                  <a:srgbClr val="C0C0C0"/>
                </a:highlight>
              </a:rPr>
              <a:t> </a:t>
            </a:r>
            <a:r>
              <a:rPr lang="en-US" b="1" spc="0" dirty="0">
                <a:effectLst/>
                <a:highlight>
                  <a:srgbClr val="C0C0C0"/>
                </a:highlight>
              </a:rPr>
              <a:t>AZUR AI (Cognitive Services) </a:t>
            </a:r>
            <a:r>
              <a:rPr lang="en-US" b="1" spc="0" dirty="0">
                <a:effectLst/>
                <a:highlight>
                  <a:srgbClr val="C0C0C0"/>
                </a:highlight>
                <a:sym typeface="Wingdings" panose="05000000000000000000" pitchFamily="2" charset="2"/>
              </a:rPr>
              <a:t></a:t>
            </a:r>
            <a:r>
              <a:rPr lang="en-US" b="1" u="sng" dirty="0" err="1">
                <a:solidFill>
                  <a:srgbClr val="778BA2"/>
                </a:solidFill>
                <a:effectLst/>
                <a:highlight>
                  <a:srgbClr val="C0C0C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en-US" b="1" u="sng" dirty="0">
                <a:effectLst/>
                <a:highlight>
                  <a:srgbClr val="C0C0C0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=PLVlQHNRLflP8JthpjvJFaofUkJS1A7qa1</a:t>
            </a:r>
            <a:endParaRPr lang="en-US" b="1" u="sng" dirty="0">
              <a:effectLst/>
              <a:highlight>
                <a:srgbClr val="C0C0C0"/>
              </a:highlight>
            </a:endParaRPr>
          </a:p>
          <a:p>
            <a:pPr algn="l">
              <a:spcBef>
                <a:spcPts val="255"/>
              </a:spcBef>
            </a:pPr>
            <a:endParaRPr lang="en-US" b="1" dirty="0">
              <a:highlight>
                <a:srgbClr val="C0C0C0"/>
              </a:highlight>
            </a:endParaRPr>
          </a:p>
          <a:p>
            <a:pPr algn="l">
              <a:spcBef>
                <a:spcPts val="255"/>
              </a:spcBef>
            </a:pPr>
            <a:r>
              <a:rPr lang="en-US" b="1" dirty="0">
                <a:highlight>
                  <a:srgbClr val="C0C0C0"/>
                </a:highlight>
              </a:rPr>
              <a:t>  7- MCP </a:t>
            </a:r>
            <a:r>
              <a:rPr lang="en-US" b="1" dirty="0">
                <a:highlight>
                  <a:srgbClr val="C0C0C0"/>
                </a:highlight>
                <a:sym typeface="Wingdings" panose="05000000000000000000" pitchFamily="2" charset="2"/>
              </a:rPr>
              <a:t> </a:t>
            </a:r>
            <a:r>
              <a:rPr lang="en-US" b="1" dirty="0">
                <a:highlight>
                  <a:srgbClr val="C0C0C0"/>
                </a:highlight>
                <a:sym typeface="Wingdings" panose="05000000000000000000" pitchFamily="2" charset="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www.youtube.com/watch?v=6Ll5uB8VQto</a:t>
            </a:r>
            <a:endParaRPr lang="en-US" b="1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algn="l">
              <a:spcBef>
                <a:spcPts val="255"/>
              </a:spcBef>
            </a:pPr>
            <a:endParaRPr lang="en-US" dirty="0">
              <a:effectLst/>
              <a:highlight>
                <a:srgbClr val="C0C0C0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10304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Univers Condensed</vt:lpstr>
      <vt:lpstr>Wingdings</vt:lpstr>
      <vt:lpstr>ChronicleVTI</vt:lpstr>
      <vt:lpstr>Welcome to Seaborn Bootcamp</vt:lpstr>
      <vt:lpstr>WEBEX   Meeting Id:  2516 634 7739   Pwd: 112233</vt:lpstr>
      <vt:lpstr>FSDS with Generative-AI &amp; Agentic AI Starting Dt : 14th April @ 5:30pm Duration: Apr-Aug (6 month)</vt:lpstr>
      <vt:lpstr>WHAT IS SEABORN</vt:lpstr>
      <vt:lpstr>Key Features of Seaborn</vt:lpstr>
      <vt:lpstr>Previous Workshop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4</cp:revision>
  <dcterms:created xsi:type="dcterms:W3CDTF">2025-04-12T12:06:00Z</dcterms:created>
  <dcterms:modified xsi:type="dcterms:W3CDTF">2025-04-12T14:41:37Z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2025-04-12T12:19:13Z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ca3cc638-b72a-466a-9fcd-da9ba8ea340d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