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9" r:id="rId8"/>
    <p:sldId id="261" r:id="rId9"/>
    <p:sldId id="270" r:id="rId10"/>
    <p:sldId id="262" r:id="rId11"/>
    <p:sldId id="263" r:id="rId12"/>
    <p:sldId id="264" r:id="rId13"/>
    <p:sldId id="271" r:id="rId14"/>
    <p:sldId id="265" r:id="rId15"/>
    <p:sldId id="276" r:id="rId16"/>
    <p:sldId id="272" r:id="rId17"/>
    <p:sldId id="273" r:id="rId18"/>
    <p:sldId id="274" r:id="rId19"/>
    <p:sldId id="275" r:id="rId20"/>
    <p:sldId id="277"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327"/>
  </p:normalViewPr>
  <p:slideViewPr>
    <p:cSldViewPr>
      <p:cViewPr>
        <p:scale>
          <a:sx n="75" d="100"/>
          <a:sy n="75" d="100"/>
        </p:scale>
        <p:origin x="510"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gif"/><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72751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1924" y="23288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46689" y="3429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object 7">
            <a:extLst>
              <a:ext uri="{FF2B5EF4-FFF2-40B4-BE49-F238E27FC236}">
                <a16:creationId xmlns:a16="http://schemas.microsoft.com/office/drawing/2014/main" id="{8CA8EB34-215B-51F9-CF3F-C8978C29671E}"/>
              </a:ext>
            </a:extLst>
          </p:cNvPr>
          <p:cNvSpPr txBox="1"/>
          <p:nvPr/>
        </p:nvSpPr>
        <p:spPr>
          <a:xfrm>
            <a:off x="3048000" y="813145"/>
            <a:ext cx="6747640" cy="2925160"/>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Verdana" panose="020B0604030504040204" pitchFamily="34" charset="0"/>
                <a:ea typeface="Verdana" panose="020B0604030504040204" pitchFamily="34" charset="0"/>
                <a:cs typeface="Trebuchet MS"/>
              </a:rPr>
              <a:t>SIVA JEGADEESH C B</a:t>
            </a:r>
          </a:p>
          <a:p>
            <a:pPr marL="12700">
              <a:lnSpc>
                <a:spcPct val="100000"/>
              </a:lnSpc>
              <a:spcBef>
                <a:spcPts val="130"/>
              </a:spcBef>
            </a:pPr>
            <a:endParaRPr lang="en-IN" sz="3200" spc="-20" dirty="0">
              <a:latin typeface="Verdana" panose="020B0604030504040204" pitchFamily="34" charset="0"/>
              <a:ea typeface="Verdana" panose="020B0604030504040204" pitchFamily="34" charset="0"/>
              <a:cs typeface="Trebuchet MS"/>
            </a:endParaRPr>
          </a:p>
          <a:p>
            <a:pPr marL="12700">
              <a:lnSpc>
                <a:spcPct val="100000"/>
              </a:lnSpc>
              <a:spcBef>
                <a:spcPts val="130"/>
              </a:spcBef>
            </a:pPr>
            <a:r>
              <a:rPr lang="en-IN" sz="2000" b="1" spc="-20" dirty="0">
                <a:latin typeface="Verdana" panose="020B0604030504040204" pitchFamily="34" charset="0"/>
                <a:ea typeface="Verdana" panose="020B0604030504040204" pitchFamily="34" charset="0"/>
                <a:cs typeface="Trebuchet MS"/>
              </a:rPr>
              <a:t>NMID :</a:t>
            </a:r>
            <a:r>
              <a:rPr lang="en-IN" sz="2000" spc="-20" dirty="0">
                <a:latin typeface="Verdana" panose="020B0604030504040204" pitchFamily="34" charset="0"/>
                <a:ea typeface="Verdana" panose="020B0604030504040204" pitchFamily="34" charset="0"/>
                <a:cs typeface="Trebuchet MS"/>
              </a:rPr>
              <a:t>58E655611A0C976BD6A4BA66436074F2</a:t>
            </a:r>
          </a:p>
          <a:p>
            <a:pPr marL="12700">
              <a:lnSpc>
                <a:spcPct val="100000"/>
              </a:lnSpc>
              <a:spcBef>
                <a:spcPts val="130"/>
              </a:spcBef>
            </a:pPr>
            <a:endParaRPr lang="en-IN" sz="2000" spc="-20" dirty="0">
              <a:latin typeface="Verdana" panose="020B0604030504040204" pitchFamily="34" charset="0"/>
              <a:ea typeface="Verdana" panose="020B0604030504040204" pitchFamily="34" charset="0"/>
              <a:cs typeface="Trebuchet MS"/>
            </a:endParaRPr>
          </a:p>
          <a:p>
            <a:pPr marL="12700">
              <a:spcBef>
                <a:spcPts val="130"/>
              </a:spcBef>
            </a:pPr>
            <a:r>
              <a:rPr lang="en-IN" sz="2000" b="1" spc="-20" dirty="0">
                <a:latin typeface="Verdana" panose="020B0604030504040204" pitchFamily="34" charset="0"/>
                <a:ea typeface="Verdana" panose="020B0604030504040204" pitchFamily="34" charset="0"/>
                <a:cs typeface="Trebuchet MS"/>
              </a:rPr>
              <a:t>Course : </a:t>
            </a:r>
            <a:r>
              <a:rPr lang="en-IN" sz="2000" spc="-20" dirty="0">
                <a:latin typeface="Verdana" panose="020B0604030504040204" pitchFamily="34" charset="0"/>
                <a:ea typeface="Verdana" panose="020B0604030504040204" pitchFamily="34" charset="0"/>
                <a:cs typeface="Trebuchet MS"/>
              </a:rPr>
              <a:t>Generative AI for Engineering (E2324)</a:t>
            </a:r>
          </a:p>
          <a:p>
            <a:pPr marL="12700">
              <a:spcBef>
                <a:spcPts val="130"/>
              </a:spcBef>
            </a:pPr>
            <a:endParaRPr lang="en-IN" sz="2000" spc="-20" dirty="0">
              <a:latin typeface="Verdana" panose="020B0604030504040204" pitchFamily="34" charset="0"/>
              <a:ea typeface="Verdana" panose="020B0604030504040204" pitchFamily="34" charset="0"/>
              <a:cs typeface="Trebuchet MS"/>
            </a:endParaRPr>
          </a:p>
          <a:p>
            <a:pPr marL="12700">
              <a:lnSpc>
                <a:spcPct val="100000"/>
              </a:lnSpc>
              <a:spcBef>
                <a:spcPts val="130"/>
              </a:spcBef>
            </a:pPr>
            <a:r>
              <a:rPr lang="en-IN" sz="2000" spc="-20" dirty="0">
                <a:latin typeface="Verdana" panose="020B0604030504040204" pitchFamily="34" charset="0"/>
                <a:ea typeface="Verdana" panose="020B0604030504040204" pitchFamily="34" charset="0"/>
                <a:cs typeface="Trebuchet MS"/>
              </a:rPr>
              <a:t>Madras Institute of Technology Campus, Anna University</a:t>
            </a:r>
            <a:endParaRPr sz="2000" dirty="0">
              <a:latin typeface="Verdana" panose="020B0604030504040204" pitchFamily="34" charset="0"/>
              <a:ea typeface="Verdana" panose="020B0604030504040204" pitchFamily="34" charset="0"/>
              <a:cs typeface="Trebuchet MS"/>
            </a:endParaRPr>
          </a:p>
        </p:txBody>
      </p:sp>
      <p:sp>
        <p:nvSpPr>
          <p:cNvPr id="15" name="object 8">
            <a:extLst>
              <a:ext uri="{FF2B5EF4-FFF2-40B4-BE49-F238E27FC236}">
                <a16:creationId xmlns:a16="http://schemas.microsoft.com/office/drawing/2014/main" id="{225A5026-9B3C-2CF9-975E-7C9B2001F041}"/>
              </a:ext>
            </a:extLst>
          </p:cNvPr>
          <p:cNvSpPr txBox="1"/>
          <p:nvPr/>
        </p:nvSpPr>
        <p:spPr>
          <a:xfrm>
            <a:off x="2570589" y="3886200"/>
            <a:ext cx="6747641" cy="1515800"/>
          </a:xfrm>
          <a:prstGeom prst="rect">
            <a:avLst/>
          </a:prstGeom>
        </p:spPr>
        <p:txBody>
          <a:bodyPr vert="horz" wrap="square" lIns="0" tIns="12700" rIns="0" bIns="0" rtlCol="0">
            <a:spAutoFit/>
          </a:bodyPr>
          <a:lstStyle/>
          <a:p>
            <a:pPr marL="12700" algn="ctr">
              <a:spcBef>
                <a:spcPts val="100"/>
              </a:spcBef>
            </a:pPr>
            <a:endParaRPr lang="en-IN" sz="2400" b="1" spc="-10" dirty="0">
              <a:solidFill>
                <a:srgbClr val="2D936B"/>
              </a:solidFill>
              <a:latin typeface="Trebuchet MS"/>
              <a:cs typeface="Trebuchet MS"/>
            </a:endParaRPr>
          </a:p>
          <a:p>
            <a:pPr marL="12700" algn="ctr">
              <a:spcBef>
                <a:spcPts val="100"/>
              </a:spcBef>
            </a:pPr>
            <a:r>
              <a:rPr lang="en-IN" sz="2400" b="1" spc="-10" dirty="0" err="1">
                <a:solidFill>
                  <a:srgbClr val="2D936B"/>
                </a:solidFill>
                <a:latin typeface="Trebuchet MS"/>
                <a:cs typeface="Trebuchet MS"/>
              </a:rPr>
              <a:t>EquiPred</a:t>
            </a:r>
            <a:r>
              <a:rPr lang="en-IN" sz="2400" b="1" spc="-10" dirty="0">
                <a:solidFill>
                  <a:srgbClr val="2D936B"/>
                </a:solidFill>
                <a:latin typeface="Trebuchet MS"/>
                <a:cs typeface="Trebuchet MS"/>
              </a:rPr>
              <a:t> – Advanced Equipment Disease Prediction for Industrial Maintenance</a:t>
            </a:r>
          </a:p>
          <a:p>
            <a:pPr marL="12700" algn="l">
              <a:spcBef>
                <a:spcPts val="100"/>
              </a:spcBef>
            </a:pPr>
            <a:endParaRPr lang="en-IN"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19112" y="366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1066800" y="275142"/>
            <a:ext cx="9763125" cy="505908"/>
          </a:xfrm>
          <a:prstGeom prst="rect">
            <a:avLst/>
          </a:prstGeom>
        </p:spPr>
        <p:txBody>
          <a:bodyPr vert="horz" wrap="square" lIns="0" tIns="13335" rIns="0" bIns="0" rtlCol="0">
            <a:spAutoFit/>
          </a:bodyPr>
          <a:lstStyle/>
          <a:p>
            <a:pPr marL="12700">
              <a:spcBef>
                <a:spcPts val="130"/>
              </a:spcBef>
              <a:tabLst>
                <a:tab pos="2642870" algn="l"/>
              </a:tabLst>
            </a:pPr>
            <a:r>
              <a:rPr sz="3200" spc="25" dirty="0"/>
              <a:t>YOUR SOLUTION AND ITS VALUE PROPOSITION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AA0F5EE8-1C64-B925-15AA-CE1B0B19DC73}"/>
              </a:ext>
            </a:extLst>
          </p:cNvPr>
          <p:cNvSpPr txBox="1"/>
          <p:nvPr/>
        </p:nvSpPr>
        <p:spPr>
          <a:xfrm>
            <a:off x="1066800" y="1289991"/>
            <a:ext cx="9525000" cy="5170646"/>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solidFill>
                  <a:srgbClr val="0D0D0D"/>
                </a:solidFill>
                <a:latin typeface="Söhne"/>
              </a:rPr>
              <a:t>The</a:t>
            </a:r>
            <a:r>
              <a:rPr lang="en-US" sz="2200" b="0" i="0" dirty="0">
                <a:solidFill>
                  <a:srgbClr val="0D0D0D"/>
                </a:solidFill>
                <a:effectLst/>
                <a:latin typeface="Söhne"/>
              </a:rPr>
              <a:t> solution offers a comprehensive predictive maintenance system integrating advanced machine learning models with real-time monitoring capabilities.</a:t>
            </a:r>
            <a:br>
              <a:rPr lang="en-US" sz="2200" b="0" i="0" dirty="0">
                <a:solidFill>
                  <a:srgbClr val="0D0D0D"/>
                </a:solidFill>
                <a:effectLst/>
                <a:latin typeface="Söhne"/>
              </a:rPr>
            </a:br>
            <a:r>
              <a:rPr lang="en-US" sz="2200" b="0" i="0" dirty="0">
                <a:solidFill>
                  <a:srgbClr val="0D0D0D"/>
                </a:solidFill>
                <a:effectLst/>
                <a:latin typeface="Söhne"/>
              </a:rPr>
              <a:t>By harnessing IoT sensor data and applying sophisticated preprocessing techniques, our system accurately predicts equipment failures before they occur.</a:t>
            </a:r>
          </a:p>
          <a:p>
            <a:pPr marL="342900" indent="-342900" algn="just">
              <a:buFont typeface="Wingdings" panose="05000000000000000000" pitchFamily="2" charset="2"/>
              <a:buChar char="Ø"/>
            </a:pPr>
            <a:endParaRPr lang="en-US" sz="2200" b="0" i="0" dirty="0">
              <a:solidFill>
                <a:srgbClr val="0D0D0D"/>
              </a:solidFill>
              <a:effectLst/>
              <a:latin typeface="Söhne"/>
            </a:endParaRPr>
          </a:p>
          <a:p>
            <a:pPr marL="342900" indent="-342900" algn="just">
              <a:buFont typeface="Wingdings" panose="05000000000000000000" pitchFamily="2" charset="2"/>
              <a:buChar char="Ø"/>
            </a:pPr>
            <a:r>
              <a:rPr lang="en-US" sz="2200" b="0" i="0" dirty="0">
                <a:solidFill>
                  <a:srgbClr val="0D0D0D"/>
                </a:solidFill>
                <a:effectLst/>
                <a:latin typeface="Söhne"/>
              </a:rPr>
              <a:t> Its user-friendly interface, powered by Flask and enhanced with alert systems and interactive dashboards, empowers maintenance personnel and operations managers to proactively address potential issues, optimizing equipment uptime and minimizing downtime costs. </a:t>
            </a:r>
          </a:p>
          <a:p>
            <a:pPr marL="342900" indent="-342900" algn="just">
              <a:buFont typeface="Wingdings" panose="05000000000000000000" pitchFamily="2" charset="2"/>
              <a:buChar char="Ø"/>
            </a:pPr>
            <a:endParaRPr lang="en-US" sz="2200" dirty="0">
              <a:solidFill>
                <a:srgbClr val="0D0D0D"/>
              </a:solidFill>
              <a:latin typeface="Söhne"/>
            </a:endParaRPr>
          </a:p>
          <a:p>
            <a:pPr marL="342900" indent="-342900" algn="just">
              <a:buFont typeface="Wingdings" panose="05000000000000000000" pitchFamily="2" charset="2"/>
              <a:buChar char="Ø"/>
            </a:pPr>
            <a:r>
              <a:rPr lang="en-US" sz="2200" b="0" i="0" dirty="0">
                <a:solidFill>
                  <a:srgbClr val="0D0D0D"/>
                </a:solidFill>
                <a:effectLst/>
                <a:latin typeface="Söhne"/>
              </a:rPr>
              <a:t>With the ability to identify critical maintenance needs and provide actionable insights, the solution delivers tangible value by maximizing operational efficiency, ensuring product quality, and ultimately reducing maintenance expenses.</a:t>
            </a:r>
            <a:endParaRPr lang="en-IN" sz="2200" b="0" i="0" dirty="0">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057400" y="397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0" y="23010"/>
            <a:ext cx="914400" cy="1269594"/>
          </a:xfrm>
          <a:prstGeom prst="rect">
            <a:avLst/>
          </a:prstGeom>
        </p:spPr>
      </p:pic>
      <p:sp>
        <p:nvSpPr>
          <p:cNvPr id="7" name="object 7"/>
          <p:cNvSpPr txBox="1">
            <a:spLocks noGrp="1"/>
          </p:cNvSpPr>
          <p:nvPr>
            <p:ph type="title"/>
          </p:nvPr>
        </p:nvSpPr>
        <p:spPr>
          <a:xfrm>
            <a:off x="2667000" y="304800"/>
            <a:ext cx="59563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THE WOW IN </a:t>
            </a:r>
            <a:r>
              <a:rPr lang="en-US" sz="3200" spc="25" dirty="0"/>
              <a:t>MY</a:t>
            </a:r>
            <a:r>
              <a:rPr sz="3200" spc="25" dirty="0"/>
              <a:t>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42CAF525-5B48-1832-F78E-E45C2F3AD5E9}"/>
              </a:ext>
            </a:extLst>
          </p:cNvPr>
          <p:cNvSpPr txBox="1"/>
          <p:nvPr/>
        </p:nvSpPr>
        <p:spPr>
          <a:xfrm>
            <a:off x="1532128" y="1447800"/>
            <a:ext cx="8678672" cy="4832092"/>
          </a:xfrm>
          <a:prstGeom prst="rect">
            <a:avLst/>
          </a:prstGeom>
          <a:noFill/>
        </p:spPr>
        <p:txBody>
          <a:bodyPr wrap="square">
            <a:spAutoFit/>
          </a:bodyPr>
          <a:lstStyle/>
          <a:p>
            <a:pPr algn="just"/>
            <a:r>
              <a:rPr lang="en-IN" sz="2200" b="1" dirty="0"/>
              <a:t>1. Proactive Predictive Maintenance: </a:t>
            </a:r>
            <a:r>
              <a:rPr lang="en-IN" sz="2200" dirty="0"/>
              <a:t>The solution </a:t>
            </a:r>
            <a:r>
              <a:rPr lang="en-IN" sz="2200" dirty="0">
                <a:latin typeface="Segoe UI" panose="020B0502040204020203" pitchFamily="34" charset="0"/>
                <a:cs typeface="Segoe UI" panose="020B0502040204020203" pitchFamily="34" charset="0"/>
              </a:rPr>
              <a:t>empowers</a:t>
            </a:r>
            <a:r>
              <a:rPr lang="en-IN" sz="2200" dirty="0"/>
              <a:t> organizations to move from reactive to proactive maintenance strategies by accurately predicting equipment failures before they happen, saving time and resources while maximizing uptime.</a:t>
            </a:r>
          </a:p>
          <a:p>
            <a:pPr algn="just"/>
            <a:endParaRPr lang="en-IN" sz="2200" dirty="0"/>
          </a:p>
          <a:p>
            <a:pPr algn="just"/>
            <a:r>
              <a:rPr lang="en-IN" sz="2200" b="1" dirty="0"/>
              <a:t>2. Real-Time Monitoring and Alerts: </a:t>
            </a:r>
            <a:r>
              <a:rPr lang="en-IN" sz="2200" dirty="0"/>
              <a:t>With real-time monitoring capabilities and integrated alert systems, the solution ensures timely intervention, allowing users to address potential issues swiftly and prevent costly downtime.</a:t>
            </a:r>
          </a:p>
          <a:p>
            <a:pPr algn="just"/>
            <a:endParaRPr lang="en-IN" sz="2200" dirty="0"/>
          </a:p>
          <a:p>
            <a:pPr algn="just"/>
            <a:r>
              <a:rPr lang="en-IN" sz="2200" b="1" dirty="0"/>
              <a:t>3. Actionable Insights and Decision Support: </a:t>
            </a:r>
            <a:r>
              <a:rPr lang="en-IN" sz="2200" dirty="0"/>
              <a:t>By providing actionable insights through interactive dashboards and comprehensive analytics, the solution enables informed decision-making, optimizing resource allocation and driving operational excellence.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304800" y="853033"/>
            <a:ext cx="9753600" cy="5586145"/>
          </a:xfrm>
          <a:prstGeom prst="rect">
            <a:avLst/>
          </a:prstGeom>
          <a:noFill/>
        </p:spPr>
        <p:txBody>
          <a:bodyPr wrap="square" rtlCol="0">
            <a:spAutoFit/>
          </a:bodyPr>
          <a:lstStyle/>
          <a:p>
            <a:pPr algn="just"/>
            <a:endParaRPr lang="en-US" sz="2100" dirty="0">
              <a:latin typeface="Söhne"/>
            </a:endParaRPr>
          </a:p>
          <a:p>
            <a:pPr marL="457200" indent="-457200" algn="just">
              <a:buFont typeface="+mj-lt"/>
              <a:buAutoNum type="arabicPeriod"/>
            </a:pPr>
            <a:r>
              <a:rPr lang="en-US" sz="2100" b="1" dirty="0">
                <a:latin typeface="Söhne"/>
              </a:rPr>
              <a:t>Data Preparation </a:t>
            </a:r>
            <a:r>
              <a:rPr lang="en-US" sz="2100" dirty="0">
                <a:latin typeface="Söhne"/>
              </a:rPr>
              <a:t>: This includes collecting sensor data from IoT devices and preparing it for analysis. Data cleaning techniques such as handling missing values, outlier detection, and normalization are applied to ensure data quality.</a:t>
            </a:r>
          </a:p>
          <a:p>
            <a:pPr marL="457200" indent="-457200" algn="just">
              <a:buFont typeface="+mj-lt"/>
              <a:buAutoNum type="arabicPeriod"/>
            </a:pPr>
            <a:endParaRPr lang="en-US" sz="2100" dirty="0">
              <a:latin typeface="Söhne"/>
            </a:endParaRPr>
          </a:p>
          <a:p>
            <a:pPr marL="457200" indent="-457200" algn="just">
              <a:buFont typeface="+mj-lt"/>
              <a:buAutoNum type="arabicPeriod"/>
            </a:pPr>
            <a:r>
              <a:rPr lang="en-US" sz="2100" b="1" dirty="0">
                <a:latin typeface="Söhne"/>
              </a:rPr>
              <a:t>Feature Selection and Engineering</a:t>
            </a:r>
            <a:r>
              <a:rPr lang="en-US" sz="2100" dirty="0">
                <a:latin typeface="Söhne"/>
              </a:rPr>
              <a:t> : Relevant features are identified through techniques like correlation analysis and domain knowledge. Additionally, new features may be created to enhance the predictive power of the model.</a:t>
            </a:r>
          </a:p>
          <a:p>
            <a:pPr marL="457200" indent="-457200" algn="just">
              <a:buFont typeface="+mj-lt"/>
              <a:buAutoNum type="arabicPeriod"/>
            </a:pPr>
            <a:endParaRPr lang="en-US" sz="2100" dirty="0">
              <a:latin typeface="Söhne"/>
            </a:endParaRPr>
          </a:p>
          <a:p>
            <a:pPr marL="457200" indent="-457200" algn="just">
              <a:buFont typeface="+mj-lt"/>
              <a:buAutoNum type="arabicPeriod"/>
            </a:pPr>
            <a:r>
              <a:rPr lang="en-US" sz="2100" b="1" dirty="0">
                <a:latin typeface="Söhne"/>
              </a:rPr>
              <a:t>Model Selection : </a:t>
            </a:r>
            <a:r>
              <a:rPr lang="en-US" sz="2100" dirty="0">
                <a:latin typeface="Söhne"/>
              </a:rPr>
              <a:t>Multiple machine learning models such as Decision Tree, Random Forest, Logistic Regression, K-Nearest Neighbors (KNN), Gradient Boosting, and Stacking are trained on the preprocessed data. Evaluation metrics like Accuracy, Precision, Recall, and F1-Score are used to compare the performance of these models and select the best-performing one.</a:t>
            </a:r>
          </a:p>
          <a:p>
            <a:pPr marL="457200" indent="-457200" algn="just">
              <a:buFont typeface="+mj-lt"/>
              <a:buAutoNum type="arabicPeriod"/>
            </a:pPr>
            <a:r>
              <a:rPr lang="en-US" sz="2100" dirty="0">
                <a:latin typeface="Söhne"/>
              </a:rPr>
              <a:t> </a:t>
            </a:r>
            <a:r>
              <a:rPr lang="en-US" sz="2100" b="1" dirty="0">
                <a:latin typeface="Söhne"/>
              </a:rPr>
              <a:t>Hyperparameter Tuning : </a:t>
            </a:r>
            <a:r>
              <a:rPr lang="en-US" sz="2100" dirty="0">
                <a:latin typeface="Söhne"/>
              </a:rPr>
              <a:t>The selected model's hyperparameters are tuned using techniques like grid search or random search to optimize its performance further.</a:t>
            </a:r>
          </a:p>
          <a:p>
            <a:pPr marL="457200" indent="-457200" algn="just">
              <a:buFont typeface="+mj-lt"/>
              <a:buAutoNum type="arabicPeriod"/>
            </a:pPr>
            <a:endParaRPr lang="en-US" sz="2100" dirty="0">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457200" y="1143000"/>
            <a:ext cx="9753600" cy="4939814"/>
          </a:xfrm>
          <a:prstGeom prst="rect">
            <a:avLst/>
          </a:prstGeom>
          <a:noFill/>
        </p:spPr>
        <p:txBody>
          <a:bodyPr wrap="square" rtlCol="0">
            <a:spAutoFit/>
          </a:bodyPr>
          <a:lstStyle/>
          <a:p>
            <a:pPr algn="just"/>
            <a:r>
              <a:rPr lang="en-US" sz="2100" b="1" dirty="0">
                <a:solidFill>
                  <a:srgbClr val="0D0D0D"/>
                </a:solidFill>
                <a:latin typeface="Söhne"/>
              </a:rPr>
              <a:t>5. Training the Model : </a:t>
            </a:r>
            <a:r>
              <a:rPr lang="en-US" sz="2100" dirty="0">
                <a:solidFill>
                  <a:srgbClr val="0D0D0D"/>
                </a:solidFill>
                <a:latin typeface="Söhne"/>
              </a:rPr>
              <a:t>The chosen model is trained on the entire dataset using the optimized hyperparameters to make predictions about equipment failure probabilities.</a:t>
            </a:r>
          </a:p>
          <a:p>
            <a:pPr marL="457200" indent="-457200" algn="just">
              <a:buFont typeface="+mj-lt"/>
              <a:buAutoNum type="arabicPeriod"/>
            </a:pPr>
            <a:endParaRPr lang="en-US" sz="2100" dirty="0">
              <a:solidFill>
                <a:srgbClr val="0D0D0D"/>
              </a:solidFill>
              <a:latin typeface="Söhne"/>
            </a:endParaRPr>
          </a:p>
          <a:p>
            <a:pPr algn="just"/>
            <a:r>
              <a:rPr lang="en-US" sz="2100" b="1" dirty="0">
                <a:solidFill>
                  <a:srgbClr val="0D0D0D"/>
                </a:solidFill>
                <a:latin typeface="Söhne"/>
              </a:rPr>
              <a:t>6. Integration with Flask : </a:t>
            </a:r>
            <a:r>
              <a:rPr lang="en-US" sz="2100" dirty="0">
                <a:solidFill>
                  <a:srgbClr val="0D0D0D"/>
                </a:solidFill>
                <a:latin typeface="Söhne"/>
              </a:rPr>
              <a:t>The trained model is saved using pickle and integrated into a Flask application to enable real-time monitoring. Flask functionality is implemented to receive test data, forward it to the model for prediction, and display the results.</a:t>
            </a:r>
          </a:p>
          <a:p>
            <a:pPr algn="just"/>
            <a:endParaRPr lang="en-US" sz="2100" dirty="0">
              <a:solidFill>
                <a:srgbClr val="0D0D0D"/>
              </a:solidFill>
              <a:latin typeface="Söhne"/>
            </a:endParaRPr>
          </a:p>
          <a:p>
            <a:pPr algn="just"/>
            <a:r>
              <a:rPr lang="en-US" sz="2100" b="1" dirty="0">
                <a:solidFill>
                  <a:srgbClr val="0D0D0D"/>
                </a:solidFill>
                <a:latin typeface="Söhne"/>
              </a:rPr>
              <a:t>7. Testing and Validation : </a:t>
            </a:r>
            <a:r>
              <a:rPr lang="en-US" sz="2100" dirty="0">
                <a:solidFill>
                  <a:srgbClr val="0D0D0D"/>
                </a:solidFill>
                <a:latin typeface="Söhne"/>
              </a:rPr>
              <a:t>The entire system undergoes rigorous testing with various test cases to ensure its functionality, reliability, and accuracy.</a:t>
            </a:r>
          </a:p>
          <a:p>
            <a:pPr marL="457200" indent="-457200" algn="just">
              <a:buFont typeface="+mj-lt"/>
              <a:buAutoNum type="arabicPeriod"/>
            </a:pPr>
            <a:endParaRPr lang="en-US" sz="2100" dirty="0">
              <a:solidFill>
                <a:srgbClr val="0D0D0D"/>
              </a:solidFill>
              <a:latin typeface="Söhne"/>
            </a:endParaRPr>
          </a:p>
          <a:p>
            <a:pPr algn="just"/>
            <a:r>
              <a:rPr lang="en-US" sz="2100" b="1" dirty="0">
                <a:solidFill>
                  <a:srgbClr val="0D0D0D"/>
                </a:solidFill>
                <a:latin typeface="Söhne"/>
              </a:rPr>
              <a:t>8</a:t>
            </a:r>
            <a:r>
              <a:rPr lang="en-US" sz="2100" dirty="0">
                <a:solidFill>
                  <a:srgbClr val="0D0D0D"/>
                </a:solidFill>
                <a:latin typeface="Söhne"/>
              </a:rPr>
              <a:t>. </a:t>
            </a:r>
            <a:r>
              <a:rPr lang="en-US" sz="2100" b="1" dirty="0">
                <a:solidFill>
                  <a:srgbClr val="0D0D0D"/>
                </a:solidFill>
                <a:latin typeface="Söhne"/>
              </a:rPr>
              <a:t>Deployment and Monitoring : </a:t>
            </a:r>
            <a:r>
              <a:rPr lang="en-US" sz="2100" dirty="0">
                <a:solidFill>
                  <a:srgbClr val="0D0D0D"/>
                </a:solidFill>
                <a:latin typeface="Söhne"/>
              </a:rPr>
              <a:t>Once the model is trained and tested, it is deployed into production, where it continuously monitors equipment health and provides alerts for potential failures. Monitoring mechanisms are put in place to ensure the model's performance remains optimal over time.</a:t>
            </a:r>
            <a:endParaRPr lang="en-IN" sz="2100" dirty="0">
              <a:solidFill>
                <a:srgbClr val="0D0D0D"/>
              </a:solidFill>
              <a:latin typeface="Söhne"/>
            </a:endParaRPr>
          </a:p>
          <a:p>
            <a:pPr marL="457200" indent="-457200" algn="just">
              <a:buFont typeface="+mj-lt"/>
              <a:buAutoNum type="arabicPeriod"/>
            </a:pPr>
            <a:endParaRPr lang="en-US" sz="2100" dirty="0">
              <a:latin typeface="Söhne"/>
            </a:endParaRPr>
          </a:p>
        </p:txBody>
      </p:sp>
    </p:spTree>
    <p:extLst>
      <p:ext uri="{BB962C8B-B14F-4D97-AF65-F5344CB8AC3E}">
        <p14:creationId xmlns:p14="http://schemas.microsoft.com/office/powerpoint/2010/main" val="394512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3" name="Picture 2">
            <a:extLst>
              <a:ext uri="{FF2B5EF4-FFF2-40B4-BE49-F238E27FC236}">
                <a16:creationId xmlns:a16="http://schemas.microsoft.com/office/drawing/2014/main" id="{F916DA1A-5DE4-31CB-6250-0AE9D614AD7A}"/>
              </a:ext>
            </a:extLst>
          </p:cNvPr>
          <p:cNvPicPr>
            <a:picLocks noChangeAspect="1"/>
          </p:cNvPicPr>
          <p:nvPr/>
        </p:nvPicPr>
        <p:blipFill>
          <a:blip r:embed="rId2"/>
          <a:stretch>
            <a:fillRect/>
          </a:stretch>
        </p:blipFill>
        <p:spPr>
          <a:xfrm>
            <a:off x="1676400" y="1717299"/>
            <a:ext cx="8132127" cy="46073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2" name="Picture 1">
            <a:extLst>
              <a:ext uri="{FF2B5EF4-FFF2-40B4-BE49-F238E27FC236}">
                <a16:creationId xmlns:a16="http://schemas.microsoft.com/office/drawing/2014/main" id="{1D0D020D-1B7A-6F97-0FF4-0E9BFA2516CF}"/>
              </a:ext>
            </a:extLst>
          </p:cNvPr>
          <p:cNvPicPr>
            <a:picLocks noChangeAspect="1"/>
          </p:cNvPicPr>
          <p:nvPr/>
        </p:nvPicPr>
        <p:blipFill>
          <a:blip r:embed="rId2"/>
          <a:stretch>
            <a:fillRect/>
          </a:stretch>
        </p:blipFill>
        <p:spPr>
          <a:xfrm>
            <a:off x="914400" y="1295399"/>
            <a:ext cx="10410487" cy="5177937"/>
          </a:xfrm>
          <a:prstGeom prst="rect">
            <a:avLst/>
          </a:prstGeom>
        </p:spPr>
      </p:pic>
    </p:spTree>
    <p:extLst>
      <p:ext uri="{BB962C8B-B14F-4D97-AF65-F5344CB8AC3E}">
        <p14:creationId xmlns:p14="http://schemas.microsoft.com/office/powerpoint/2010/main" val="277571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3" name="Picture 2">
            <a:extLst>
              <a:ext uri="{FF2B5EF4-FFF2-40B4-BE49-F238E27FC236}">
                <a16:creationId xmlns:a16="http://schemas.microsoft.com/office/drawing/2014/main" id="{0B53997D-978B-216C-DDA6-4C898CA578AF}"/>
              </a:ext>
            </a:extLst>
          </p:cNvPr>
          <p:cNvPicPr>
            <a:picLocks noChangeAspect="1"/>
          </p:cNvPicPr>
          <p:nvPr/>
        </p:nvPicPr>
        <p:blipFill>
          <a:blip r:embed="rId2"/>
          <a:stretch>
            <a:fillRect/>
          </a:stretch>
        </p:blipFill>
        <p:spPr>
          <a:xfrm>
            <a:off x="1524000" y="1183438"/>
            <a:ext cx="8763000" cy="5289899"/>
          </a:xfrm>
          <a:prstGeom prst="rect">
            <a:avLst/>
          </a:prstGeom>
        </p:spPr>
      </p:pic>
    </p:spTree>
    <p:extLst>
      <p:ext uri="{BB962C8B-B14F-4D97-AF65-F5344CB8AC3E}">
        <p14:creationId xmlns:p14="http://schemas.microsoft.com/office/powerpoint/2010/main" val="163106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2" name="Picture 1">
            <a:extLst>
              <a:ext uri="{FF2B5EF4-FFF2-40B4-BE49-F238E27FC236}">
                <a16:creationId xmlns:a16="http://schemas.microsoft.com/office/drawing/2014/main" id="{E45D8D0F-0F70-8D87-200B-325BAAFCDFC8}"/>
              </a:ext>
            </a:extLst>
          </p:cNvPr>
          <p:cNvPicPr>
            <a:picLocks noChangeAspect="1"/>
          </p:cNvPicPr>
          <p:nvPr/>
        </p:nvPicPr>
        <p:blipFill rotWithShape="1">
          <a:blip r:embed="rId2"/>
          <a:srcRect b="959"/>
          <a:stretch/>
        </p:blipFill>
        <p:spPr bwMode="auto">
          <a:xfrm>
            <a:off x="1851025" y="1337498"/>
            <a:ext cx="8028305" cy="5046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18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pic>
        <p:nvPicPr>
          <p:cNvPr id="3" name="Picture 2">
            <a:extLst>
              <a:ext uri="{FF2B5EF4-FFF2-40B4-BE49-F238E27FC236}">
                <a16:creationId xmlns:a16="http://schemas.microsoft.com/office/drawing/2014/main" id="{0F569E25-31FA-7EE1-C2F6-125B034AAD1F}"/>
              </a:ext>
            </a:extLst>
          </p:cNvPr>
          <p:cNvPicPr>
            <a:picLocks noChangeAspect="1"/>
          </p:cNvPicPr>
          <p:nvPr/>
        </p:nvPicPr>
        <p:blipFill>
          <a:blip r:embed="rId2"/>
          <a:stretch>
            <a:fillRect/>
          </a:stretch>
        </p:blipFill>
        <p:spPr>
          <a:xfrm>
            <a:off x="1676400" y="1256030"/>
            <a:ext cx="8334345" cy="5217307"/>
          </a:xfrm>
          <a:prstGeom prst="rect">
            <a:avLst/>
          </a:prstGeom>
        </p:spPr>
      </p:pic>
    </p:spTree>
    <p:extLst>
      <p:ext uri="{BB962C8B-B14F-4D97-AF65-F5344CB8AC3E}">
        <p14:creationId xmlns:p14="http://schemas.microsoft.com/office/powerpoint/2010/main" val="128430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pic>
        <p:nvPicPr>
          <p:cNvPr id="2" name="Picture 1">
            <a:extLst>
              <a:ext uri="{FF2B5EF4-FFF2-40B4-BE49-F238E27FC236}">
                <a16:creationId xmlns:a16="http://schemas.microsoft.com/office/drawing/2014/main" id="{EFE5BD6C-019B-455C-3451-D58A4EDEF649}"/>
              </a:ext>
            </a:extLst>
          </p:cNvPr>
          <p:cNvPicPr>
            <a:picLocks noChangeAspect="1"/>
          </p:cNvPicPr>
          <p:nvPr/>
        </p:nvPicPr>
        <p:blipFill>
          <a:blip r:embed="rId2"/>
          <a:stretch>
            <a:fillRect/>
          </a:stretch>
        </p:blipFill>
        <p:spPr>
          <a:xfrm>
            <a:off x="1981200" y="977998"/>
            <a:ext cx="7701915" cy="5457239"/>
          </a:xfrm>
          <a:prstGeom prst="rect">
            <a:avLst/>
          </a:prstGeom>
        </p:spPr>
      </p:pic>
    </p:spTree>
    <p:extLst>
      <p:ext uri="{BB962C8B-B14F-4D97-AF65-F5344CB8AC3E}">
        <p14:creationId xmlns:p14="http://schemas.microsoft.com/office/powerpoint/2010/main" val="8479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122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85818" y="226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031014" y="4551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301808" y="29575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557310" y="27800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0BD8EE31-3AA9-D5D0-1EDE-33ED16076826}"/>
              </a:ext>
            </a:extLst>
          </p:cNvPr>
          <p:cNvSpPr txBox="1"/>
          <p:nvPr/>
        </p:nvSpPr>
        <p:spPr>
          <a:xfrm>
            <a:off x="1005877" y="1330149"/>
            <a:ext cx="8810072" cy="1754326"/>
          </a:xfrm>
          <a:prstGeom prst="rect">
            <a:avLst/>
          </a:prstGeom>
          <a:noFill/>
        </p:spPr>
        <p:txBody>
          <a:bodyPr wrap="square" rtlCol="0">
            <a:spAutoFit/>
          </a:bodyPr>
          <a:lstStyle/>
          <a:p>
            <a:pPr algn="ctr"/>
            <a:r>
              <a:rPr lang="en-US" sz="3600" b="1" dirty="0" err="1">
                <a:latin typeface="Aptos" panose="020B0004020202020204" pitchFamily="34" charset="0"/>
              </a:rPr>
              <a:t>Equi</a:t>
            </a:r>
            <a:r>
              <a:rPr lang="en-US" sz="3600" b="1" dirty="0">
                <a:latin typeface="Aptos" panose="020B0004020202020204" pitchFamily="34" charset="0"/>
              </a:rPr>
              <a:t>-Pred</a:t>
            </a:r>
          </a:p>
          <a:p>
            <a:pPr algn="ctr"/>
            <a:r>
              <a:rPr lang="en-US" sz="3600" dirty="0">
                <a:latin typeface="Aptos" panose="020B0004020202020204" pitchFamily="34" charset="0"/>
              </a:rPr>
              <a:t>Advanced Equipment Failure Prediction for Industrial Maintenance</a:t>
            </a:r>
          </a:p>
        </p:txBody>
      </p:sp>
      <p:pic>
        <p:nvPicPr>
          <p:cNvPr id="18" name="Picture 17">
            <a:extLst>
              <a:ext uri="{FF2B5EF4-FFF2-40B4-BE49-F238E27FC236}">
                <a16:creationId xmlns:a16="http://schemas.microsoft.com/office/drawing/2014/main" id="{852BDDD2-51E0-9730-EA0A-0A879F062D8D}"/>
              </a:ext>
            </a:extLst>
          </p:cNvPr>
          <p:cNvPicPr>
            <a:picLocks noChangeAspect="1"/>
          </p:cNvPicPr>
          <p:nvPr/>
        </p:nvPicPr>
        <p:blipFill>
          <a:blip r:embed="rId2"/>
          <a:stretch>
            <a:fillRect/>
          </a:stretch>
        </p:blipFill>
        <p:spPr>
          <a:xfrm>
            <a:off x="1483201" y="4019421"/>
            <a:ext cx="3095625" cy="2133600"/>
          </a:xfrm>
          <a:prstGeom prst="rect">
            <a:avLst/>
          </a:prstGeom>
        </p:spPr>
      </p:pic>
      <p:pic>
        <p:nvPicPr>
          <p:cNvPr id="20" name="Picture 19">
            <a:extLst>
              <a:ext uri="{FF2B5EF4-FFF2-40B4-BE49-F238E27FC236}">
                <a16:creationId xmlns:a16="http://schemas.microsoft.com/office/drawing/2014/main" id="{90E01B8E-DE0C-A901-6F33-235444ADB654}"/>
              </a:ext>
            </a:extLst>
          </p:cNvPr>
          <p:cNvPicPr>
            <a:picLocks noChangeAspect="1"/>
          </p:cNvPicPr>
          <p:nvPr/>
        </p:nvPicPr>
        <p:blipFill>
          <a:blip r:embed="rId3"/>
          <a:stretch>
            <a:fillRect/>
          </a:stretch>
        </p:blipFill>
        <p:spPr>
          <a:xfrm>
            <a:off x="5338550" y="4010025"/>
            <a:ext cx="3133725" cy="2085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20</a:t>
            </a:fld>
            <a:endParaRPr sz="1100">
              <a:latin typeface="Trebuchet MS"/>
              <a:cs typeface="Trebuchet MS"/>
            </a:endParaRPr>
          </a:p>
        </p:txBody>
      </p:sp>
      <p:sp>
        <p:nvSpPr>
          <p:cNvPr id="3" name="TextBox 2">
            <a:extLst>
              <a:ext uri="{FF2B5EF4-FFF2-40B4-BE49-F238E27FC236}">
                <a16:creationId xmlns:a16="http://schemas.microsoft.com/office/drawing/2014/main" id="{EAC7AC3A-AD02-9622-3284-92520421B6E5}"/>
              </a:ext>
            </a:extLst>
          </p:cNvPr>
          <p:cNvSpPr txBox="1"/>
          <p:nvPr/>
        </p:nvSpPr>
        <p:spPr>
          <a:xfrm>
            <a:off x="956137" y="2921168"/>
            <a:ext cx="6488776" cy="1015663"/>
          </a:xfrm>
          <a:prstGeom prst="rect">
            <a:avLst/>
          </a:prstGeom>
          <a:noFill/>
        </p:spPr>
        <p:txBody>
          <a:bodyPr wrap="square" rtlCol="0">
            <a:spAutoFit/>
          </a:bodyPr>
          <a:lstStyle/>
          <a:p>
            <a:r>
              <a:rPr lang="en-US" sz="6000" dirty="0">
                <a:latin typeface="Verdana" panose="020B0604030504040204" pitchFamily="34" charset="0"/>
                <a:ea typeface="Verdana" panose="020B0604030504040204" pitchFamily="34" charset="0"/>
              </a:rPr>
              <a:t>THANK YOU</a:t>
            </a:r>
            <a:endParaRPr lang="en-IN" sz="6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31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9025" y="10067"/>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3977239" y="504825"/>
            <a:ext cx="247650" cy="247650"/>
          </a:xfrm>
          <a:prstGeom prst="rect">
            <a:avLst/>
          </a:prstGeom>
        </p:spPr>
      </p:pic>
      <p:grpSp>
        <p:nvGrpSpPr>
          <p:cNvPr id="18" name="object 18"/>
          <p:cNvGrpSpPr/>
          <p:nvPr/>
        </p:nvGrpSpPr>
        <p:grpSpPr>
          <a:xfrm>
            <a:off x="0" y="10067"/>
            <a:ext cx="2009775" cy="174307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01673" y="375696"/>
            <a:ext cx="2357120" cy="505908"/>
          </a:xfrm>
          <a:prstGeom prst="rect">
            <a:avLst/>
          </a:prstGeom>
        </p:spPr>
        <p:txBody>
          <a:bodyPr vert="horz" wrap="square" lIns="0" tIns="13335" rIns="0" bIns="0" rtlCol="0">
            <a:spAutoFit/>
          </a:bodyPr>
          <a:lstStyle/>
          <a:p>
            <a:pPr marL="12700">
              <a:spcBef>
                <a:spcPts val="130"/>
              </a:spcBef>
              <a:tabLst>
                <a:tab pos="2727960" algn="l"/>
              </a:tabLst>
            </a:pPr>
            <a:r>
              <a:rPr sz="3200" spc="25"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E06DF38-EFD5-95F9-59EA-FB052CC76AFB}"/>
              </a:ext>
            </a:extLst>
          </p:cNvPr>
          <p:cNvSpPr txBox="1"/>
          <p:nvPr/>
        </p:nvSpPr>
        <p:spPr>
          <a:xfrm>
            <a:off x="870626" y="2113862"/>
            <a:ext cx="9687775"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t>Problem Statement</a:t>
            </a:r>
          </a:p>
          <a:p>
            <a:pPr marL="342900" indent="-342900">
              <a:buFont typeface="Arial" panose="020B0604020202020204" pitchFamily="34" charset="0"/>
              <a:buChar char="•"/>
            </a:pPr>
            <a:r>
              <a:rPr lang="en-US" sz="2200" dirty="0"/>
              <a:t>Project Overview</a:t>
            </a:r>
          </a:p>
          <a:p>
            <a:pPr marL="342900" indent="-342900">
              <a:buFont typeface="Arial" panose="020B0604020202020204" pitchFamily="34" charset="0"/>
              <a:buChar char="•"/>
            </a:pPr>
            <a:r>
              <a:rPr lang="en-US" sz="2200" dirty="0"/>
              <a:t>Who are the End users?</a:t>
            </a:r>
          </a:p>
          <a:p>
            <a:pPr marL="342900" indent="-342900">
              <a:buFont typeface="Arial" panose="020B0604020202020204" pitchFamily="34" charset="0"/>
              <a:buChar char="•"/>
            </a:pPr>
            <a:r>
              <a:rPr lang="en-US" sz="2200" dirty="0"/>
              <a:t>Solution and value proposition</a:t>
            </a:r>
          </a:p>
          <a:p>
            <a:pPr marL="342900" indent="-342900">
              <a:buFont typeface="Arial" panose="020B0604020202020204" pitchFamily="34" charset="0"/>
              <a:buChar char="•"/>
            </a:pPr>
            <a:r>
              <a:rPr lang="en-US" sz="2200" dirty="0"/>
              <a:t>The wow in the solution</a:t>
            </a:r>
          </a:p>
          <a:p>
            <a:pPr marL="342900" indent="-342900">
              <a:buFont typeface="Arial" panose="020B0604020202020204" pitchFamily="34" charset="0"/>
              <a:buChar char="•"/>
            </a:pPr>
            <a:r>
              <a:rPr lang="en-US" sz="2200" dirty="0"/>
              <a:t>Modelling</a:t>
            </a:r>
          </a:p>
          <a:p>
            <a:pPr marL="342900" indent="-342900">
              <a:buFont typeface="Arial" panose="020B0604020202020204" pitchFamily="34" charset="0"/>
              <a:buChar char="•"/>
            </a:pPr>
            <a:r>
              <a:rPr lang="en-US" sz="2200" dirty="0"/>
              <a:t>Results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p:txBody>
      </p:sp>
      <p:pic>
        <p:nvPicPr>
          <p:cNvPr id="23" name="Picture 22">
            <a:extLst>
              <a:ext uri="{FF2B5EF4-FFF2-40B4-BE49-F238E27FC236}">
                <a16:creationId xmlns:a16="http://schemas.microsoft.com/office/drawing/2014/main" id="{07EB88B7-BEA9-90DA-62E5-AD7D96C0F5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186" y="2242991"/>
            <a:ext cx="4023744" cy="2523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038599"/>
            <a:ext cx="2276284" cy="262650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133600" y="5671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2538" y="356354"/>
            <a:ext cx="455886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5" dirty="0"/>
              <a:t>PROBLEM</a:t>
            </a:r>
            <a:r>
              <a:rPr lang="en-US" sz="4250" spc="25" dirty="0"/>
              <a:t> </a:t>
            </a:r>
            <a:r>
              <a:rPr sz="3200" spc="25"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644AEE5-D7F0-1122-BEF6-42E42B01B750}"/>
              </a:ext>
            </a:extLst>
          </p:cNvPr>
          <p:cNvSpPr txBox="1"/>
          <p:nvPr/>
        </p:nvSpPr>
        <p:spPr>
          <a:xfrm>
            <a:off x="1447800" y="2057400"/>
            <a:ext cx="7543800" cy="2246769"/>
          </a:xfrm>
          <a:prstGeom prst="rect">
            <a:avLst/>
          </a:prstGeom>
          <a:noFill/>
        </p:spPr>
        <p:txBody>
          <a:bodyPr wrap="square" rtlCol="0">
            <a:spAutoFit/>
          </a:bodyPr>
          <a:lstStyle/>
          <a:p>
            <a:pPr algn="just"/>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An industrial facility wants to minimize downtime by predicting when equipment is likely to fail. The goal is to develop an AI-based predictive maintenance system that can analyze  equipment data to forecast potential failures.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676275" y="1637150"/>
            <a:ext cx="8819959" cy="4493538"/>
          </a:xfrm>
          <a:prstGeom prst="rect">
            <a:avLst/>
          </a:prstGeom>
          <a:noFill/>
        </p:spPr>
        <p:txBody>
          <a:bodyPr wrap="square" rtlCol="0">
            <a:spAutoFit/>
          </a:bodyPr>
          <a:lstStyle/>
          <a:p>
            <a:pPr marL="342900" indent="-457200" algn="just">
              <a:buFont typeface="Wingdings" panose="05000000000000000000" pitchFamily="2" charset="2"/>
              <a:buChar char="Ø"/>
            </a:pPr>
            <a:r>
              <a:rPr lang="en-US" sz="2200" b="1" dirty="0"/>
              <a:t>Data Collection and Preprocessing: </a:t>
            </a:r>
            <a:r>
              <a:rPr lang="en-US" sz="2200" dirty="0"/>
              <a:t>Initially, sensor data was collected from an IoT sensor dataset. This data underwent preprocessing techniques such as handling missing values, outlier detection, and normalization using Standard Scaler. Correlation analysis was employed to identify important features.</a:t>
            </a:r>
          </a:p>
          <a:p>
            <a:pPr marL="342900" indent="-457200" algn="just">
              <a:buFont typeface="Wingdings" panose="05000000000000000000" pitchFamily="2" charset="2"/>
              <a:buChar char="Ø"/>
            </a:pPr>
            <a:r>
              <a:rPr lang="en-US" sz="2200" b="1" dirty="0"/>
              <a:t>Model Training and Evaluation: </a:t>
            </a:r>
            <a:r>
              <a:rPr lang="en-US" sz="2200" dirty="0"/>
              <a:t>Multiple machine learning models, including Decision Tree, Random Forest, Logistic Regression, K-Nearest Neighbors (KNN), Gradient Boosting, and Stacking, were trained on the preprocessed dataset. Performance metrics like Accuracy, Precision, Recall, and F1-Score were compared across all models to determine the best-performing one.</a:t>
            </a:r>
          </a:p>
          <a:p>
            <a:pPr marL="342900" indent="-457200" algn="just">
              <a:buFont typeface="Wingdings" panose="05000000000000000000" pitchFamily="2" charset="2"/>
              <a:buChar char="Ø"/>
            </a:pPr>
            <a:r>
              <a:rPr lang="en-US" sz="2200" b="1" dirty="0"/>
              <a:t>Model Selection: </a:t>
            </a:r>
            <a:r>
              <a:rPr lang="en-US" sz="2200" dirty="0"/>
              <a:t>KNN emerged as the optimal predictive maintenance model due to its superior performance across all evaluation metrics.</a:t>
            </a:r>
          </a:p>
        </p:txBody>
      </p:sp>
      <p:sp>
        <p:nvSpPr>
          <p:cNvPr id="14" name="object 7">
            <a:extLst>
              <a:ext uri="{FF2B5EF4-FFF2-40B4-BE49-F238E27FC236}">
                <a16:creationId xmlns:a16="http://schemas.microsoft.com/office/drawing/2014/main" id="{D32C9494-77FB-E853-9709-B96A923E22C7}"/>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a:t>
            </a:r>
            <a:endParaRPr sz="3200" spc="25" dirty="0"/>
          </a:p>
        </p:txBody>
      </p:sp>
      <p:sp>
        <p:nvSpPr>
          <p:cNvPr id="15" name="object 6">
            <a:extLst>
              <a:ext uri="{FF2B5EF4-FFF2-40B4-BE49-F238E27FC236}">
                <a16:creationId xmlns:a16="http://schemas.microsoft.com/office/drawing/2014/main" id="{94646972-F0D1-B388-6B61-6A100952D9D5}"/>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766825" y="1737955"/>
            <a:ext cx="8819959" cy="3816429"/>
          </a:xfrm>
          <a:prstGeom prst="rect">
            <a:avLst/>
          </a:prstGeom>
          <a:noFill/>
        </p:spPr>
        <p:txBody>
          <a:bodyPr wrap="square" rtlCol="0">
            <a:spAutoFit/>
          </a:bodyPr>
          <a:lstStyle/>
          <a:p>
            <a:pPr marL="342900" indent="-457200" algn="just">
              <a:buFont typeface="Wingdings" panose="05000000000000000000" pitchFamily="2" charset="2"/>
              <a:buChar char="Ø"/>
            </a:pPr>
            <a:r>
              <a:rPr lang="en-US" sz="2200" b="1" dirty="0"/>
              <a:t>Building the KNN Model: </a:t>
            </a:r>
            <a:r>
              <a:rPr lang="en-US" sz="2200" dirty="0"/>
              <a:t>A KNN model was constructed using the chosen features and trained on the entire dataset to predict equipment failure.</a:t>
            </a:r>
          </a:p>
          <a:p>
            <a:pPr marL="342900" indent="-457200" algn="just">
              <a:buFont typeface="Wingdings" panose="05000000000000000000" pitchFamily="2" charset="2"/>
              <a:buChar char="Ø"/>
            </a:pPr>
            <a:r>
              <a:rPr lang="en-US" sz="2200" b="1" dirty="0"/>
              <a:t>Integration with Flask: </a:t>
            </a:r>
            <a:r>
              <a:rPr lang="en-US" sz="2200" dirty="0"/>
              <a:t>The trained KNN model was saved using pickle and then integrated into a Flask application. This integration facilitated real-time monitoring using test data.</a:t>
            </a:r>
          </a:p>
          <a:p>
            <a:pPr marL="342900" indent="-457200" algn="just">
              <a:buFont typeface="Wingdings" panose="05000000000000000000" pitchFamily="2" charset="2"/>
              <a:buChar char="Ø"/>
            </a:pPr>
            <a:r>
              <a:rPr lang="en-US" sz="2200" b="1" dirty="0"/>
              <a:t>Frontend Development: </a:t>
            </a:r>
            <a:r>
              <a:rPr lang="en-US" sz="2200" dirty="0"/>
              <a:t>A user-friendly form was developed using HTML and CSS to gather test data from users. Flask functionality was implemented to receive this test data, forward it to the KNN model for prediction, and display the results.</a:t>
            </a:r>
          </a:p>
          <a:p>
            <a:pPr marL="457200" indent="-457200" algn="just">
              <a:buFont typeface="Wingdings" panose="05000000000000000000" pitchFamily="2" charset="2"/>
              <a:buChar char="Ø"/>
            </a:pPr>
            <a:endParaRPr lang="en-US" sz="2200" dirty="0"/>
          </a:p>
        </p:txBody>
      </p:sp>
      <p:sp>
        <p:nvSpPr>
          <p:cNvPr id="14" name="object 7">
            <a:extLst>
              <a:ext uri="{FF2B5EF4-FFF2-40B4-BE49-F238E27FC236}">
                <a16:creationId xmlns:a16="http://schemas.microsoft.com/office/drawing/2014/main" id="{5AF73ABD-04F8-421D-CABE-3FEDF951FD6F}"/>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 CONT</a:t>
            </a:r>
            <a:endParaRPr sz="3200" spc="25" dirty="0"/>
          </a:p>
        </p:txBody>
      </p:sp>
      <p:sp>
        <p:nvSpPr>
          <p:cNvPr id="15" name="object 6">
            <a:extLst>
              <a:ext uri="{FF2B5EF4-FFF2-40B4-BE49-F238E27FC236}">
                <a16:creationId xmlns:a16="http://schemas.microsoft.com/office/drawing/2014/main" id="{8AB13C3C-87D4-0961-B290-E7DE9FEBE16D}"/>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41557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609600" y="1676400"/>
            <a:ext cx="8819959" cy="3139321"/>
          </a:xfrm>
          <a:prstGeom prst="rect">
            <a:avLst/>
          </a:prstGeom>
          <a:noFill/>
        </p:spPr>
        <p:txBody>
          <a:bodyPr wrap="square" rtlCol="0">
            <a:spAutoFit/>
          </a:bodyPr>
          <a:lstStyle/>
          <a:p>
            <a:pPr marL="342900" indent="-457200" algn="just">
              <a:buFont typeface="Wingdings" panose="05000000000000000000" pitchFamily="2" charset="2"/>
              <a:buChar char="Ø"/>
            </a:pPr>
            <a:r>
              <a:rPr lang="en-US" sz="2200" b="1" dirty="0"/>
              <a:t>Alert System Implementation: </a:t>
            </a:r>
            <a:r>
              <a:rPr lang="en-US" sz="2200" dirty="0"/>
              <a:t>An alert system was incorporated into the Flask application to indicate equipment failure probability based on model calculations. This allowed for timely maintenance actions to be taken.</a:t>
            </a:r>
          </a:p>
          <a:p>
            <a:pPr marL="342900" indent="-457200" algn="just">
              <a:buFont typeface="Wingdings" panose="05000000000000000000" pitchFamily="2" charset="2"/>
              <a:buChar char="Ø"/>
            </a:pPr>
            <a:r>
              <a:rPr lang="en-US" sz="2200" b="1" dirty="0"/>
              <a:t>Dashboard Creation: </a:t>
            </a:r>
            <a:r>
              <a:rPr lang="en-US" sz="2200" dirty="0"/>
              <a:t>A dashboard was developed using a visualization library like </a:t>
            </a:r>
            <a:r>
              <a:rPr lang="en-US" sz="2200" dirty="0" err="1"/>
              <a:t>Plotly</a:t>
            </a:r>
            <a:r>
              <a:rPr lang="en-US" sz="2200" dirty="0"/>
              <a:t> or Dash. It provided an overview of equipment failure probabilities through a pie chart and listed equipment requiring immediate maintenance in a table, along with their health status.</a:t>
            </a:r>
          </a:p>
          <a:p>
            <a:pPr marL="457200" indent="-457200" algn="just">
              <a:buFont typeface="Wingdings" panose="05000000000000000000" pitchFamily="2" charset="2"/>
              <a:buChar char="Ø"/>
            </a:pPr>
            <a:endParaRPr lang="en-US" sz="2200" dirty="0"/>
          </a:p>
        </p:txBody>
      </p:sp>
      <p:sp>
        <p:nvSpPr>
          <p:cNvPr id="14" name="object 7">
            <a:extLst>
              <a:ext uri="{FF2B5EF4-FFF2-40B4-BE49-F238E27FC236}">
                <a16:creationId xmlns:a16="http://schemas.microsoft.com/office/drawing/2014/main" id="{5AF73ABD-04F8-421D-CABE-3FEDF951FD6F}"/>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 CONT</a:t>
            </a:r>
            <a:endParaRPr sz="3200" spc="25" dirty="0"/>
          </a:p>
        </p:txBody>
      </p:sp>
      <p:sp>
        <p:nvSpPr>
          <p:cNvPr id="15" name="object 6">
            <a:extLst>
              <a:ext uri="{FF2B5EF4-FFF2-40B4-BE49-F238E27FC236}">
                <a16:creationId xmlns:a16="http://schemas.microsoft.com/office/drawing/2014/main" id="{8AB13C3C-87D4-0961-B290-E7DE9FEBE16D}"/>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319591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54864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25" dirty="0"/>
              <a:t>ARE</a:t>
            </a:r>
            <a:r>
              <a:rPr sz="3200" spc="-35" dirty="0"/>
              <a:t> </a:t>
            </a:r>
            <a:r>
              <a:rPr sz="3200" spc="25" dirty="0"/>
              <a:t>THE</a:t>
            </a:r>
            <a:r>
              <a:rPr sz="3200" spc="-35" dirty="0"/>
              <a:t> </a:t>
            </a:r>
            <a:r>
              <a:rPr sz="3200" spc="25" dirty="0"/>
              <a:t>END</a:t>
            </a:r>
            <a:r>
              <a:rPr sz="3200" spc="-45" dirty="0"/>
              <a:t> </a:t>
            </a:r>
            <a:r>
              <a:rPr sz="3200" spc="25" dirty="0"/>
              <a:t>USERS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8F61F1AA-8E62-2DF3-B8AF-23DE097AEA91}"/>
              </a:ext>
            </a:extLst>
          </p:cNvPr>
          <p:cNvSpPr txBox="1"/>
          <p:nvPr/>
        </p:nvSpPr>
        <p:spPr>
          <a:xfrm>
            <a:off x="723900" y="1219200"/>
            <a:ext cx="9144000" cy="579530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t> </a:t>
            </a:r>
            <a:r>
              <a:rPr lang="en-US" sz="2200" b="1" dirty="0"/>
              <a:t>Maintenance Personnel : </a:t>
            </a:r>
            <a:r>
              <a:rPr lang="en-US" sz="2200" dirty="0"/>
              <a:t>Those responsible for maintaining the equipment monitored by the system would use it to identify potential failures and plan maintenance activities proactively.</a:t>
            </a:r>
          </a:p>
          <a:p>
            <a:pPr marL="342900" indent="-342900" algn="just">
              <a:lnSpc>
                <a:spcPct val="150000"/>
              </a:lnSpc>
              <a:buFont typeface="Wingdings" panose="05000000000000000000" pitchFamily="2" charset="2"/>
              <a:buChar char="Ø"/>
            </a:pPr>
            <a:r>
              <a:rPr lang="en-US" sz="2200" b="1" dirty="0"/>
              <a:t> Operations Managers : </a:t>
            </a:r>
            <a:r>
              <a:rPr lang="en-US" sz="2200" dirty="0"/>
              <a:t>Managers overseeing the day-to-day operations of the equipment would use the system to monitor equipment health and make decisions about scheduling maintenance and allocating resources.</a:t>
            </a:r>
          </a:p>
          <a:p>
            <a:pPr marL="342900" indent="-342900" algn="just">
              <a:lnSpc>
                <a:spcPct val="150000"/>
              </a:lnSpc>
              <a:buFont typeface="Wingdings" panose="05000000000000000000" pitchFamily="2" charset="2"/>
              <a:buChar char="Ø"/>
            </a:pPr>
            <a:r>
              <a:rPr lang="en-US" sz="2200" b="1" dirty="0"/>
              <a:t>Data Analysts :</a:t>
            </a:r>
            <a:r>
              <a:rPr lang="en-US" sz="2200" dirty="0"/>
              <a:t> Analysts tasked with analyzing equipment performance data could use the system to gain insights into trends, patterns, and potential areas for improvement.</a:t>
            </a:r>
          </a:p>
          <a:p>
            <a:pPr marL="457200" indent="-457200">
              <a:lnSpc>
                <a:spcPct val="200000"/>
              </a:lnSpc>
              <a:buFont typeface="+mj-lt"/>
              <a:buAutoNum type="arabicPeriod"/>
            </a:pPr>
            <a:endParaRPr lang="en-US" sz="2200" dirty="0"/>
          </a:p>
          <a:p>
            <a:pPr marL="457200" indent="-457200" algn="just">
              <a:lnSpc>
                <a:spcPct val="150000"/>
              </a:lnSpc>
              <a:buFont typeface="+mj-lt"/>
              <a:buAutoNum type="arabicPeriod"/>
            </a:pPr>
            <a:endParaRPr lang="en-US" sz="2200" dirty="0"/>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54864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25" dirty="0"/>
              <a:t>ARE</a:t>
            </a:r>
            <a:r>
              <a:rPr sz="3200" spc="-35" dirty="0"/>
              <a:t> </a:t>
            </a:r>
            <a:r>
              <a:rPr sz="3200" spc="25" dirty="0"/>
              <a:t>THE</a:t>
            </a:r>
            <a:r>
              <a:rPr sz="3200" spc="-35" dirty="0"/>
              <a:t> </a:t>
            </a:r>
            <a:r>
              <a:rPr sz="3200" spc="25" dirty="0"/>
              <a:t>END</a:t>
            </a:r>
            <a:r>
              <a:rPr sz="3200" spc="-45" dirty="0"/>
              <a:t> </a:t>
            </a:r>
            <a:r>
              <a:rPr sz="3200" spc="25" dirty="0"/>
              <a:t>USERS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TextBox 2">
            <a:extLst>
              <a:ext uri="{FF2B5EF4-FFF2-40B4-BE49-F238E27FC236}">
                <a16:creationId xmlns:a16="http://schemas.microsoft.com/office/drawing/2014/main" id="{1C369992-1357-3B8C-83B3-3E0E8E27050B}"/>
              </a:ext>
            </a:extLst>
          </p:cNvPr>
          <p:cNvSpPr txBox="1"/>
          <p:nvPr/>
        </p:nvSpPr>
        <p:spPr>
          <a:xfrm>
            <a:off x="990600" y="1270073"/>
            <a:ext cx="8988425" cy="562602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b="1" dirty="0"/>
              <a:t>Quality Assurance Teams : </a:t>
            </a:r>
            <a:r>
              <a:rPr lang="en-US" sz="2200" dirty="0"/>
              <a:t>Teams focused on ensuring product quality and reliability could use the system to monitor equipment performance and identify any issues that may affect product quality.</a:t>
            </a:r>
            <a:br>
              <a:rPr lang="en-US" sz="2200" dirty="0"/>
            </a:br>
            <a:r>
              <a:rPr lang="en-US" sz="2200" b="1" dirty="0"/>
              <a:t>System Administrators : </a:t>
            </a:r>
            <a:r>
              <a:rPr lang="en-US" sz="2200" dirty="0"/>
              <a:t>Administrators responsible for maintaining and managing the system itself would use it to monitor system health, troubleshoot any issues, and ensure smooth operation.</a:t>
            </a:r>
          </a:p>
          <a:p>
            <a:pPr marL="342900" indent="-342900" algn="just">
              <a:lnSpc>
                <a:spcPct val="150000"/>
              </a:lnSpc>
              <a:buFont typeface="Wingdings" panose="05000000000000000000" pitchFamily="2" charset="2"/>
              <a:buChar char="Ø"/>
            </a:pPr>
            <a:r>
              <a:rPr lang="en-US" sz="2200" b="1" dirty="0"/>
              <a:t>Executive Stakeholders : </a:t>
            </a:r>
            <a:r>
              <a:rPr lang="en-US" sz="2200" dirty="0"/>
              <a:t>Senior executives and decision-makers within the organization may use the system to gain high-level insights into equipment health and performance, helping them make strategic decisions about resource allocation and investment in maintenance and upgrades.</a:t>
            </a:r>
          </a:p>
          <a:p>
            <a:pPr marL="342900" indent="-342900" algn="just">
              <a:lnSpc>
                <a:spcPct val="150000"/>
              </a:lnSpc>
              <a:buFont typeface="Wingdings" panose="05000000000000000000" pitchFamily="2" charset="2"/>
              <a:buChar char="Ø"/>
            </a:pPr>
            <a:endParaRPr lang="en-US" sz="2200" dirty="0"/>
          </a:p>
        </p:txBody>
      </p:sp>
    </p:spTree>
    <p:extLst>
      <p:ext uri="{BB962C8B-B14F-4D97-AF65-F5344CB8AC3E}">
        <p14:creationId xmlns:p14="http://schemas.microsoft.com/office/powerpoint/2010/main" val="253870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1169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Arial</vt:lpstr>
      <vt:lpstr>Calibri</vt:lpstr>
      <vt:lpstr>Segoe UI</vt:lpstr>
      <vt:lpstr>Söhne</vt:lpstr>
      <vt:lpstr>Times New Roman</vt:lpstr>
      <vt:lpstr>Trebuchet MS</vt:lpstr>
      <vt:lpstr>Verdana</vt:lpstr>
      <vt:lpstr>Wingdings</vt:lpstr>
      <vt:lpstr>Office Theme</vt:lpstr>
      <vt:lpstr>PowerPoint Presentation</vt:lpstr>
      <vt:lpstr>PROJECT TITLE</vt:lpstr>
      <vt:lpstr>AGENDA</vt:lpstr>
      <vt:lpstr>PROBLEM STATEMENT</vt:lpstr>
      <vt:lpstr>PROJECT OVERVIEW </vt:lpstr>
      <vt:lpstr>PROJECT OVERVIEW - CONT</vt:lpstr>
      <vt:lpstr>PROJECT OVERVIEW - CONT</vt:lpstr>
      <vt:lpstr>WHO ARE THE END USERS?</vt:lpstr>
      <vt:lpstr>WHO ARE THE END USERS?</vt:lpstr>
      <vt:lpstr>YOUR SOLUTION AND ITS VALUE PROPOSITION</vt:lpstr>
      <vt:lpstr>THE WOW IN MY SOLUTION</vt:lpstr>
      <vt:lpstr>PowerPoint Presentation</vt:lpstr>
      <vt:lpstr>PowerPoint Presentation</vt:lpstr>
      <vt:lpstr>RESULTS</vt:lpstr>
      <vt:lpstr>RESULTS</vt:lpstr>
      <vt:lpstr>RESULTS</vt:lpstr>
      <vt:lpstr>RESULTS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 6558SJ</dc:creator>
  <cp:lastModifiedBy>CB 6558SJ</cp:lastModifiedBy>
  <cp:revision>4</cp:revision>
  <dcterms:created xsi:type="dcterms:W3CDTF">2024-04-04T15:27:22Z</dcterms:created>
  <dcterms:modified xsi:type="dcterms:W3CDTF">2024-04-30T17:29:28Z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