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7" r:id="rId3"/>
    <p:sldId id="258" r:id="rId4"/>
    <p:sldId id="262" r:id="rId5"/>
    <p:sldId id="263" r:id="rId6"/>
    <p:sldId id="259" r:id="rId7"/>
    <p:sldId id="264" r:id="rId8"/>
    <p:sldId id="265" r:id="rId9"/>
    <p:sldId id="260"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353186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1770449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501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4014126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397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211387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1712887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2283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381434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673A7-81F2-41F0-B886-9FA8EE080B43}" type="datetimeFigureOut">
              <a:rPr lang="en-US" smtClean="0"/>
              <a:t>08-Mar-18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7478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673A7-81F2-41F0-B886-9FA8EE080B43}" type="datetimeFigureOut">
              <a:rPr lang="en-US" smtClean="0"/>
              <a:t>08-Mar-18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3725985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B673A7-81F2-41F0-B886-9FA8EE080B43}" type="datetimeFigureOut">
              <a:rPr lang="en-US" smtClean="0"/>
              <a:t>08-Mar-18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102413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B673A7-81F2-41F0-B886-9FA8EE080B43}" type="datetimeFigureOut">
              <a:rPr lang="en-US" smtClean="0"/>
              <a:t>08-Mar-18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158095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673A7-81F2-41F0-B886-9FA8EE080B43}" type="datetimeFigureOut">
              <a:rPr lang="en-US" smtClean="0"/>
              <a:t>08-Mar-18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320154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673A7-81F2-41F0-B886-9FA8EE080B43}" type="datetimeFigureOut">
              <a:rPr lang="en-US" smtClean="0"/>
              <a:t>08-Mar-18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421954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673A7-81F2-41F0-B886-9FA8EE080B43}" type="datetimeFigureOut">
              <a:rPr lang="en-US" smtClean="0"/>
              <a:t>08-Mar-18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94131A-D682-4778-BCA2-B46080B97FEA}" type="slidenum">
              <a:rPr lang="en-US" smtClean="0"/>
              <a:t>‹#›</a:t>
            </a:fld>
            <a:endParaRPr lang="en-US"/>
          </a:p>
        </p:txBody>
      </p:sp>
    </p:spTree>
    <p:extLst>
      <p:ext uri="{BB962C8B-B14F-4D97-AF65-F5344CB8AC3E}">
        <p14:creationId xmlns:p14="http://schemas.microsoft.com/office/powerpoint/2010/main" val="23524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B673A7-81F2-41F0-B886-9FA8EE080B43}" type="datetimeFigureOut">
              <a:rPr lang="en-US" smtClean="0"/>
              <a:t>08-Mar-18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94131A-D682-4778-BCA2-B46080B97FEA}" type="slidenum">
              <a:rPr lang="en-US" smtClean="0"/>
              <a:t>‹#›</a:t>
            </a:fld>
            <a:endParaRPr lang="en-US"/>
          </a:p>
        </p:txBody>
      </p:sp>
    </p:spTree>
    <p:extLst>
      <p:ext uri="{BB962C8B-B14F-4D97-AF65-F5344CB8AC3E}">
        <p14:creationId xmlns:p14="http://schemas.microsoft.com/office/powerpoint/2010/main" val="3259628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suresh.mandapati@h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F0"/>
                </a:solidFill>
              </a:rPr>
              <a:t>TCS – HP – Internal KT </a:t>
            </a:r>
            <a:r>
              <a:rPr lang="en-US" dirty="0" smtClean="0"/>
              <a:t/>
            </a:r>
            <a:br>
              <a:rPr lang="en-US" dirty="0" smtClean="0"/>
            </a:br>
            <a:endParaRPr lang="en-US" dirty="0"/>
          </a:p>
        </p:txBody>
      </p:sp>
      <p:pic>
        <p:nvPicPr>
          <p:cNvPr id="14" name="Picture 13"/>
          <p:cNvPicPr>
            <a:picLocks noChangeAspect="1"/>
          </p:cNvPicPr>
          <p:nvPr/>
        </p:nvPicPr>
        <p:blipFill>
          <a:blip r:embed="rId2"/>
          <a:stretch>
            <a:fillRect/>
          </a:stretch>
        </p:blipFill>
        <p:spPr>
          <a:xfrm>
            <a:off x="8521700" y="3709599"/>
            <a:ext cx="5958985" cy="1581539"/>
          </a:xfrm>
          <a:prstGeom prst="rect">
            <a:avLst/>
          </a:prstGeom>
        </p:spPr>
      </p:pic>
    </p:spTree>
    <p:extLst>
      <p:ext uri="{BB962C8B-B14F-4D97-AF65-F5344CB8AC3E}">
        <p14:creationId xmlns:p14="http://schemas.microsoft.com/office/powerpoint/2010/main" val="4263037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300" dirty="0"/>
              <a:t>Issues Faced</a:t>
            </a:r>
          </a:p>
        </p:txBody>
      </p:sp>
      <p:sp>
        <p:nvSpPr>
          <p:cNvPr id="3" name="Content Placeholder 2"/>
          <p:cNvSpPr>
            <a:spLocks noGrp="1"/>
          </p:cNvSpPr>
          <p:nvPr>
            <p:ph idx="1"/>
          </p:nvPr>
        </p:nvSpPr>
        <p:spPr/>
        <p:txBody>
          <a:bodyPr>
            <a:normAutofit/>
          </a:bodyPr>
          <a:lstStyle/>
          <a:p>
            <a:r>
              <a:rPr lang="en-US" sz="2300" dirty="0">
                <a:latin typeface="+mj-lt"/>
                <a:ea typeface="+mj-ea"/>
                <a:cs typeface="+mj-cs"/>
              </a:rPr>
              <a:t>Price Load job – MW fails to load HPSAPSV_PRODUCT_PRICE_LIST and an IM is raised.</a:t>
            </a:r>
            <a:br>
              <a:rPr lang="en-US" sz="2300" dirty="0">
                <a:latin typeface="+mj-lt"/>
                <a:ea typeface="+mj-ea"/>
                <a:cs typeface="+mj-cs"/>
              </a:rPr>
            </a:br>
            <a:endParaRPr lang="en-US" sz="2300" dirty="0">
              <a:latin typeface="+mj-lt"/>
              <a:ea typeface="+mj-ea"/>
              <a:cs typeface="+mj-cs"/>
            </a:endParaRPr>
          </a:p>
          <a:p>
            <a:endParaRPr lang="en-US" sz="2300" dirty="0">
              <a:latin typeface="+mj-lt"/>
              <a:ea typeface="+mj-ea"/>
              <a:cs typeface="+mj-cs"/>
            </a:endParaRPr>
          </a:p>
          <a:p>
            <a:r>
              <a:rPr lang="en-US" sz="2300" dirty="0">
                <a:latin typeface="+mj-lt"/>
                <a:ea typeface="+mj-ea"/>
                <a:cs typeface="+mj-cs"/>
              </a:rPr>
              <a:t>PST Issue – Dependency files count will be static , so we will engage with DLP team </a:t>
            </a:r>
            <a:r>
              <a:rPr lang="en-US" sz="2300" dirty="0" smtClean="0">
                <a:latin typeface="+mj-lt"/>
                <a:ea typeface="+mj-ea"/>
                <a:cs typeface="+mj-cs"/>
              </a:rPr>
              <a:t>.</a:t>
            </a:r>
          </a:p>
          <a:p>
            <a:r>
              <a:rPr lang="en-US" sz="2300" dirty="0" smtClean="0">
                <a:latin typeface="+mj-lt"/>
                <a:ea typeface="+mj-ea"/>
                <a:cs typeface="+mj-cs"/>
              </a:rPr>
              <a:t>Most of the issues will be with Private store recently we faced and XCATENDIS--- Table will be updated likely.</a:t>
            </a:r>
            <a:r>
              <a:rPr lang="en-US" sz="2300" dirty="0">
                <a:latin typeface="+mj-lt"/>
                <a:ea typeface="+mj-ea"/>
                <a:cs typeface="+mj-cs"/>
              </a:rPr>
              <a:t/>
            </a:r>
            <a:br>
              <a:rPr lang="en-US" sz="2300" dirty="0">
                <a:latin typeface="+mj-lt"/>
                <a:ea typeface="+mj-ea"/>
                <a:cs typeface="+mj-cs"/>
              </a:rPr>
            </a:br>
            <a:endParaRPr lang="en-US" sz="2300" dirty="0">
              <a:latin typeface="+mj-lt"/>
              <a:ea typeface="+mj-ea"/>
              <a:cs typeface="+mj-cs"/>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455999445"/>
              </p:ext>
            </p:extLst>
          </p:nvPr>
        </p:nvGraphicFramePr>
        <p:xfrm>
          <a:off x="1419668" y="3133725"/>
          <a:ext cx="3556000" cy="514350"/>
        </p:xfrm>
        <a:graphic>
          <a:graphicData uri="http://schemas.openxmlformats.org/presentationml/2006/ole">
            <mc:AlternateContent xmlns:mc="http://schemas.openxmlformats.org/markup-compatibility/2006">
              <mc:Choice xmlns:v="urn:schemas-microsoft-com:vml" Requires="v">
                <p:oleObj spid="_x0000_s3127" name="Packager Shell Object" showAsIcon="1" r:id="rId3" imgW="3556440" imgH="514440" progId="Package">
                  <p:embed/>
                </p:oleObj>
              </mc:Choice>
              <mc:Fallback>
                <p:oleObj name="Packager Shell Object" showAsIcon="1" r:id="rId3" imgW="3556440" imgH="514440" progId="Package">
                  <p:embed/>
                  <p:pic>
                    <p:nvPicPr>
                      <p:cNvPr id="0" name=""/>
                      <p:cNvPicPr/>
                      <p:nvPr/>
                    </p:nvPicPr>
                    <p:blipFill>
                      <a:blip r:embed="rId4"/>
                      <a:stretch>
                        <a:fillRect/>
                      </a:stretch>
                    </p:blipFill>
                    <p:spPr>
                      <a:xfrm>
                        <a:off x="1419668" y="3133725"/>
                        <a:ext cx="3556000" cy="514350"/>
                      </a:xfrm>
                      <a:prstGeom prst="rect">
                        <a:avLst/>
                      </a:prstGeom>
                    </p:spPr>
                  </p:pic>
                </p:oleObj>
              </mc:Fallback>
            </mc:AlternateContent>
          </a:graphicData>
        </a:graphic>
      </p:graphicFrame>
    </p:spTree>
    <p:extLst>
      <p:ext uri="{BB962C8B-B14F-4D97-AF65-F5344CB8AC3E}">
        <p14:creationId xmlns:p14="http://schemas.microsoft.com/office/powerpoint/2010/main" val="99482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Thirst for Knowledge begins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90484" y="2160588"/>
            <a:ext cx="5371069" cy="3881437"/>
          </a:xfrm>
        </p:spPr>
      </p:pic>
    </p:spTree>
    <p:extLst>
      <p:ext uri="{BB962C8B-B14F-4D97-AF65-F5344CB8AC3E}">
        <p14:creationId xmlns:p14="http://schemas.microsoft.com/office/powerpoint/2010/main" val="404240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lstStyle/>
          <a:p>
            <a:r>
              <a:rPr lang="en-US" dirty="0" smtClean="0"/>
              <a:t>DLP Means ?</a:t>
            </a:r>
          </a:p>
          <a:p>
            <a:r>
              <a:rPr lang="en-US" dirty="0" smtClean="0"/>
              <a:t>Delta/Daily Load </a:t>
            </a:r>
            <a:r>
              <a:rPr lang="en-US" dirty="0" err="1" smtClean="0"/>
              <a:t>Propogation</a:t>
            </a:r>
            <a:r>
              <a:rPr lang="en-US" dirty="0" smtClean="0"/>
              <a:t> , where jobs were run in Job server (Standalone server) to feed data's into Stager App and web for Data validation before importing it into Live environment .</a:t>
            </a:r>
            <a:br>
              <a:rPr lang="en-US" dirty="0" smtClean="0"/>
            </a:br>
            <a:endParaRPr lang="en-US" dirty="0" smtClean="0"/>
          </a:p>
          <a:p>
            <a:r>
              <a:rPr lang="en-US" dirty="0" smtClean="0"/>
              <a:t>Categories</a:t>
            </a:r>
            <a:br>
              <a:rPr lang="en-US" dirty="0" smtClean="0"/>
            </a:br>
            <a:r>
              <a:rPr lang="en-US" dirty="0" smtClean="0"/>
              <a:t>Pre ETL</a:t>
            </a:r>
            <a:br>
              <a:rPr lang="en-US" dirty="0" smtClean="0"/>
            </a:br>
            <a:r>
              <a:rPr lang="en-US" dirty="0" err="1" smtClean="0"/>
              <a:t>ETL</a:t>
            </a:r>
            <a:r>
              <a:rPr lang="en-US" dirty="0" smtClean="0"/>
              <a:t/>
            </a:r>
            <a:br>
              <a:rPr lang="en-US" dirty="0" smtClean="0"/>
            </a:br>
            <a:r>
              <a:rPr lang="en-US" dirty="0" smtClean="0"/>
              <a:t>Post ETL</a:t>
            </a:r>
          </a:p>
        </p:txBody>
      </p:sp>
    </p:spTree>
    <p:extLst>
      <p:ext uri="{BB962C8B-B14F-4D97-AF65-F5344CB8AC3E}">
        <p14:creationId xmlns:p14="http://schemas.microsoft.com/office/powerpoint/2010/main" val="97738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0089"/>
            <a:ext cx="10515600" cy="1460500"/>
          </a:xfrm>
        </p:spPr>
        <p:txBody>
          <a:bodyPr>
            <a:normAutofit fontScale="90000"/>
          </a:bodyPr>
          <a:lstStyle/>
          <a:p>
            <a:r>
              <a:rPr lang="en-US" sz="1800" dirty="0" smtClean="0"/>
              <a:t>What Is Price load?</a:t>
            </a:r>
            <a:br>
              <a:rPr lang="en-US" sz="1800" dirty="0" smtClean="0"/>
            </a:br>
            <a:r>
              <a:rPr lang="en-US" sz="1800" dirty="0" smtClean="0"/>
              <a:t>Price </a:t>
            </a:r>
            <a:r>
              <a:rPr lang="en-US" sz="1800" dirty="0"/>
              <a:t>Load takes care of loading the localized </a:t>
            </a:r>
            <a:r>
              <a:rPr lang="en-US" sz="1800" dirty="0" err="1"/>
              <a:t>sku</a:t>
            </a:r>
            <a:r>
              <a:rPr lang="en-US" sz="1800" dirty="0"/>
              <a:t> information, list price, </a:t>
            </a:r>
            <a:r>
              <a:rPr lang="en-US" sz="1800" dirty="0" err="1"/>
              <a:t>offerprice</a:t>
            </a:r>
            <a:r>
              <a:rPr lang="en-US" sz="1800" dirty="0"/>
              <a:t> and image information to the localized </a:t>
            </a:r>
            <a:r>
              <a:rPr lang="en-US" sz="1800" dirty="0" err="1"/>
              <a:t>skus</a:t>
            </a:r>
            <a:r>
              <a:rPr lang="en-US" sz="1800" dirty="0"/>
              <a:t>. This will be sourced from SAPSV Tables hosted in legacy database where MW team will be updating it on a daily basis.</a:t>
            </a:r>
            <a:br>
              <a:rPr lang="en-US" sz="1800" dirty="0"/>
            </a:br>
            <a:endParaRPr lang="en-US" sz="1800" dirty="0"/>
          </a:p>
        </p:txBody>
      </p:sp>
      <p:sp>
        <p:nvSpPr>
          <p:cNvPr id="3" name="Content Placeholder 2"/>
          <p:cNvSpPr>
            <a:spLocks noGrp="1"/>
          </p:cNvSpPr>
          <p:nvPr>
            <p:ph idx="1"/>
          </p:nvPr>
        </p:nvSpPr>
        <p:spPr/>
        <p:txBody>
          <a:bodyPr>
            <a:normAutofit fontScale="25000" lnSpcReduction="20000"/>
          </a:bodyPr>
          <a:lstStyle/>
          <a:p>
            <a:r>
              <a:rPr lang="en-US" sz="3800" dirty="0">
                <a:latin typeface="+mj-lt"/>
                <a:ea typeface="+mj-ea"/>
                <a:cs typeface="+mj-cs"/>
              </a:rPr>
              <a:t>Source : SAP-SV</a:t>
            </a:r>
          </a:p>
          <a:p>
            <a:r>
              <a:rPr lang="en-US" sz="3800" dirty="0">
                <a:latin typeface="+mj-lt"/>
                <a:ea typeface="+mj-ea"/>
                <a:cs typeface="+mj-cs"/>
              </a:rPr>
              <a:t>Flow :</a:t>
            </a:r>
          </a:p>
          <a:p>
            <a:pPr marL="0" indent="0">
              <a:buNone/>
            </a:pPr>
            <a:r>
              <a:rPr lang="en-US" sz="3800" dirty="0">
                <a:latin typeface="+mj-lt"/>
                <a:ea typeface="+mj-ea"/>
                <a:cs typeface="+mj-cs"/>
              </a:rPr>
              <a:t>SAP-SV </a:t>
            </a:r>
            <a:r>
              <a:rPr lang="en-US" sz="3800" dirty="0">
                <a:latin typeface="+mj-lt"/>
                <a:ea typeface="+mj-ea"/>
                <a:cs typeface="+mj-cs"/>
                <a:sym typeface="Wingdings" panose="05000000000000000000" pitchFamily="2" charset="2"/>
              </a:rPr>
              <a:t>PROD STAG ETLPROD STAG ETR</a:t>
            </a:r>
          </a:p>
          <a:p>
            <a:pPr marL="0" indent="0">
              <a:buNone/>
            </a:pPr>
            <a:r>
              <a:rPr lang="en-US" sz="3800" dirty="0">
                <a:latin typeface="+mj-lt"/>
                <a:ea typeface="+mj-ea"/>
                <a:cs typeface="+mj-cs"/>
                <a:sym typeface="Wingdings" panose="05000000000000000000" pitchFamily="2" charset="2"/>
              </a:rPr>
              <a:t>SAP to ETL --- &gt; I068 (Middle ware Team)</a:t>
            </a:r>
          </a:p>
          <a:p>
            <a:pPr marL="0" indent="0">
              <a:buNone/>
            </a:pPr>
            <a:r>
              <a:rPr lang="en-US" sz="3800" dirty="0">
                <a:latin typeface="+mj-lt"/>
                <a:ea typeface="+mj-ea"/>
                <a:cs typeface="+mj-cs"/>
                <a:sym typeface="Wingdings" panose="05000000000000000000" pitchFamily="2" charset="2"/>
              </a:rPr>
              <a:t>ETL to ETR --- &gt; DLP</a:t>
            </a:r>
          </a:p>
          <a:p>
            <a:pPr marL="0" indent="0">
              <a:buNone/>
            </a:pPr>
            <a:r>
              <a:rPr lang="en-US" sz="3800" dirty="0" err="1">
                <a:latin typeface="+mj-lt"/>
                <a:ea typeface="+mj-ea"/>
                <a:cs typeface="+mj-cs"/>
                <a:sym typeface="Wingdings" panose="05000000000000000000" pitchFamily="2" charset="2"/>
              </a:rPr>
              <a:t>Sql</a:t>
            </a:r>
            <a:r>
              <a:rPr lang="en-US" sz="3800" dirty="0">
                <a:latin typeface="+mj-lt"/>
                <a:ea typeface="+mj-ea"/>
                <a:cs typeface="+mj-cs"/>
                <a:sym typeface="Wingdings" panose="05000000000000000000" pitchFamily="2" charset="2"/>
              </a:rPr>
              <a:t> :</a:t>
            </a:r>
          </a:p>
          <a:p>
            <a:pPr marL="0" indent="0">
              <a:buNone/>
            </a:pPr>
            <a:r>
              <a:rPr lang="en-US" sz="3800" dirty="0">
                <a:latin typeface="+mj-lt"/>
                <a:ea typeface="+mj-ea"/>
                <a:cs typeface="+mj-cs"/>
                <a:sym typeface="Wingdings" panose="05000000000000000000" pitchFamily="2" charset="2"/>
              </a:rPr>
              <a:t>select count(*) from HPSAPSV_PRODUCT_PRICE_LIST where </a:t>
            </a:r>
            <a:r>
              <a:rPr lang="en-US" sz="3800" dirty="0" err="1">
                <a:latin typeface="+mj-lt"/>
                <a:ea typeface="+mj-ea"/>
                <a:cs typeface="+mj-cs"/>
                <a:sym typeface="Wingdings" panose="05000000000000000000" pitchFamily="2" charset="2"/>
              </a:rPr>
              <a:t>last_mod_time</a:t>
            </a:r>
            <a:r>
              <a:rPr lang="en-US" sz="3800" dirty="0">
                <a:latin typeface="+mj-lt"/>
                <a:ea typeface="+mj-ea"/>
                <a:cs typeface="+mj-cs"/>
                <a:sym typeface="Wingdings" panose="05000000000000000000" pitchFamily="2" charset="2"/>
              </a:rPr>
              <a:t> like '26-FEB-17'                  --&gt;ETL</a:t>
            </a:r>
          </a:p>
          <a:p>
            <a:pPr marL="0" indent="0">
              <a:buNone/>
            </a:pPr>
            <a:r>
              <a:rPr lang="en-US" sz="3800" dirty="0">
                <a:latin typeface="+mj-lt"/>
                <a:ea typeface="+mj-ea"/>
                <a:cs typeface="+mj-cs"/>
                <a:sym typeface="Wingdings" panose="05000000000000000000" pitchFamily="2" charset="2"/>
              </a:rPr>
              <a:t>select </a:t>
            </a:r>
            <a:r>
              <a:rPr lang="en-US" sz="3800" dirty="0" err="1">
                <a:latin typeface="+mj-lt"/>
                <a:ea typeface="+mj-ea"/>
                <a:cs typeface="+mj-cs"/>
                <a:sym typeface="Wingdings" panose="05000000000000000000" pitchFamily="2" charset="2"/>
              </a:rPr>
              <a:t>pvalue</a:t>
            </a:r>
            <a:r>
              <a:rPr lang="en-US" sz="3800" dirty="0">
                <a:latin typeface="+mj-lt"/>
                <a:ea typeface="+mj-ea"/>
                <a:cs typeface="+mj-cs"/>
                <a:sym typeface="Wingdings" panose="05000000000000000000" pitchFamily="2" charset="2"/>
              </a:rPr>
              <a:t> from </a:t>
            </a:r>
            <a:r>
              <a:rPr lang="en-US" sz="3800" dirty="0" err="1">
                <a:latin typeface="+mj-lt"/>
                <a:ea typeface="+mj-ea"/>
                <a:cs typeface="+mj-cs"/>
                <a:sym typeface="Wingdings" panose="05000000000000000000" pitchFamily="2" charset="2"/>
              </a:rPr>
              <a:t>hp_batchjobparams</a:t>
            </a:r>
            <a:r>
              <a:rPr lang="en-US" sz="3800" dirty="0">
                <a:latin typeface="+mj-lt"/>
                <a:ea typeface="+mj-ea"/>
                <a:cs typeface="+mj-cs"/>
                <a:sym typeface="Wingdings" panose="05000000000000000000" pitchFamily="2" charset="2"/>
              </a:rPr>
              <a:t> where </a:t>
            </a:r>
            <a:r>
              <a:rPr lang="en-US" sz="3800" dirty="0" err="1">
                <a:latin typeface="+mj-lt"/>
                <a:ea typeface="+mj-ea"/>
                <a:cs typeface="+mj-cs"/>
                <a:sym typeface="Wingdings" panose="05000000000000000000" pitchFamily="2" charset="2"/>
              </a:rPr>
              <a:t>job_id</a:t>
            </a:r>
            <a:r>
              <a:rPr lang="en-US" sz="3800" dirty="0">
                <a:latin typeface="+mj-lt"/>
                <a:ea typeface="+mj-ea"/>
                <a:cs typeface="+mj-cs"/>
                <a:sym typeface="Wingdings" panose="05000000000000000000" pitchFamily="2" charset="2"/>
              </a:rPr>
              <a:t>=1008 and </a:t>
            </a:r>
            <a:r>
              <a:rPr lang="en-US" sz="3800" dirty="0" err="1">
                <a:latin typeface="+mj-lt"/>
                <a:ea typeface="+mj-ea"/>
                <a:cs typeface="+mj-cs"/>
                <a:sym typeface="Wingdings" panose="05000000000000000000" pitchFamily="2" charset="2"/>
              </a:rPr>
              <a:t>pname</a:t>
            </a:r>
            <a:r>
              <a:rPr lang="en-US" sz="3800" dirty="0">
                <a:latin typeface="+mj-lt"/>
                <a:ea typeface="+mj-ea"/>
                <a:cs typeface="+mj-cs"/>
                <a:sym typeface="Wingdings" panose="05000000000000000000" pitchFamily="2" charset="2"/>
              </a:rPr>
              <a:t>='</a:t>
            </a:r>
            <a:r>
              <a:rPr lang="en-US" sz="3800" dirty="0" err="1">
                <a:latin typeface="+mj-lt"/>
                <a:ea typeface="+mj-ea"/>
                <a:cs typeface="+mj-cs"/>
                <a:sym typeface="Wingdings" panose="05000000000000000000" pitchFamily="2" charset="2"/>
              </a:rPr>
              <a:t>price.sapsv.processedCount</a:t>
            </a:r>
            <a:r>
              <a:rPr lang="en-US" sz="3800" dirty="0">
                <a:latin typeface="+mj-lt"/>
                <a:ea typeface="+mj-ea"/>
                <a:cs typeface="+mj-cs"/>
                <a:sym typeface="Wingdings" panose="05000000000000000000" pitchFamily="2" charset="2"/>
              </a:rPr>
              <a:t>';  --&gt;Stage</a:t>
            </a:r>
          </a:p>
          <a:p>
            <a:pPr marL="0" indent="0">
              <a:buNone/>
            </a:pPr>
            <a:r>
              <a:rPr lang="en-US" sz="3800" dirty="0">
                <a:latin typeface="+mj-lt"/>
                <a:ea typeface="+mj-ea"/>
                <a:cs typeface="+mj-cs"/>
                <a:sym typeface="Wingdings" panose="05000000000000000000" pitchFamily="2" charset="2"/>
              </a:rPr>
              <a:t>To check last update time in ETL : -</a:t>
            </a:r>
          </a:p>
          <a:p>
            <a:pPr marL="0" indent="0">
              <a:buNone/>
            </a:pPr>
            <a:r>
              <a:rPr lang="en-US" sz="3800" dirty="0">
                <a:latin typeface="+mj-lt"/>
                <a:ea typeface="+mj-ea"/>
                <a:cs typeface="+mj-cs"/>
                <a:sym typeface="Wingdings" panose="05000000000000000000" pitchFamily="2" charset="2"/>
              </a:rPr>
              <a:t>select max(</a:t>
            </a:r>
            <a:r>
              <a:rPr lang="en-US" sz="3800" dirty="0" err="1">
                <a:latin typeface="+mj-lt"/>
                <a:ea typeface="+mj-ea"/>
                <a:cs typeface="+mj-cs"/>
                <a:sym typeface="Wingdings" panose="05000000000000000000" pitchFamily="2" charset="2"/>
              </a:rPr>
              <a:t>ora_rowscn</a:t>
            </a:r>
            <a:r>
              <a:rPr lang="en-US" sz="3800" dirty="0">
                <a:latin typeface="+mj-lt"/>
                <a:ea typeface="+mj-ea"/>
                <a:cs typeface="+mj-cs"/>
                <a:sym typeface="Wingdings" panose="05000000000000000000" pitchFamily="2" charset="2"/>
              </a:rPr>
              <a:t>), </a:t>
            </a:r>
            <a:r>
              <a:rPr lang="en-US" sz="3800" dirty="0" err="1">
                <a:latin typeface="+mj-lt"/>
                <a:ea typeface="+mj-ea"/>
                <a:cs typeface="+mj-cs"/>
                <a:sym typeface="Wingdings" panose="05000000000000000000" pitchFamily="2" charset="2"/>
              </a:rPr>
              <a:t>scn_to_timestamp</a:t>
            </a:r>
            <a:r>
              <a:rPr lang="en-US" sz="3800" dirty="0">
                <a:latin typeface="+mj-lt"/>
                <a:ea typeface="+mj-ea"/>
                <a:cs typeface="+mj-cs"/>
                <a:sym typeface="Wingdings" panose="05000000000000000000" pitchFamily="2" charset="2"/>
              </a:rPr>
              <a:t>(max(</a:t>
            </a:r>
            <a:r>
              <a:rPr lang="en-US" sz="3800" dirty="0" err="1">
                <a:latin typeface="+mj-lt"/>
                <a:ea typeface="+mj-ea"/>
                <a:cs typeface="+mj-cs"/>
                <a:sym typeface="Wingdings" panose="05000000000000000000" pitchFamily="2" charset="2"/>
              </a:rPr>
              <a:t>ora_rowscn</a:t>
            </a:r>
            <a:r>
              <a:rPr lang="en-US" sz="3800" dirty="0">
                <a:latin typeface="+mj-lt"/>
                <a:ea typeface="+mj-ea"/>
                <a:cs typeface="+mj-cs"/>
                <a:sym typeface="Wingdings" panose="05000000000000000000" pitchFamily="2" charset="2"/>
              </a:rPr>
              <a:t>)) from HPSAPSV_PRODUCT_PRICE_LIST;</a:t>
            </a:r>
          </a:p>
          <a:p>
            <a:pPr marL="0" indent="0">
              <a:buNone/>
            </a:pPr>
            <a:r>
              <a:rPr lang="en-US" sz="3800" dirty="0">
                <a:latin typeface="+mj-lt"/>
                <a:ea typeface="+mj-ea"/>
                <a:cs typeface="+mj-cs"/>
                <a:sym typeface="Wingdings" panose="05000000000000000000" pitchFamily="2" charset="2"/>
              </a:rPr>
              <a:t>Contact  in MW : SAPSV Team</a:t>
            </a:r>
          </a:p>
          <a:p>
            <a:pPr marL="0" indent="0">
              <a:buNone/>
            </a:pPr>
            <a:r>
              <a:rPr lang="en-US" sz="3800" dirty="0">
                <a:latin typeface="+mj-lt"/>
                <a:ea typeface="+mj-ea"/>
                <a:cs typeface="+mj-cs"/>
                <a:sym typeface="Wingdings" panose="05000000000000000000" pitchFamily="2" charset="2"/>
              </a:rPr>
              <a:t>Contact in SAP : </a:t>
            </a:r>
            <a:r>
              <a:rPr lang="en-US" sz="3800" dirty="0">
                <a:latin typeface="+mj-lt"/>
                <a:ea typeface="+mj-ea"/>
                <a:cs typeface="+mj-cs"/>
                <a:sym typeface="Wingdings" panose="05000000000000000000" pitchFamily="2" charset="2"/>
                <a:hlinkClick r:id="rId2"/>
              </a:rPr>
              <a:t>suresh.mandapati@hp.com</a:t>
            </a:r>
            <a:endParaRPr lang="en-US" sz="3800" dirty="0">
              <a:latin typeface="+mj-lt"/>
              <a:ea typeface="+mj-ea"/>
              <a:cs typeface="+mj-cs"/>
              <a:sym typeface="Wingdings" panose="05000000000000000000" pitchFamily="2" charset="2"/>
            </a:endParaRPr>
          </a:p>
          <a:p>
            <a:pPr marL="0" indent="0">
              <a:buNone/>
            </a:pPr>
            <a:r>
              <a:rPr lang="en-US" sz="3800" dirty="0">
                <a:latin typeface="+mj-lt"/>
                <a:ea typeface="+mj-ea"/>
                <a:cs typeface="+mj-cs"/>
                <a:sym typeface="Wingdings" panose="05000000000000000000" pitchFamily="2" charset="2"/>
              </a:rPr>
              <a:t>Wait time : 60 mins</a:t>
            </a:r>
          </a:p>
          <a:p>
            <a:pPr marL="0" indent="0">
              <a:buNone/>
            </a:pPr>
            <a:r>
              <a:rPr lang="en-US" sz="3800" dirty="0">
                <a:latin typeface="+mj-lt"/>
                <a:ea typeface="+mj-ea"/>
                <a:cs typeface="+mj-cs"/>
                <a:sym typeface="Wingdings" panose="05000000000000000000" pitchFamily="2" charset="2"/>
              </a:rPr>
              <a:t>Log : Commerce80/log</a:t>
            </a:r>
          </a:p>
          <a:p>
            <a:pPr marL="0" indent="0">
              <a:buNone/>
            </a:pPr>
            <a:r>
              <a:rPr lang="en-US" sz="3800" dirty="0">
                <a:latin typeface="+mj-lt"/>
                <a:ea typeface="+mj-ea"/>
                <a:cs typeface="+mj-cs"/>
                <a:sym typeface="Wingdings" panose="05000000000000000000" pitchFamily="2" charset="2"/>
              </a:rPr>
              <a:t>Web &amp; Application server usage : No</a:t>
            </a:r>
          </a:p>
          <a:p>
            <a:pPr marL="0" indent="0">
              <a:buNone/>
            </a:pPr>
            <a:r>
              <a:rPr lang="en-US" sz="3800" dirty="0">
                <a:latin typeface="+mj-lt"/>
                <a:ea typeface="+mj-ea"/>
                <a:cs typeface="+mj-cs"/>
                <a:sym typeface="Wingdings" panose="05000000000000000000" pitchFamily="2" charset="2"/>
              </a:rPr>
              <a:t>Impact : latest price wont get update in store</a:t>
            </a:r>
          </a:p>
          <a:p>
            <a:endParaRPr lang="en-US" dirty="0"/>
          </a:p>
        </p:txBody>
      </p:sp>
    </p:spTree>
    <p:extLst>
      <p:ext uri="{BB962C8B-B14F-4D97-AF65-F5344CB8AC3E}">
        <p14:creationId xmlns:p14="http://schemas.microsoft.com/office/powerpoint/2010/main" val="325314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commands </a:t>
            </a:r>
            <a:endParaRPr lang="en-US" dirty="0"/>
          </a:p>
        </p:txBody>
      </p:sp>
      <p:sp>
        <p:nvSpPr>
          <p:cNvPr id="3" name="Content Placeholder 2"/>
          <p:cNvSpPr>
            <a:spLocks noGrp="1"/>
          </p:cNvSpPr>
          <p:nvPr>
            <p:ph idx="1"/>
          </p:nvPr>
        </p:nvSpPr>
        <p:spPr/>
        <p:txBody>
          <a:bodyPr>
            <a:normAutofit fontScale="85000" lnSpcReduction="20000"/>
          </a:bodyPr>
          <a:lstStyle/>
          <a:p>
            <a:pPr marL="0" lvl="3" indent="0">
              <a:spcBef>
                <a:spcPts val="1000"/>
              </a:spcBef>
              <a:buNone/>
            </a:pPr>
            <a:r>
              <a:rPr lang="en-US" sz="2800" b="1" dirty="0"/>
              <a:t>Linux Environment </a:t>
            </a:r>
          </a:p>
          <a:p>
            <a:r>
              <a:rPr lang="en-US" dirty="0"/>
              <a:t>Go to /opt/apps/</a:t>
            </a:r>
            <a:r>
              <a:rPr lang="en-US" dirty="0" err="1"/>
              <a:t>PDHDataLoad</a:t>
            </a:r>
            <a:r>
              <a:rPr lang="en-US" dirty="0"/>
              <a:t>/bin directory:</a:t>
            </a:r>
          </a:p>
          <a:p>
            <a:r>
              <a:rPr lang="en-US" dirty="0" err="1"/>
              <a:t>nohup</a:t>
            </a:r>
            <a:r>
              <a:rPr lang="en-US" dirty="0"/>
              <a:t> </a:t>
            </a:r>
            <a:r>
              <a:rPr lang="en-US" dirty="0" err="1"/>
              <a:t>sh</a:t>
            </a:r>
            <a:r>
              <a:rPr lang="en-US" dirty="0"/>
              <a:t> PriceLoad.sh HP-ROW.NA-G1 MANUAL &amp;</a:t>
            </a:r>
          </a:p>
          <a:p>
            <a:r>
              <a:rPr lang="en-US" dirty="0"/>
              <a:t>or Go to /</a:t>
            </a:r>
            <a:r>
              <a:rPr lang="en-US" dirty="0" smtClean="0"/>
              <a:t>opt/apps/IBM/WebSphere/CommerceServer80/bin </a:t>
            </a:r>
            <a:r>
              <a:rPr lang="en-US" dirty="0"/>
              <a:t>directory</a:t>
            </a:r>
          </a:p>
          <a:p>
            <a:r>
              <a:rPr lang="en-US" dirty="0" err="1"/>
              <a:t>nohup</a:t>
            </a:r>
            <a:r>
              <a:rPr lang="en-US" dirty="0"/>
              <a:t> </a:t>
            </a:r>
            <a:r>
              <a:rPr lang="en-US" dirty="0" err="1"/>
              <a:t>sh</a:t>
            </a:r>
            <a:r>
              <a:rPr lang="en-US" dirty="0"/>
              <a:t> dataload.sh /opt/apps/</a:t>
            </a:r>
            <a:r>
              <a:rPr lang="en-US" dirty="0" err="1"/>
              <a:t>PDHDataLoad</a:t>
            </a:r>
            <a:r>
              <a:rPr lang="en-US" dirty="0"/>
              <a:t>/</a:t>
            </a:r>
            <a:r>
              <a:rPr lang="en-US" dirty="0" err="1"/>
              <a:t>config</a:t>
            </a:r>
            <a:r>
              <a:rPr lang="en-US" dirty="0"/>
              <a:t>/Price/wc-dataload.xml -</a:t>
            </a:r>
            <a:r>
              <a:rPr lang="en-US" dirty="0" err="1"/>
              <a:t>DdataloadParams</a:t>
            </a:r>
            <a:r>
              <a:rPr lang="en-US" dirty="0"/>
              <a:t>="|</a:t>
            </a:r>
            <a:r>
              <a:rPr lang="en-US" dirty="0" err="1"/>
              <a:t>pdhConfigPath</a:t>
            </a:r>
            <a:r>
              <a:rPr lang="en-US" dirty="0"/>
              <a:t>=/opt/apps/</a:t>
            </a:r>
            <a:r>
              <a:rPr lang="en-US" dirty="0" err="1"/>
              <a:t>PDHDataLoad</a:t>
            </a:r>
            <a:r>
              <a:rPr lang="en-US" dirty="0"/>
              <a:t>/</a:t>
            </a:r>
            <a:r>
              <a:rPr lang="en-US" dirty="0" err="1"/>
              <a:t>config</a:t>
            </a:r>
            <a:r>
              <a:rPr lang="en-US" dirty="0"/>
              <a:t>/</a:t>
            </a:r>
            <a:r>
              <a:rPr lang="en-US" dirty="0" err="1"/>
              <a:t>WCAdapter,locale</a:t>
            </a:r>
            <a:r>
              <a:rPr lang="en-US" dirty="0"/>
              <a:t>=</a:t>
            </a:r>
            <a:r>
              <a:rPr lang="en-US" dirty="0" err="1"/>
              <a:t>en_US,jobContext</a:t>
            </a:r>
            <a:r>
              <a:rPr lang="en-US" dirty="0"/>
              <a:t>=HP-ROW.NA-G1" -</a:t>
            </a:r>
            <a:r>
              <a:rPr lang="en-US" dirty="0" err="1"/>
              <a:t>DstoreIdentifier</a:t>
            </a:r>
            <a:r>
              <a:rPr lang="en-US" dirty="0"/>
              <a:t>="</a:t>
            </a:r>
            <a:r>
              <a:rPr lang="en-US" dirty="0" err="1"/>
              <a:t>HP_Global_CAS</a:t>
            </a:r>
            <a:r>
              <a:rPr lang="en-US" dirty="0"/>
              <a:t>" -</a:t>
            </a:r>
            <a:r>
              <a:rPr lang="en-US" dirty="0" err="1"/>
              <a:t>DcatalogIdentifier</a:t>
            </a:r>
            <a:r>
              <a:rPr lang="en-US" dirty="0"/>
              <a:t>="</a:t>
            </a:r>
            <a:r>
              <a:rPr lang="en-US" dirty="0" err="1"/>
              <a:t>HP_Global_CAS</a:t>
            </a:r>
            <a:r>
              <a:rPr lang="en-US" dirty="0"/>
              <a:t>" </a:t>
            </a:r>
            <a:r>
              <a:rPr lang="en-US" dirty="0" smtClean="0"/>
              <a:t>&amp;</a:t>
            </a:r>
          </a:p>
          <a:p>
            <a:pPr marL="0" indent="0">
              <a:buNone/>
            </a:pPr>
            <a:r>
              <a:rPr lang="en-US" b="1" dirty="0" smtClean="0"/>
              <a:t>Running </a:t>
            </a:r>
            <a:r>
              <a:rPr lang="en-US" b="1" dirty="0"/>
              <a:t>Full load</a:t>
            </a:r>
          </a:p>
          <a:p>
            <a:r>
              <a:rPr lang="en-US" dirty="0"/>
              <a:t>Only </a:t>
            </a:r>
            <a:r>
              <a:rPr lang="en-US" dirty="0" err="1"/>
              <a:t>Catentry</a:t>
            </a:r>
            <a:r>
              <a:rPr lang="en-US" dirty="0"/>
              <a:t> attributes </a:t>
            </a:r>
            <a:r>
              <a:rPr lang="en-US" dirty="0" err="1"/>
              <a:t>subjob</a:t>
            </a:r>
            <a:r>
              <a:rPr lang="en-US" dirty="0"/>
              <a:t> in </a:t>
            </a:r>
            <a:r>
              <a:rPr lang="en-US" dirty="0" err="1"/>
              <a:t>PriceLoad</a:t>
            </a:r>
            <a:r>
              <a:rPr lang="en-US" dirty="0"/>
              <a:t> can be handled for delta or full load cases and rest all </a:t>
            </a:r>
            <a:r>
              <a:rPr lang="en-US" dirty="0" err="1"/>
              <a:t>subjobs</a:t>
            </a:r>
            <a:r>
              <a:rPr lang="en-US" dirty="0"/>
              <a:t> are running in full load mode.</a:t>
            </a:r>
          </a:p>
          <a:p>
            <a:r>
              <a:rPr lang="en-US" dirty="0" smtClean="0"/>
              <a:t>Update </a:t>
            </a:r>
            <a:r>
              <a:rPr lang="en-US" dirty="0"/>
              <a:t>below two parameters in </a:t>
            </a:r>
            <a:r>
              <a:rPr lang="en-US" dirty="0" err="1"/>
              <a:t>hp_batchjobparams</a:t>
            </a:r>
            <a:r>
              <a:rPr lang="en-US" dirty="0"/>
              <a:t> </a:t>
            </a:r>
          </a:p>
          <a:p>
            <a:r>
              <a:rPr lang="en-US" dirty="0"/>
              <a:t>price.sapsv.catentryAttr.processedDateFromI19, </a:t>
            </a:r>
            <a:r>
              <a:rPr lang="en-US" dirty="0" err="1"/>
              <a:t>price.sapsv.catentryAttr.processedDateFromTIBCO</a:t>
            </a:r>
            <a:r>
              <a:rPr lang="en-US" dirty="0"/>
              <a:t> for </a:t>
            </a:r>
            <a:r>
              <a:rPr lang="en-US" dirty="0" err="1"/>
              <a:t>PriceLoad</a:t>
            </a:r>
            <a:r>
              <a:rPr lang="en-US" dirty="0"/>
              <a:t> </a:t>
            </a:r>
            <a:r>
              <a:rPr lang="en-US" dirty="0" err="1"/>
              <a:t>job_id</a:t>
            </a:r>
            <a:r>
              <a:rPr lang="en-US" dirty="0"/>
              <a:t> as 01-JAN-01.</a:t>
            </a:r>
          </a:p>
          <a:p>
            <a:endParaRPr lang="en-US" dirty="0"/>
          </a:p>
        </p:txBody>
      </p:sp>
    </p:spTree>
    <p:extLst>
      <p:ext uri="{BB962C8B-B14F-4D97-AF65-F5344CB8AC3E}">
        <p14:creationId xmlns:p14="http://schemas.microsoft.com/office/powerpoint/2010/main" val="355578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0" y="317500"/>
            <a:ext cx="10426700" cy="5859463"/>
          </a:xfrm>
        </p:spPr>
        <p:txBody>
          <a:bodyPr>
            <a:noAutofit/>
          </a:bodyPr>
          <a:lstStyle/>
          <a:p>
            <a:r>
              <a:rPr lang="en-US" sz="1000" b="1" dirty="0" smtClean="0"/>
              <a:t>Attribute Dictionary Master Data Load</a:t>
            </a:r>
          </a:p>
          <a:p>
            <a:r>
              <a:rPr lang="en-US" sz="1000" dirty="0" smtClean="0"/>
              <a:t>Description	Loads the attribute definitions to WCS by reading the file </a:t>
            </a:r>
            <a:r>
              <a:rPr lang="en-US" sz="1000" dirty="0" err="1" smtClean="0"/>
              <a:t>attr_en_US.properties</a:t>
            </a:r>
            <a:r>
              <a:rPr lang="en-US" sz="1000" dirty="0" smtClean="0"/>
              <a:t> in the path: </a:t>
            </a:r>
            <a:r>
              <a:rPr lang="en-US" sz="1000" dirty="0" err="1" smtClean="0"/>
              <a:t>PDHDataLoad</a:t>
            </a:r>
            <a:r>
              <a:rPr lang="en-US" sz="1000" dirty="0" smtClean="0"/>
              <a:t>\</a:t>
            </a:r>
            <a:r>
              <a:rPr lang="en-US" sz="1000" dirty="0" err="1" smtClean="0"/>
              <a:t>config</a:t>
            </a:r>
            <a:r>
              <a:rPr lang="en-US" sz="1000" dirty="0" smtClean="0"/>
              <a:t>\</a:t>
            </a:r>
            <a:r>
              <a:rPr lang="en-US" sz="1000" dirty="0" err="1" smtClean="0"/>
              <a:t>WCAdapter</a:t>
            </a:r>
            <a:r>
              <a:rPr lang="en-US" sz="1000" dirty="0" smtClean="0"/>
              <a:t>\</a:t>
            </a:r>
            <a:r>
              <a:rPr lang="en-US" sz="1000" dirty="0" err="1" smtClean="0"/>
              <a:t>mockds</a:t>
            </a:r>
            <a:r>
              <a:rPr lang="en-US" sz="1000" dirty="0" smtClean="0"/>
              <a:t>\data\modules\price\</a:t>
            </a:r>
            <a:r>
              <a:rPr lang="en-US" sz="1000" dirty="0" err="1" smtClean="0"/>
              <a:t>attrdict</a:t>
            </a:r>
            <a:r>
              <a:rPr lang="en-US" sz="1000" dirty="0" smtClean="0"/>
              <a:t>.</a:t>
            </a:r>
          </a:p>
          <a:p>
            <a:r>
              <a:rPr lang="en-US" sz="1000" dirty="0" err="1" smtClean="0"/>
              <a:t>Customised</a:t>
            </a:r>
            <a:r>
              <a:rPr lang="en-US" sz="1000" dirty="0" smtClean="0"/>
              <a:t> Files	</a:t>
            </a:r>
            <a:r>
              <a:rPr lang="en-US" sz="1000" dirty="0" err="1" smtClean="0"/>
              <a:t>AttributeDictionaryDataReader</a:t>
            </a:r>
            <a:r>
              <a:rPr lang="en-US" sz="1000" dirty="0" smtClean="0"/>
              <a:t>, </a:t>
            </a:r>
            <a:r>
              <a:rPr lang="en-US" sz="1000" dirty="0" err="1" smtClean="0"/>
              <a:t>AttrDictDataLoadHelper</a:t>
            </a:r>
            <a:r>
              <a:rPr lang="en-US" sz="1000" dirty="0" smtClean="0"/>
              <a:t> &amp; </a:t>
            </a:r>
            <a:r>
              <a:rPr lang="en-US" sz="1000" dirty="0" err="1" smtClean="0"/>
              <a:t>AttributeDictionaryMediator</a:t>
            </a:r>
            <a:endParaRPr lang="en-US" sz="1000" dirty="0" smtClean="0"/>
          </a:p>
          <a:p>
            <a:r>
              <a:rPr lang="en-US" sz="1000" b="1" dirty="0" err="1" smtClean="0"/>
              <a:t>Catentry</a:t>
            </a:r>
            <a:r>
              <a:rPr lang="en-US" sz="1000" b="1" dirty="0" smtClean="0"/>
              <a:t> Data Load</a:t>
            </a:r>
          </a:p>
          <a:p>
            <a:r>
              <a:rPr lang="en-US" sz="1000" dirty="0" smtClean="0"/>
              <a:t>Description	Loads the localized </a:t>
            </a:r>
            <a:r>
              <a:rPr lang="en-US" sz="1000" dirty="0" err="1" smtClean="0"/>
              <a:t>sku</a:t>
            </a:r>
            <a:r>
              <a:rPr lang="en-US" sz="1000" dirty="0" smtClean="0"/>
              <a:t> information from SAPSV Tables which gets populated through MW on daily basis.</a:t>
            </a:r>
          </a:p>
          <a:p>
            <a:r>
              <a:rPr lang="en-US" sz="1000" dirty="0" err="1" smtClean="0"/>
              <a:t>Customised</a:t>
            </a:r>
            <a:r>
              <a:rPr lang="en-US" sz="1000" dirty="0" smtClean="0"/>
              <a:t> Files	</a:t>
            </a:r>
            <a:r>
              <a:rPr lang="en-US" sz="1000" dirty="0" err="1" smtClean="0"/>
              <a:t>CatentryDataReader</a:t>
            </a:r>
            <a:r>
              <a:rPr lang="en-US" sz="1000" dirty="0" smtClean="0"/>
              <a:t>, </a:t>
            </a:r>
            <a:r>
              <a:rPr lang="en-US" sz="1000" dirty="0" err="1" smtClean="0"/>
              <a:t>CatentryDataLoadHelper</a:t>
            </a:r>
            <a:r>
              <a:rPr lang="en-US" sz="1000" dirty="0" smtClean="0"/>
              <a:t> &amp; </a:t>
            </a:r>
            <a:r>
              <a:rPr lang="en-US" sz="1000" dirty="0" err="1" smtClean="0"/>
              <a:t>CatentryMediator</a:t>
            </a:r>
            <a:endParaRPr lang="en-US" sz="1000" dirty="0" smtClean="0"/>
          </a:p>
          <a:p>
            <a:r>
              <a:rPr lang="en-US" sz="1000" b="1" dirty="0" err="1" smtClean="0"/>
              <a:t>Catentry</a:t>
            </a:r>
            <a:r>
              <a:rPr lang="en-US" sz="1000" b="1" dirty="0" smtClean="0"/>
              <a:t> Attribute Dictionary Attributes Data Load</a:t>
            </a:r>
          </a:p>
          <a:p>
            <a:r>
              <a:rPr lang="en-US" sz="1000" dirty="0" smtClean="0"/>
              <a:t>Description	Loads relationship between </a:t>
            </a:r>
            <a:r>
              <a:rPr lang="en-US" sz="1000" dirty="0" err="1" smtClean="0"/>
              <a:t>catentry</a:t>
            </a:r>
            <a:r>
              <a:rPr lang="en-US" sz="1000" dirty="0" smtClean="0"/>
              <a:t> and attributes to WCS.</a:t>
            </a:r>
          </a:p>
          <a:p>
            <a:r>
              <a:rPr lang="en-US" sz="1000" dirty="0" err="1" smtClean="0"/>
              <a:t>Customised</a:t>
            </a:r>
            <a:r>
              <a:rPr lang="en-US" sz="1000" dirty="0" smtClean="0"/>
              <a:t> Files	</a:t>
            </a:r>
            <a:r>
              <a:rPr lang="en-US" sz="1000" dirty="0" err="1" smtClean="0"/>
              <a:t>CatentryAttrDataReader</a:t>
            </a:r>
            <a:r>
              <a:rPr lang="en-US" sz="1000" dirty="0" smtClean="0"/>
              <a:t>, </a:t>
            </a:r>
            <a:r>
              <a:rPr lang="en-US" sz="1000" dirty="0" err="1" smtClean="0"/>
              <a:t>CatentryAttrDataLoadHelper</a:t>
            </a:r>
            <a:r>
              <a:rPr lang="en-US" sz="1000" dirty="0" smtClean="0"/>
              <a:t> &amp; </a:t>
            </a:r>
            <a:r>
              <a:rPr lang="en-US" sz="1000" dirty="0" err="1" smtClean="0"/>
              <a:t>CatentryAttrMediator</a:t>
            </a:r>
            <a:endParaRPr lang="en-US" sz="1000" dirty="0" smtClean="0"/>
          </a:p>
          <a:p>
            <a:r>
              <a:rPr lang="en-US" sz="1000" b="1" dirty="0" smtClean="0"/>
              <a:t>Eligible List price Data Load for US Eligible products (STO) from CORONA</a:t>
            </a:r>
          </a:p>
          <a:p>
            <a:r>
              <a:rPr lang="en-US" sz="1000" dirty="0" smtClean="0"/>
              <a:t>Description	Loads list price values to STO </a:t>
            </a:r>
            <a:r>
              <a:rPr lang="en-US" sz="1000" dirty="0" err="1" smtClean="0"/>
              <a:t>Produts</a:t>
            </a:r>
            <a:r>
              <a:rPr lang="en-US" sz="1000" dirty="0" smtClean="0"/>
              <a:t> in WCS at </a:t>
            </a:r>
            <a:r>
              <a:rPr lang="en-US" sz="1000" dirty="0" err="1" smtClean="0"/>
              <a:t>US_StoreList</a:t>
            </a:r>
            <a:r>
              <a:rPr lang="en-US" sz="1000" dirty="0" smtClean="0"/>
              <a:t> </a:t>
            </a:r>
            <a:r>
              <a:rPr lang="en-US" sz="1000" dirty="0" err="1" smtClean="0"/>
              <a:t>tradeposn</a:t>
            </a:r>
            <a:r>
              <a:rPr lang="en-US" sz="1000" dirty="0" smtClean="0"/>
              <a:t> container level. Currently this </a:t>
            </a:r>
            <a:r>
              <a:rPr lang="en-US" sz="1000" dirty="0" err="1" smtClean="0"/>
              <a:t>subjob</a:t>
            </a:r>
            <a:r>
              <a:rPr lang="en-US" sz="1000" dirty="0" smtClean="0"/>
              <a:t> is disabled as it is applicable after global pricing model is enabled.</a:t>
            </a:r>
          </a:p>
          <a:p>
            <a:r>
              <a:rPr lang="en-US" sz="1000" dirty="0" err="1" smtClean="0"/>
              <a:t>Customised</a:t>
            </a:r>
            <a:r>
              <a:rPr lang="en-US" sz="1000" dirty="0" smtClean="0"/>
              <a:t> Files	</a:t>
            </a:r>
            <a:r>
              <a:rPr lang="en-US" sz="1000" dirty="0" err="1" smtClean="0"/>
              <a:t>ListPriceDataReader</a:t>
            </a:r>
            <a:r>
              <a:rPr lang="en-US" sz="1000" dirty="0" smtClean="0"/>
              <a:t> &amp; </a:t>
            </a:r>
            <a:r>
              <a:rPr lang="en-US" sz="1000" dirty="0" err="1" smtClean="0"/>
              <a:t>ListPriceDataLoadHelper</a:t>
            </a:r>
            <a:endParaRPr lang="en-US" sz="1000" dirty="0" smtClean="0"/>
          </a:p>
          <a:p>
            <a:r>
              <a:rPr lang="en-US" sz="1000" b="1" dirty="0" smtClean="0"/>
              <a:t>List price Data Load for US </a:t>
            </a:r>
            <a:r>
              <a:rPr lang="en-US" sz="1000" b="1" dirty="0" err="1" smtClean="0"/>
              <a:t>ELigible</a:t>
            </a:r>
            <a:r>
              <a:rPr lang="en-US" sz="1000" b="1" dirty="0" smtClean="0"/>
              <a:t> products from SAPSV Tables</a:t>
            </a:r>
          </a:p>
          <a:p>
            <a:r>
              <a:rPr lang="en-US" sz="1000" dirty="0" smtClean="0"/>
              <a:t>Description	Loads list price values to STO, PGC, VGC, 3PP and Promotional Gift cards in WCS at </a:t>
            </a:r>
            <a:r>
              <a:rPr lang="en-US" sz="1000" dirty="0" err="1" smtClean="0"/>
              <a:t>US_StoreList</a:t>
            </a:r>
            <a:r>
              <a:rPr lang="en-US" sz="1000" dirty="0" smtClean="0"/>
              <a:t> trade </a:t>
            </a:r>
            <a:r>
              <a:rPr lang="en-US" sz="1000" dirty="0" err="1" smtClean="0"/>
              <a:t>posn</a:t>
            </a:r>
            <a:r>
              <a:rPr lang="en-US" sz="1000" dirty="0" smtClean="0"/>
              <a:t> container level.</a:t>
            </a:r>
          </a:p>
          <a:p>
            <a:r>
              <a:rPr lang="en-US" sz="1000" dirty="0" err="1" smtClean="0"/>
              <a:t>Customised</a:t>
            </a:r>
            <a:r>
              <a:rPr lang="en-US" sz="1000" dirty="0" smtClean="0"/>
              <a:t> Files	</a:t>
            </a:r>
            <a:r>
              <a:rPr lang="en-US" sz="1000" dirty="0" err="1" smtClean="0"/>
              <a:t>ListPriceDataReader</a:t>
            </a:r>
            <a:r>
              <a:rPr lang="en-US" sz="1000" dirty="0" smtClean="0"/>
              <a:t> &amp; </a:t>
            </a:r>
            <a:r>
              <a:rPr lang="en-US" sz="1000" dirty="0" err="1" smtClean="0"/>
              <a:t>ListPriceDataLoadHelper</a:t>
            </a:r>
            <a:endParaRPr lang="en-US" sz="1000" dirty="0" smtClean="0"/>
          </a:p>
          <a:p>
            <a:r>
              <a:rPr lang="en-US" sz="1000" b="1" dirty="0" smtClean="0"/>
              <a:t>Offer price Data Load</a:t>
            </a:r>
          </a:p>
          <a:p>
            <a:r>
              <a:rPr lang="en-US" sz="1000" dirty="0" smtClean="0"/>
              <a:t>Description	Loads offer price values to STO, PGC, VGC, 3PP and Promotional Gift cards in WCS at </a:t>
            </a:r>
            <a:r>
              <a:rPr lang="en-US" sz="1000" dirty="0" err="1" smtClean="0"/>
              <a:t>CG_epp,CG_epphp</a:t>
            </a:r>
            <a:r>
              <a:rPr lang="en-US" sz="1000" dirty="0" smtClean="0"/>
              <a:t> and </a:t>
            </a:r>
            <a:r>
              <a:rPr lang="en-US" sz="1000" dirty="0" err="1" smtClean="0"/>
              <a:t>US_Store</a:t>
            </a:r>
            <a:r>
              <a:rPr lang="en-US" sz="1000" dirty="0" smtClean="0"/>
              <a:t> </a:t>
            </a:r>
            <a:r>
              <a:rPr lang="en-US" sz="1000" dirty="0" err="1" smtClean="0"/>
              <a:t>ProductsPriceList</a:t>
            </a:r>
            <a:r>
              <a:rPr lang="en-US" sz="1000" dirty="0" smtClean="0"/>
              <a:t> </a:t>
            </a:r>
            <a:r>
              <a:rPr lang="en-US" sz="1000" dirty="0" err="1" smtClean="0"/>
              <a:t>tradeposn</a:t>
            </a:r>
            <a:r>
              <a:rPr lang="en-US" sz="1000" dirty="0" smtClean="0"/>
              <a:t> container levels.</a:t>
            </a:r>
          </a:p>
          <a:p>
            <a:r>
              <a:rPr lang="en-US" sz="1000" dirty="0" err="1" smtClean="0"/>
              <a:t>Customised</a:t>
            </a:r>
            <a:r>
              <a:rPr lang="en-US" sz="1000" dirty="0" smtClean="0"/>
              <a:t> Files	</a:t>
            </a:r>
            <a:r>
              <a:rPr lang="en-US" sz="1000" dirty="0" err="1" smtClean="0"/>
              <a:t>OfferPriceDataReader</a:t>
            </a:r>
            <a:r>
              <a:rPr lang="en-US" sz="1000" dirty="0" smtClean="0"/>
              <a:t> &amp; </a:t>
            </a:r>
            <a:r>
              <a:rPr lang="en-US" sz="1000" dirty="0" err="1" smtClean="0"/>
              <a:t>OfferPriceDataLoadHelper</a:t>
            </a:r>
            <a:endParaRPr lang="en-US" sz="1000" dirty="0" smtClean="0"/>
          </a:p>
          <a:p>
            <a:r>
              <a:rPr lang="en-US" sz="1000" b="1" dirty="0" smtClean="0"/>
              <a:t>Attachment Relationship </a:t>
            </a:r>
            <a:r>
              <a:rPr lang="en-US" sz="1000" b="1" dirty="0" err="1" smtClean="0"/>
              <a:t>Catentry</a:t>
            </a:r>
            <a:r>
              <a:rPr lang="en-US" sz="1000" b="1" dirty="0" smtClean="0"/>
              <a:t> Data Load</a:t>
            </a:r>
          </a:p>
          <a:p>
            <a:r>
              <a:rPr lang="en-US" sz="1000" dirty="0" smtClean="0"/>
              <a:t>Description	Copies images data from base </a:t>
            </a:r>
            <a:r>
              <a:rPr lang="en-US" sz="1000" dirty="0" err="1" smtClean="0"/>
              <a:t>sku</a:t>
            </a:r>
            <a:r>
              <a:rPr lang="en-US" sz="1000" dirty="0" smtClean="0"/>
              <a:t> to localized </a:t>
            </a:r>
            <a:r>
              <a:rPr lang="en-US" sz="1000" dirty="0" err="1" smtClean="0"/>
              <a:t>sku</a:t>
            </a:r>
            <a:r>
              <a:rPr lang="en-US" sz="1000" dirty="0" smtClean="0"/>
              <a:t>.</a:t>
            </a:r>
          </a:p>
          <a:p>
            <a:r>
              <a:rPr lang="en-US" sz="1000" dirty="0" err="1" smtClean="0"/>
              <a:t>Customised</a:t>
            </a:r>
            <a:r>
              <a:rPr lang="en-US" sz="1000" dirty="0" smtClean="0"/>
              <a:t> Files	</a:t>
            </a:r>
            <a:r>
              <a:rPr lang="en-US" sz="1000" dirty="0" err="1" smtClean="0"/>
              <a:t>CatentryAttachmentsDataReader</a:t>
            </a:r>
            <a:r>
              <a:rPr lang="en-US" sz="1000" dirty="0" smtClean="0"/>
              <a:t>, </a:t>
            </a:r>
            <a:r>
              <a:rPr lang="en-US" sz="1000" dirty="0" err="1" smtClean="0"/>
              <a:t>CatentryAttachmentsDataLoadHelper</a:t>
            </a:r>
            <a:r>
              <a:rPr lang="en-US" sz="1000" dirty="0" smtClean="0"/>
              <a:t> &amp; </a:t>
            </a:r>
            <a:r>
              <a:rPr lang="en-US" sz="1000" dirty="0" err="1" smtClean="0"/>
              <a:t>CatentryAttachmentMediator</a:t>
            </a:r>
            <a:endParaRPr lang="en-US" sz="1000" dirty="0"/>
          </a:p>
        </p:txBody>
      </p:sp>
    </p:spTree>
    <p:extLst>
      <p:ext uri="{BB962C8B-B14F-4D97-AF65-F5344CB8AC3E}">
        <p14:creationId xmlns:p14="http://schemas.microsoft.com/office/powerpoint/2010/main" val="14115667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300" dirty="0"/>
              <a:t>What is PST ?</a:t>
            </a:r>
            <a:br>
              <a:rPr lang="en-US" sz="2300" dirty="0"/>
            </a:br>
            <a:r>
              <a:rPr lang="en-US" sz="2300" dirty="0"/>
              <a:t>It is functionality to bring price tag of specific individual </a:t>
            </a:r>
            <a:r>
              <a:rPr lang="en-US" sz="2300" dirty="0" err="1"/>
              <a:t>catentries</a:t>
            </a:r>
            <a:r>
              <a:rPr lang="en-US" sz="2300" dirty="0"/>
              <a:t> to front end rather displaying it in Cart page .</a:t>
            </a:r>
          </a:p>
        </p:txBody>
      </p:sp>
      <p:sp>
        <p:nvSpPr>
          <p:cNvPr id="3" name="Content Placeholder 2"/>
          <p:cNvSpPr>
            <a:spLocks noGrp="1"/>
          </p:cNvSpPr>
          <p:nvPr>
            <p:ph idx="1"/>
          </p:nvPr>
        </p:nvSpPr>
        <p:spPr/>
        <p:txBody>
          <a:bodyPr>
            <a:normAutofit fontScale="47500" lnSpcReduction="20000"/>
          </a:bodyPr>
          <a:lstStyle/>
          <a:p>
            <a:r>
              <a:rPr lang="en-US" sz="2300" dirty="0">
                <a:latin typeface="+mj-lt"/>
                <a:ea typeface="+mj-ea"/>
                <a:cs typeface="+mj-cs"/>
              </a:rPr>
              <a:t>To display PST price</a:t>
            </a:r>
          </a:p>
          <a:p>
            <a:r>
              <a:rPr lang="en-US" sz="2300" dirty="0">
                <a:latin typeface="+mj-lt"/>
                <a:ea typeface="+mj-ea"/>
                <a:cs typeface="+mj-cs"/>
              </a:rPr>
              <a:t>Controller command for all customer </a:t>
            </a:r>
            <a:r>
              <a:rPr lang="en-US" sz="2300" dirty="0" smtClean="0">
                <a:latin typeface="+mj-lt"/>
                <a:ea typeface="+mj-ea"/>
                <a:cs typeface="+mj-cs"/>
              </a:rPr>
              <a:t>segment.</a:t>
            </a:r>
          </a:p>
          <a:p>
            <a:pPr lvl="1"/>
            <a:r>
              <a:rPr lang="en-US" sz="1900" dirty="0" err="1">
                <a:sym typeface="Wingdings" panose="05000000000000000000" pitchFamily="2" charset="2"/>
              </a:rPr>
              <a:t>CG_gs</a:t>
            </a:r>
            <a:r>
              <a:rPr lang="en-US" sz="1900" dirty="0">
                <a:sym typeface="Wingdings" panose="05000000000000000000" pitchFamily="2" charset="2"/>
              </a:rPr>
              <a:t> </a:t>
            </a:r>
          </a:p>
          <a:p>
            <a:pPr lvl="1"/>
            <a:r>
              <a:rPr lang="en-US" sz="1900" dirty="0" err="1">
                <a:sym typeface="Wingdings" panose="05000000000000000000" pitchFamily="2" charset="2"/>
              </a:rPr>
              <a:t>CG_epp</a:t>
            </a:r>
            <a:r>
              <a:rPr lang="en-US" sz="1900" dirty="0">
                <a:sym typeface="Wingdings" panose="05000000000000000000" pitchFamily="2" charset="2"/>
              </a:rPr>
              <a:t> </a:t>
            </a:r>
          </a:p>
          <a:p>
            <a:pPr lvl="1"/>
            <a:r>
              <a:rPr lang="en-US" sz="1900" dirty="0" err="1">
                <a:sym typeface="Wingdings" panose="05000000000000000000" pitchFamily="2" charset="2"/>
              </a:rPr>
              <a:t>CG_epphp</a:t>
            </a:r>
            <a:r>
              <a:rPr lang="en-US" sz="1900" dirty="0">
                <a:sym typeface="Wingdings" panose="05000000000000000000" pitchFamily="2" charset="2"/>
              </a:rPr>
              <a:t> </a:t>
            </a:r>
          </a:p>
          <a:p>
            <a:pPr lvl="1"/>
            <a:r>
              <a:rPr lang="en-US" sz="1900" dirty="0" err="1">
                <a:sym typeface="Wingdings" panose="05000000000000000000" pitchFamily="2" charset="2"/>
              </a:rPr>
              <a:t>CG_gsmpr</a:t>
            </a:r>
            <a:r>
              <a:rPr lang="en-US" sz="1900" dirty="0">
                <a:sym typeface="Wingdings" panose="05000000000000000000" pitchFamily="2" charset="2"/>
              </a:rPr>
              <a:t> </a:t>
            </a:r>
          </a:p>
          <a:p>
            <a:pPr lvl="1"/>
            <a:r>
              <a:rPr lang="en-US" sz="1900" dirty="0" err="1">
                <a:sym typeface="Wingdings" panose="05000000000000000000" pitchFamily="2" charset="2"/>
              </a:rPr>
              <a:t>CG_eppmpr</a:t>
            </a:r>
            <a:r>
              <a:rPr lang="en-US" sz="1900" dirty="0">
                <a:sym typeface="Wingdings" panose="05000000000000000000" pitchFamily="2" charset="2"/>
              </a:rPr>
              <a:t> </a:t>
            </a:r>
          </a:p>
          <a:p>
            <a:pPr lvl="1"/>
            <a:r>
              <a:rPr lang="en-US" sz="1900" dirty="0" err="1">
                <a:sym typeface="Wingdings" panose="05000000000000000000" pitchFamily="2" charset="2"/>
              </a:rPr>
              <a:t>CG_hpeppmpr</a:t>
            </a:r>
            <a:endParaRPr lang="en-US" sz="1900" dirty="0">
              <a:sym typeface="Wingdings" panose="05000000000000000000" pitchFamily="2" charset="2"/>
            </a:endParaRPr>
          </a:p>
          <a:p>
            <a:r>
              <a:rPr lang="en-US" sz="2300" dirty="0" smtClean="0">
                <a:latin typeface="+mj-lt"/>
                <a:ea typeface="+mj-ea"/>
                <a:cs typeface="+mj-cs"/>
              </a:rPr>
              <a:t>select </a:t>
            </a:r>
            <a:r>
              <a:rPr lang="en-US" sz="2300" dirty="0">
                <a:latin typeface="+mj-lt"/>
                <a:ea typeface="+mj-ea"/>
                <a:cs typeface="+mj-cs"/>
              </a:rPr>
              <a:t>count(</a:t>
            </a:r>
            <a:r>
              <a:rPr lang="en-US" sz="2300" dirty="0" err="1">
                <a:latin typeface="+mj-lt"/>
                <a:ea typeface="+mj-ea"/>
                <a:cs typeface="+mj-cs"/>
              </a:rPr>
              <a:t>catentry_id</a:t>
            </a:r>
            <a:r>
              <a:rPr lang="en-US" sz="2300" dirty="0">
                <a:latin typeface="+mj-lt"/>
                <a:ea typeface="+mj-ea"/>
                <a:cs typeface="+mj-cs"/>
              </a:rPr>
              <a:t>) from </a:t>
            </a:r>
            <a:r>
              <a:rPr lang="en-US" sz="2300" dirty="0" err="1">
                <a:latin typeface="+mj-lt"/>
                <a:ea typeface="+mj-ea"/>
                <a:cs typeface="+mj-cs"/>
              </a:rPr>
              <a:t>xcatentdisprice</a:t>
            </a:r>
            <a:r>
              <a:rPr lang="en-US" sz="2300" dirty="0">
                <a:latin typeface="+mj-lt"/>
                <a:ea typeface="+mj-ea"/>
                <a:cs typeface="+mj-cs"/>
              </a:rPr>
              <a:t> where </a:t>
            </a:r>
            <a:r>
              <a:rPr lang="en-US" sz="2300" dirty="0" err="1">
                <a:latin typeface="+mj-lt"/>
                <a:ea typeface="+mj-ea"/>
                <a:cs typeface="+mj-cs"/>
              </a:rPr>
              <a:t>lastupdate</a:t>
            </a:r>
            <a:r>
              <a:rPr lang="en-US" sz="2300" dirty="0">
                <a:latin typeface="+mj-lt"/>
                <a:ea typeface="+mj-ea"/>
                <a:cs typeface="+mj-cs"/>
              </a:rPr>
              <a:t> like '23-MAR-16%'; </a:t>
            </a:r>
          </a:p>
          <a:p>
            <a:r>
              <a:rPr lang="en-US" sz="2300" dirty="0" smtClean="0">
                <a:latin typeface="+mj-lt"/>
                <a:ea typeface="+mj-ea"/>
                <a:cs typeface="+mj-cs"/>
                <a:sym typeface="Wingdings" panose="05000000000000000000" pitchFamily="2" charset="2"/>
              </a:rPr>
              <a:t>Web </a:t>
            </a:r>
            <a:r>
              <a:rPr lang="en-US" sz="2300" dirty="0">
                <a:latin typeface="+mj-lt"/>
                <a:ea typeface="+mj-ea"/>
                <a:cs typeface="+mj-cs"/>
                <a:sym typeface="Wingdings" panose="05000000000000000000" pitchFamily="2" charset="2"/>
              </a:rPr>
              <a:t>&amp; Application server usage : Yes</a:t>
            </a:r>
          </a:p>
          <a:p>
            <a:r>
              <a:rPr lang="en-US" sz="2300" dirty="0">
                <a:latin typeface="+mj-lt"/>
                <a:ea typeface="+mj-ea"/>
                <a:cs typeface="+mj-cs"/>
                <a:sym typeface="Wingdings" panose="05000000000000000000" pitchFamily="2" charset="2"/>
              </a:rPr>
              <a:t>Impact : PST price wont display in </a:t>
            </a:r>
            <a:r>
              <a:rPr lang="en-US" sz="2300" dirty="0" smtClean="0">
                <a:latin typeface="+mj-lt"/>
                <a:ea typeface="+mj-ea"/>
                <a:cs typeface="+mj-cs"/>
                <a:sym typeface="Wingdings" panose="05000000000000000000" pitchFamily="2" charset="2"/>
              </a:rPr>
              <a:t>store</a:t>
            </a:r>
          </a:p>
          <a:p>
            <a:r>
              <a:rPr lang="en-US" sz="2300" dirty="0" smtClean="0">
                <a:latin typeface="+mj-lt"/>
                <a:ea typeface="+mj-ea"/>
                <a:cs typeface="+mj-cs"/>
                <a:sym typeface="Wingdings" panose="05000000000000000000" pitchFamily="2" charset="2"/>
              </a:rPr>
              <a:t>Ex </a:t>
            </a:r>
            <a:r>
              <a:rPr lang="en-US" sz="2300" dirty="0">
                <a:latin typeface="+mj-lt"/>
                <a:ea typeface="+mj-ea"/>
                <a:cs typeface="+mj-cs"/>
                <a:sym typeface="Wingdings" panose="05000000000000000000" pitchFamily="2" charset="2"/>
              </a:rPr>
              <a:t>: </a:t>
            </a:r>
          </a:p>
          <a:p>
            <a:pPr marL="0" indent="0">
              <a:buNone/>
            </a:pPr>
            <a:r>
              <a:rPr lang="en-US" sz="2300" dirty="0" err="1">
                <a:latin typeface="+mj-lt"/>
                <a:ea typeface="+mj-ea"/>
                <a:cs typeface="+mj-cs"/>
              </a:rPr>
              <a:t>wget</a:t>
            </a:r>
            <a:r>
              <a:rPr lang="en-US" sz="2300" dirty="0">
                <a:latin typeface="+mj-lt"/>
                <a:ea typeface="+mj-ea"/>
                <a:cs typeface="+mj-cs"/>
              </a:rPr>
              <a:t> "http://glbecomtran-ext-uat1.houston.hp.com/</a:t>
            </a:r>
            <a:r>
              <a:rPr lang="en-US" sz="2300" dirty="0" err="1">
                <a:latin typeface="+mj-lt"/>
                <a:ea typeface="+mj-ea"/>
                <a:cs typeface="+mj-cs"/>
              </a:rPr>
              <a:t>webapp</a:t>
            </a:r>
            <a:r>
              <a:rPr lang="en-US" sz="2300" dirty="0">
                <a:latin typeface="+mj-lt"/>
                <a:ea typeface="+mj-ea"/>
                <a:cs typeface="+mj-cs"/>
              </a:rPr>
              <a:t>/</a:t>
            </a:r>
            <a:r>
              <a:rPr lang="en-US" sz="2300" dirty="0" err="1">
                <a:latin typeface="+mj-lt"/>
                <a:ea typeface="+mj-ea"/>
                <a:cs typeface="+mj-cs"/>
              </a:rPr>
              <a:t>wcs</a:t>
            </a:r>
            <a:r>
              <a:rPr lang="en-US" sz="2300" dirty="0">
                <a:latin typeface="+mj-lt"/>
                <a:ea typeface="+mj-ea"/>
                <a:cs typeface="+mj-cs"/>
              </a:rPr>
              <a:t>/stores/servlet/</a:t>
            </a:r>
            <a:r>
              <a:rPr lang="en-US" sz="2300" dirty="0" err="1">
                <a:latin typeface="+mj-lt"/>
                <a:ea typeface="+mj-ea"/>
                <a:cs typeface="+mj-cs"/>
              </a:rPr>
              <a:t>PriceStrikeSchedularCmd?storeId</a:t>
            </a:r>
            <a:r>
              <a:rPr lang="en-US" sz="2300" dirty="0">
                <a:latin typeface="+mj-lt"/>
                <a:ea typeface="+mj-ea"/>
                <a:cs typeface="+mj-cs"/>
              </a:rPr>
              <a:t>=10151&amp;catalogID=10051&amp;langId=-1&amp;groupNames=</a:t>
            </a:r>
            <a:r>
              <a:rPr lang="en-US" sz="2300" dirty="0" err="1">
                <a:latin typeface="+mj-lt"/>
                <a:ea typeface="+mj-ea"/>
                <a:cs typeface="+mj-cs"/>
              </a:rPr>
              <a:t>CG_mpr_gs&amp;flagForTommorow</a:t>
            </a:r>
            <a:r>
              <a:rPr lang="en-US" sz="2300" dirty="0">
                <a:latin typeface="+mj-lt"/>
                <a:ea typeface="+mj-ea"/>
                <a:cs typeface="+mj-cs"/>
              </a:rPr>
              <a:t>=1</a:t>
            </a:r>
          </a:p>
          <a:p>
            <a:pPr marL="0" indent="0">
              <a:buNone/>
            </a:pPr>
            <a:r>
              <a:rPr lang="en-US" sz="2300" dirty="0">
                <a:latin typeface="+mj-lt"/>
                <a:ea typeface="+mj-ea"/>
                <a:cs typeface="+mj-cs"/>
                <a:sym typeface="Wingdings" panose="05000000000000000000" pitchFamily="2" charset="2"/>
              </a:rPr>
              <a:t>Post PST Validation By Apps Team</a:t>
            </a:r>
          </a:p>
          <a:p>
            <a:pPr marL="0" indent="0">
              <a:buNone/>
            </a:pPr>
            <a:endParaRPr lang="en-US" dirty="0" smtClean="0"/>
          </a:p>
          <a:p>
            <a:endParaRPr lang="en-US" dirty="0"/>
          </a:p>
        </p:txBody>
      </p:sp>
    </p:spTree>
    <p:extLst>
      <p:ext uri="{BB962C8B-B14F-4D97-AF65-F5344CB8AC3E}">
        <p14:creationId xmlns:p14="http://schemas.microsoft.com/office/powerpoint/2010/main" val="81707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Between Price Load And PST </a:t>
            </a:r>
            <a:endParaRPr lang="en-US" dirty="0"/>
          </a:p>
        </p:txBody>
      </p:sp>
      <p:pic>
        <p:nvPicPr>
          <p:cNvPr id="4" name="Content Placeholder 3"/>
          <p:cNvPicPr>
            <a:picLocks noGrp="1" noChangeAspect="1"/>
          </p:cNvPicPr>
          <p:nvPr>
            <p:ph idx="1"/>
          </p:nvPr>
        </p:nvPicPr>
        <p:blipFill>
          <a:blip r:embed="rId2"/>
          <a:stretch>
            <a:fillRect/>
          </a:stretch>
        </p:blipFill>
        <p:spPr>
          <a:xfrm>
            <a:off x="1999456" y="2410619"/>
            <a:ext cx="5953125" cy="3381375"/>
          </a:xfrm>
          <a:prstGeom prst="rect">
            <a:avLst/>
          </a:prstGeom>
        </p:spPr>
      </p:pic>
    </p:spTree>
    <p:extLst>
      <p:ext uri="{BB962C8B-B14F-4D97-AF65-F5344CB8AC3E}">
        <p14:creationId xmlns:p14="http://schemas.microsoft.com/office/powerpoint/2010/main" val="301671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Commands</a:t>
            </a:r>
            <a:endParaRPr lang="en-US" dirty="0"/>
          </a:p>
        </p:txBody>
      </p:sp>
      <p:sp>
        <p:nvSpPr>
          <p:cNvPr id="3" name="Content Placeholder 2"/>
          <p:cNvSpPr>
            <a:spLocks noGrp="1"/>
          </p:cNvSpPr>
          <p:nvPr>
            <p:ph idx="1"/>
          </p:nvPr>
        </p:nvSpPr>
        <p:spPr/>
        <p:txBody>
          <a:bodyPr>
            <a:normAutofit/>
          </a:bodyPr>
          <a:lstStyle/>
          <a:p>
            <a:pPr marL="0" lvl="3" indent="0">
              <a:spcBef>
                <a:spcPts val="1000"/>
              </a:spcBef>
              <a:buNone/>
            </a:pPr>
            <a:r>
              <a:rPr lang="en-US" sz="2300" b="1" dirty="0">
                <a:latin typeface="+mj-lt"/>
                <a:ea typeface="+mj-ea"/>
                <a:cs typeface="+mj-cs"/>
              </a:rPr>
              <a:t>Linux Environment </a:t>
            </a:r>
          </a:p>
          <a:p>
            <a:r>
              <a:rPr lang="en-US" sz="2300" dirty="0">
                <a:latin typeface="+mj-lt"/>
                <a:ea typeface="+mj-ea"/>
                <a:cs typeface="+mj-cs"/>
              </a:rPr>
              <a:t>Go to /opt/apps/</a:t>
            </a:r>
            <a:r>
              <a:rPr lang="en-US" sz="2300" dirty="0" err="1">
                <a:latin typeface="+mj-lt"/>
                <a:ea typeface="+mj-ea"/>
                <a:cs typeface="+mj-cs"/>
              </a:rPr>
              <a:t>PDHDataLoad</a:t>
            </a:r>
            <a:r>
              <a:rPr lang="en-US" sz="2300" dirty="0">
                <a:latin typeface="+mj-lt"/>
                <a:ea typeface="+mj-ea"/>
                <a:cs typeface="+mj-cs"/>
              </a:rPr>
              <a:t>/bin directory:</a:t>
            </a:r>
          </a:p>
          <a:p>
            <a:r>
              <a:rPr lang="en-US" sz="2300" dirty="0" err="1">
                <a:latin typeface="+mj-lt"/>
                <a:ea typeface="+mj-ea"/>
                <a:cs typeface="+mj-cs"/>
              </a:rPr>
              <a:t>nohup</a:t>
            </a:r>
            <a:r>
              <a:rPr lang="en-US" sz="2300" dirty="0">
                <a:latin typeface="+mj-lt"/>
                <a:ea typeface="+mj-ea"/>
                <a:cs typeface="+mj-cs"/>
              </a:rPr>
              <a:t> </a:t>
            </a:r>
            <a:r>
              <a:rPr lang="en-US" sz="2300" dirty="0" err="1">
                <a:latin typeface="+mj-lt"/>
                <a:ea typeface="+mj-ea"/>
                <a:cs typeface="+mj-cs"/>
              </a:rPr>
              <a:t>sh</a:t>
            </a:r>
            <a:r>
              <a:rPr lang="en-US" sz="2300" dirty="0">
                <a:latin typeface="+mj-lt"/>
                <a:ea typeface="+mj-ea"/>
                <a:cs typeface="+mj-cs"/>
              </a:rPr>
              <a:t> PriceStrikeThrough.sh HP-ROW.NA-G1 MANUAL &amp;</a:t>
            </a:r>
          </a:p>
          <a:p>
            <a:r>
              <a:rPr lang="en-US" sz="2300" dirty="0">
                <a:latin typeface="+mj-lt"/>
                <a:ea typeface="+mj-ea"/>
                <a:cs typeface="+mj-cs"/>
              </a:rPr>
              <a:t>For logs  Go to /opt/apps/IBM/WebSphere/CommerceServer80/logs directory</a:t>
            </a:r>
          </a:p>
          <a:p>
            <a:r>
              <a:rPr lang="en-US" sz="2300" dirty="0">
                <a:latin typeface="+mj-lt"/>
                <a:ea typeface="+mj-ea"/>
                <a:cs typeface="+mj-cs"/>
              </a:rPr>
              <a:t>Log type ex- "HPPriceStrikeThrough.log.20180308.0806"</a:t>
            </a:r>
          </a:p>
        </p:txBody>
      </p:sp>
    </p:spTree>
    <p:extLst>
      <p:ext uri="{BB962C8B-B14F-4D97-AF65-F5344CB8AC3E}">
        <p14:creationId xmlns:p14="http://schemas.microsoft.com/office/powerpoint/2010/main" val="282394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store.hp.com</a:t>
            </a:r>
            <a:endParaRPr lang="en-US" dirty="0"/>
          </a:p>
        </p:txBody>
      </p:sp>
      <p:pic>
        <p:nvPicPr>
          <p:cNvPr id="4" name="Content Placeholder 3"/>
          <p:cNvPicPr>
            <a:picLocks noGrp="1" noChangeAspect="1"/>
          </p:cNvPicPr>
          <p:nvPr>
            <p:ph idx="1"/>
          </p:nvPr>
        </p:nvPicPr>
        <p:blipFill>
          <a:blip r:embed="rId2"/>
          <a:stretch>
            <a:fillRect/>
          </a:stretch>
        </p:blipFill>
        <p:spPr>
          <a:xfrm>
            <a:off x="1923203" y="2160588"/>
            <a:ext cx="6105631" cy="3881437"/>
          </a:xfrm>
          <a:prstGeom prst="rect">
            <a:avLst/>
          </a:prstGeom>
        </p:spPr>
      </p:pic>
    </p:spTree>
    <p:extLst>
      <p:ext uri="{BB962C8B-B14F-4D97-AF65-F5344CB8AC3E}">
        <p14:creationId xmlns:p14="http://schemas.microsoft.com/office/powerpoint/2010/main" val="16031271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376</Words>
  <Application>Microsoft Office PowerPoint</Application>
  <PresentationFormat>Widescreen</PresentationFormat>
  <Paragraphs>82</Paragraphs>
  <Slides>11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7" baseType="lpstr">
      <vt:lpstr>Arial</vt:lpstr>
      <vt:lpstr>Trebuchet MS</vt:lpstr>
      <vt:lpstr>Wingdings</vt:lpstr>
      <vt:lpstr>Wingdings 3</vt:lpstr>
      <vt:lpstr>Facet</vt:lpstr>
      <vt:lpstr>Package</vt:lpstr>
      <vt:lpstr>TCS – HP – Internal KT  </vt:lpstr>
      <vt:lpstr>Topics To Be Covered</vt:lpstr>
      <vt:lpstr>What Is Price load? Price Load takes care of loading the localized sku information, list price, offerprice and image information to the localized skus. This will be sourced from SAPSV Tables hosted in legacy database where MW team will be updating it on a daily basis. </vt:lpstr>
      <vt:lpstr>Job commands </vt:lpstr>
      <vt:lpstr>PowerPoint Presentation</vt:lpstr>
      <vt:lpstr>What is PST ? It is functionality to bring price tag of specific individual catentries to front end rather displaying it in Cart page .</vt:lpstr>
      <vt:lpstr>Flow  Between Price Load And PST </vt:lpstr>
      <vt:lpstr>Job Commands</vt:lpstr>
      <vt:lpstr>Example from store.hp.com</vt:lpstr>
      <vt:lpstr>Issues Faced</vt:lpstr>
      <vt:lpstr>Thirst for Knowledge begins </vt:lpstr>
    </vt:vector>
  </TitlesOfParts>
  <Company>Amazon.com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 HP – Internal KT  </dc:title>
  <dc:creator>AS, Aashikh</dc:creator>
  <cp:lastModifiedBy>AS, Aashikh</cp:lastModifiedBy>
  <cp:revision>28</cp:revision>
  <dcterms:created xsi:type="dcterms:W3CDTF">2018-03-08T08:53:50Z</dcterms:created>
  <dcterms:modified xsi:type="dcterms:W3CDTF">2018-03-08T10:39:10Z</dcterms:modified>
</cp:coreProperties>
</file>