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39af450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39af45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239af450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39af45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239af450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39af4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Semantic Analysis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Ben Stewart S</a:t>
            </a:r>
            <a:endParaRPr/>
          </a:p>
          <a:p>
            <a:pPr indent="0" lvl="0" marL="0" rtl="0" algn="ctr">
              <a:spcBef>
                <a:spcPts val="0"/>
              </a:spcBef>
              <a:spcAft>
                <a:spcPts val="0"/>
              </a:spcAft>
              <a:buNone/>
            </a:pPr>
            <a:r>
              <a:rPr lang="en"/>
              <a:t>      Siva Kailash 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Steps Involved</a:t>
            </a:r>
            <a:endParaRPr/>
          </a:p>
        </p:txBody>
      </p:sp>
      <p:sp>
        <p:nvSpPr>
          <p:cNvPr id="70" name="Google Shape;70;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Text categorization</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Collecting dataset</a:t>
            </a:r>
            <a:endParaRPr/>
          </a:p>
          <a:p>
            <a:pPr indent="-342900" lvl="0" marL="457200" rtl="0" algn="l">
              <a:spcBef>
                <a:spcPts val="1600"/>
              </a:spcBef>
              <a:spcAft>
                <a:spcPts val="0"/>
              </a:spcAft>
              <a:buSzPts val="1800"/>
              <a:buChar char="●"/>
            </a:pPr>
            <a:r>
              <a:rPr lang="en"/>
              <a:t>Preprocessing the data</a:t>
            </a:r>
            <a:endParaRPr/>
          </a:p>
          <a:p>
            <a:pPr indent="-342900" lvl="0" marL="457200" rtl="0" algn="l">
              <a:spcBef>
                <a:spcPts val="1600"/>
              </a:spcBef>
              <a:spcAft>
                <a:spcPts val="0"/>
              </a:spcAft>
              <a:buSzPts val="1800"/>
              <a:buChar char="●"/>
            </a:pPr>
            <a:r>
              <a:rPr lang="en"/>
              <a:t>Feature extraction </a:t>
            </a:r>
            <a:endParaRPr/>
          </a:p>
          <a:p>
            <a:pPr indent="-342900" lvl="0" marL="457200" rtl="0" algn="l">
              <a:spcBef>
                <a:spcPts val="1600"/>
              </a:spcBef>
              <a:spcAft>
                <a:spcPts val="0"/>
              </a:spcAft>
              <a:buSzPts val="1800"/>
              <a:buChar char="●"/>
            </a:pPr>
            <a:r>
              <a:rPr lang="en"/>
              <a:t>Adding labels</a:t>
            </a:r>
            <a:endParaRPr/>
          </a:p>
          <a:p>
            <a:pPr indent="-342900" lvl="0" marL="457200" rtl="0" algn="l">
              <a:spcBef>
                <a:spcPts val="1600"/>
              </a:spcBef>
              <a:spcAft>
                <a:spcPts val="0"/>
              </a:spcAft>
              <a:buSzPts val="1800"/>
              <a:buChar char="●"/>
            </a:pPr>
            <a:r>
              <a:rPr lang="en"/>
              <a:t>Naive Bayesian Classification</a:t>
            </a:r>
            <a:endParaRPr/>
          </a:p>
          <a:p>
            <a:pPr indent="-342900" lvl="0" marL="457200" rtl="0" algn="l">
              <a:spcBef>
                <a:spcPts val="1600"/>
              </a:spcBef>
              <a:spcAft>
                <a:spcPts val="1600"/>
              </a:spcAft>
              <a:buSzPts val="1800"/>
              <a:buChar char="●"/>
            </a:pPr>
            <a:r>
              <a:rPr lang="en"/>
              <a:t>Training and testing the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549325" y="1132600"/>
            <a:ext cx="8222100" cy="12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Pre Processing</a:t>
            </a:r>
            <a:endParaRPr/>
          </a:p>
        </p:txBody>
      </p:sp>
      <p:sp>
        <p:nvSpPr>
          <p:cNvPr id="77" name="Google Shape;77;p15"/>
          <p:cNvSpPr txBox="1"/>
          <p:nvPr/>
        </p:nvSpPr>
        <p:spPr>
          <a:xfrm>
            <a:off x="524100" y="3023775"/>
            <a:ext cx="8095800" cy="18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3F3F3"/>
                </a:solidFill>
              </a:rPr>
              <a:t>This involves collecting data from the dataset, loading the data, removing duplicate tuples, white spaces and plotting the length of each post (blog post).</a:t>
            </a:r>
            <a:endParaRPr sz="1600">
              <a:solidFill>
                <a:srgbClr val="F3F3F3"/>
              </a:solidFill>
            </a:endParaRPr>
          </a:p>
          <a:p>
            <a:pPr indent="0" lvl="0" marL="0" rtl="0" algn="l">
              <a:spcBef>
                <a:spcPts val="2700"/>
              </a:spcBef>
              <a:spcAft>
                <a:spcPts val="0"/>
              </a:spcAft>
              <a:buNone/>
            </a:pPr>
            <a:r>
              <a:rPr lang="en" sz="1600">
                <a:solidFill>
                  <a:srgbClr val="FFFFFF"/>
                </a:solidFill>
              </a:rPr>
              <a:t>df.drop_duplicates(subset="text",inplace=True)</a:t>
            </a:r>
            <a:endParaRPr sz="1600">
              <a:solidFill>
                <a:srgbClr val="FFFFFF"/>
              </a:solidFill>
            </a:endParaRPr>
          </a:p>
          <a:p>
            <a:pPr indent="0" lvl="0" marL="0" rtl="0" algn="l">
              <a:lnSpc>
                <a:spcPct val="115000"/>
              </a:lnSpc>
              <a:spcBef>
                <a:spcPts val="0"/>
              </a:spcBef>
              <a:spcAft>
                <a:spcPts val="0"/>
              </a:spcAft>
              <a:buNone/>
            </a:pPr>
            <a:r>
              <a:t/>
            </a:r>
            <a:endParaRPr sz="1600">
              <a:solidFill>
                <a:srgbClr val="F3F3F3"/>
              </a:solidFill>
            </a:endParaRPr>
          </a:p>
          <a:p>
            <a:pPr indent="0" lvl="0" marL="0" rtl="0" algn="l">
              <a:lnSpc>
                <a:spcPct val="115000"/>
              </a:lnSpc>
              <a:spcBef>
                <a:spcPts val="2700"/>
              </a:spcBef>
              <a:spcAft>
                <a:spcPts val="2700"/>
              </a:spcAft>
              <a:buClr>
                <a:srgbClr val="000000"/>
              </a:buClr>
              <a:buSzPts val="1100"/>
              <a:buFont typeface="Arial"/>
              <a:buNone/>
            </a:pPr>
            <a:r>
              <a:t/>
            </a:r>
            <a:endParaRPr sz="1600">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60950" y="45002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Labels</a:t>
            </a:r>
            <a:endParaRPr/>
          </a:p>
        </p:txBody>
      </p:sp>
      <p:pic>
        <p:nvPicPr>
          <p:cNvPr id="83" name="Google Shape;83;p16"/>
          <p:cNvPicPr preferRelativeResize="0"/>
          <p:nvPr/>
        </p:nvPicPr>
        <p:blipFill>
          <a:blip r:embed="rId3">
            <a:alphaModFix/>
          </a:blip>
          <a:stretch>
            <a:fillRect/>
          </a:stretch>
        </p:blipFill>
        <p:spPr>
          <a:xfrm>
            <a:off x="1764063" y="1357525"/>
            <a:ext cx="5615872" cy="3509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 and Train Model</a:t>
            </a:r>
            <a:endParaRPr/>
          </a:p>
        </p:txBody>
      </p:sp>
      <p:sp>
        <p:nvSpPr>
          <p:cNvPr id="89" name="Google Shape;89;p17"/>
          <p:cNvSpPr txBox="1"/>
          <p:nvPr>
            <p:ph idx="1" type="body"/>
          </p:nvPr>
        </p:nvSpPr>
        <p:spPr>
          <a:xfrm>
            <a:off x="387900" y="1489825"/>
            <a:ext cx="7637700" cy="3078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AutoNum type="arabicPeriod"/>
            </a:pPr>
            <a:r>
              <a:rPr lang="en" sz="1600">
                <a:solidFill>
                  <a:srgbClr val="FFFFFF"/>
                </a:solidFill>
                <a:latin typeface="Arial"/>
                <a:ea typeface="Arial"/>
                <a:cs typeface="Arial"/>
                <a:sym typeface="Arial"/>
              </a:rPr>
              <a:t>from sklearn import  linear_model, naive_bayes, metrics, svm</a:t>
            </a:r>
            <a:endParaRPr sz="1600">
              <a:solidFill>
                <a:srgbClr val="FFFFFF"/>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FFFFFF"/>
              </a:solidFill>
              <a:latin typeface="Arial"/>
              <a:ea typeface="Arial"/>
              <a:cs typeface="Arial"/>
              <a:sym typeface="Arial"/>
            </a:endParaRPr>
          </a:p>
          <a:p>
            <a:pPr indent="-330200" lvl="0" marL="457200" rtl="0" algn="l">
              <a:spcBef>
                <a:spcPts val="0"/>
              </a:spcBef>
              <a:spcAft>
                <a:spcPts val="0"/>
              </a:spcAft>
              <a:buSzPts val="1600"/>
              <a:buAutoNum type="arabicPeriod"/>
            </a:pPr>
            <a:r>
              <a:rPr lang="en" sz="1600"/>
              <a:t>from sklearn.model_selection import train_test_split </a:t>
            </a:r>
            <a:endParaRPr sz="1600"/>
          </a:p>
          <a:p>
            <a:pPr indent="-330200" lvl="0" marL="457200" rtl="0" algn="l">
              <a:spcBef>
                <a:spcPts val="1600"/>
              </a:spcBef>
              <a:spcAft>
                <a:spcPts val="0"/>
              </a:spcAft>
              <a:buSzPts val="1600"/>
              <a:buAutoNum type="arabicPeriod"/>
            </a:pPr>
            <a:r>
              <a:rPr lang="en" sz="1600"/>
              <a:t>X_train, X_test, y_train, y_test = train_test_split(counts, df['topic'], test_size=0.33, random_state=0)</a:t>
            </a:r>
            <a:endParaRPr sz="1600"/>
          </a:p>
          <a:p>
            <a:pPr indent="-330200" lvl="0" marL="457200" rtl="0" algn="l">
              <a:spcBef>
                <a:spcPts val="1600"/>
              </a:spcBef>
              <a:spcAft>
                <a:spcPts val="0"/>
              </a:spcAft>
              <a:buSzPts val="1600"/>
              <a:buAutoNum type="arabicPeriod"/>
            </a:pPr>
            <a:r>
              <a:rPr lang="en" sz="1600"/>
              <a:t>from sklearn.naive_bayes import MultinomialNB</a:t>
            </a:r>
            <a:endParaRPr sz="1600"/>
          </a:p>
          <a:p>
            <a:pPr indent="-330200" lvl="0" marL="457200" rtl="0" algn="l">
              <a:spcBef>
                <a:spcPts val="1600"/>
              </a:spcBef>
              <a:spcAft>
                <a:spcPts val="1600"/>
              </a:spcAft>
              <a:buSzPts val="1600"/>
              <a:buAutoNum type="arabicPeriod"/>
            </a:pPr>
            <a:r>
              <a:rPr lang="en" sz="1600"/>
              <a:t>model = MultinomialNB().fit(X_train, y_train)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549325" y="1132600"/>
            <a:ext cx="8222100" cy="120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a:t>
            </a:r>
            <a:endParaRPr/>
          </a:p>
        </p:txBody>
      </p:sp>
      <p:sp>
        <p:nvSpPr>
          <p:cNvPr id="95" name="Google Shape;95;p18"/>
          <p:cNvSpPr txBox="1"/>
          <p:nvPr/>
        </p:nvSpPr>
        <p:spPr>
          <a:xfrm>
            <a:off x="524100" y="3023775"/>
            <a:ext cx="8095800" cy="18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rPr>
              <a:t>Once the model is ready we need to test the model on untrained data so that we could get the efficiency of the model. On training the data we got a accuracy of 35 %, which is 12x greater than random prediction.</a:t>
            </a:r>
            <a:endParaRPr sz="1600">
              <a:solidFill>
                <a:srgbClr val="FFFFFF"/>
              </a:solidFill>
            </a:endParaRPr>
          </a:p>
          <a:p>
            <a:pPr indent="0" lvl="0" marL="0" rtl="0" algn="l">
              <a:spcBef>
                <a:spcPts val="2700"/>
              </a:spcBef>
              <a:spcAft>
                <a:spcPts val="0"/>
              </a:spcAft>
              <a:buNone/>
            </a:pPr>
            <a:r>
              <a:rPr lang="en" sz="1600">
                <a:solidFill>
                  <a:srgbClr val="FFFFFF"/>
                </a:solidFill>
              </a:rPr>
              <a:t>predicted = model.predict(X_test)</a:t>
            </a:r>
            <a:endParaRPr sz="1600">
              <a:solidFill>
                <a:srgbClr val="FFFFFF"/>
              </a:solidFill>
            </a:endParaRPr>
          </a:p>
          <a:p>
            <a:pPr indent="0" lvl="0" marL="0" rtl="0" algn="l">
              <a:lnSpc>
                <a:spcPct val="115000"/>
              </a:lnSpc>
              <a:spcBef>
                <a:spcPts val="0"/>
              </a:spcBef>
              <a:spcAft>
                <a:spcPts val="2700"/>
              </a:spcAft>
              <a:buNone/>
            </a:pPr>
            <a:r>
              <a:t/>
            </a:r>
            <a:endParaRPr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460950" y="45002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OUTPUT</a:t>
            </a:r>
            <a:endParaRPr/>
          </a:p>
        </p:txBody>
      </p:sp>
      <p:pic>
        <p:nvPicPr>
          <p:cNvPr id="101" name="Google Shape;101;p19"/>
          <p:cNvPicPr preferRelativeResize="0"/>
          <p:nvPr/>
        </p:nvPicPr>
        <p:blipFill>
          <a:blip r:embed="rId3">
            <a:alphaModFix/>
          </a:blip>
          <a:stretch>
            <a:fillRect/>
          </a:stretch>
        </p:blipFill>
        <p:spPr>
          <a:xfrm>
            <a:off x="1665138" y="1357526"/>
            <a:ext cx="5813722" cy="3633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latin typeface="Arial"/>
                <a:ea typeface="Arial"/>
                <a:cs typeface="Arial"/>
                <a:sym typeface="Arial"/>
              </a:rPr>
              <a:t>N</a:t>
            </a:r>
            <a:r>
              <a:rPr lang="en" sz="1600">
                <a:solidFill>
                  <a:srgbClr val="FFFFFF"/>
                </a:solidFill>
                <a:latin typeface="Arial"/>
                <a:ea typeface="Arial"/>
                <a:cs typeface="Arial"/>
                <a:sym typeface="Arial"/>
              </a:rPr>
              <a:t>ow we have a model that produces 35% which is a bit low (considering the huge size of the dataset). However this can be reduced by reducing the no of dimensions of the dataset or by converting the linear dimensions to multi dimensional non-linear dimensions (i.e. instead of going to a label of 1*40 we can go to a label consisting of dimensions like  x*y (where x * y = 40)). This may increase the complexity of the model but also increases the accuracy of it as well. </a:t>
            </a:r>
            <a:endParaRPr sz="1600">
              <a:solidFill>
                <a:srgbClr val="FFFFFF"/>
              </a:solidFill>
              <a:latin typeface="Arial"/>
              <a:ea typeface="Arial"/>
              <a:cs typeface="Arial"/>
              <a:sym typeface="Arial"/>
            </a:endParaRPr>
          </a:p>
          <a:p>
            <a:pPr indent="0" lvl="0" marL="0" rtl="0" algn="l">
              <a:spcBef>
                <a:spcPts val="27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