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58" r:id="rId1"/>
  </p:sldMasterIdLst>
  <p:notesMasterIdLst>
    <p:notesMasterId r:id="rId16"/>
  </p:notesMasterIdLst>
  <p:handoutMasterIdLst>
    <p:handoutMasterId r:id="rId17"/>
  </p:handoutMasterIdLst>
  <p:sldIdLst>
    <p:sldId id="271" r:id="rId2"/>
    <p:sldId id="273" r:id="rId3"/>
    <p:sldId id="291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yriad Pro" panose="020B0503030403020204" charset="0"/>
      <p:regular r:id="rId22"/>
      <p:bold r:id="rId23"/>
      <p:italic r:id="rId24"/>
      <p:boldItalic r:id="rId25"/>
    </p:embeddedFont>
    <p:embeddedFont>
      <p:font typeface="Roboto Slab" panose="020B0604020202020204" charset="0"/>
      <p:regular r:id="rId26"/>
      <p:bold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02E"/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60" autoAdjust="0"/>
    <p:restoredTop sz="86218" autoAdjust="0"/>
  </p:normalViewPr>
  <p:slideViewPr>
    <p:cSldViewPr>
      <p:cViewPr varScale="1">
        <p:scale>
          <a:sx n="72" d="100"/>
          <a:sy n="72" d="100"/>
        </p:scale>
        <p:origin x="342" y="78"/>
      </p:cViewPr>
      <p:guideLst>
        <p:guide orient="horz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194329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733800"/>
            <a:ext cx="10566400" cy="1219200"/>
          </a:xfrm>
        </p:spPr>
        <p:txBody>
          <a:bodyPr anchor="b"/>
          <a:lstStyle>
            <a:lvl1pPr algn="ctr">
              <a:defRPr sz="3600">
                <a:solidFill>
                  <a:srgbClr val="C8102E"/>
                </a:solidFill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34240"/>
            <a:ext cx="87376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0"/>
          <a:stretch/>
        </p:blipFill>
        <p:spPr>
          <a:xfrm>
            <a:off x="4344455" y="358251"/>
            <a:ext cx="3299890" cy="26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05000"/>
            <a:ext cx="10138129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95400"/>
            <a:ext cx="1016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C8102E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197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19200"/>
            <a:ext cx="512731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858962"/>
            <a:ext cx="51273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68" y="1219200"/>
            <a:ext cx="508423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68" y="1858962"/>
            <a:ext cx="5084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0080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Onkar Malgonde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6340476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381000"/>
            <a:ext cx="678610" cy="11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Myriad Pro" panose="020B0503030403020204" pitchFamily="34" charset="0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10972800" cy="12954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Social Media Analysis on Target(retail) Black Friday data - 2k18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27200" y="4655583"/>
            <a:ext cx="8737600" cy="1295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By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Siva Kiran, Thatikonda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Venkat Phani Saroj Bodepudi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87FF6-545C-41E7-9171-349A43AD2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934652"/>
            <a:ext cx="3259666" cy="9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WordCloud library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Word Cloud on negative tweets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4085-A594-463F-A717-73D3F23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5200" y="6324601"/>
            <a:ext cx="1828800" cy="365125"/>
          </a:xfrm>
        </p:spPr>
        <p:txBody>
          <a:bodyPr/>
          <a:lstStyle/>
          <a:p>
            <a:fld id="{B2FED1A7-FB98-43FD-AA3D-E7C3EC56B29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5261E-1F7D-4B9E-BA2C-F28C81061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850231"/>
            <a:ext cx="9372600" cy="40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5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47800"/>
            <a:ext cx="104648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WordCloud library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Word Cloud on positive Tweets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4085-A594-463F-A717-73D3F23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5200" y="6324601"/>
            <a:ext cx="1828800" cy="365125"/>
          </a:xfrm>
        </p:spPr>
        <p:txBody>
          <a:bodyPr/>
          <a:lstStyle/>
          <a:p>
            <a:fld id="{B2FED1A7-FB98-43FD-AA3D-E7C3EC56B29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DBC79-F598-4EA6-96E1-CCCF3AE83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33599"/>
            <a:ext cx="8915400" cy="37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0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Gensim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Nltk library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Model used: LDA</a:t>
            </a:r>
          </a:p>
          <a:p>
            <a:pPr marL="0" indent="0"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Topic Modeling on negative tweets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4085-A594-463F-A717-73D3F23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5200" y="6324601"/>
            <a:ext cx="1828800" cy="365125"/>
          </a:xfrm>
        </p:spPr>
        <p:txBody>
          <a:bodyPr/>
          <a:lstStyle/>
          <a:p>
            <a:fld id="{B2FED1A7-FB98-43FD-AA3D-E7C3EC56B29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94877-27E8-48DA-ACDA-5A7D5C44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11353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D19C2-E851-4CFB-B80D-55BCC5186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238" y="1219200"/>
            <a:ext cx="10850562" cy="4191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Topic Modeling on Positive tweets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4085-A594-463F-A717-73D3F23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5200" y="6324601"/>
            <a:ext cx="1828800" cy="365125"/>
          </a:xfrm>
        </p:spPr>
        <p:txBody>
          <a:bodyPr/>
          <a:lstStyle/>
          <a:p>
            <a:fld id="{B2FED1A7-FB98-43FD-AA3D-E7C3EC56B2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78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17" y="1313335"/>
            <a:ext cx="11006083" cy="4971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4085-A594-463F-A717-73D3F23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5200" y="6324601"/>
            <a:ext cx="1828800" cy="365125"/>
          </a:xfrm>
        </p:spPr>
        <p:txBody>
          <a:bodyPr/>
          <a:lstStyle/>
          <a:p>
            <a:fld id="{B2FED1A7-FB98-43FD-AA3D-E7C3EC56B298}" type="slidenum">
              <a:rPr lang="en-US" smtClean="0"/>
              <a:t>14</a:t>
            </a:fld>
            <a:endParaRPr lang="en-US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561B89B1-D37B-40A6-9D77-E318D238C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313336"/>
            <a:ext cx="10083800" cy="485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51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Data extraction</a:t>
            </a:r>
          </a:p>
          <a:p>
            <a:pPr marL="0" indent="0"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Exploratory data analysis (EDA)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Sentiment Analysis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Visualization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Word Cloud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Topic Modeling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Work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4085-A594-463F-A717-73D3F23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1B968-9DF9-4F84-9F18-9E548C919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514600"/>
            <a:ext cx="696244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0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59436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Data Extraction (python)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Exploratory data analysis (python)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Sentiment Analysis (python)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Visualization (power bi 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Word Cloud (python)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Topic Modeling (python)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757" y="33130"/>
            <a:ext cx="10058400" cy="1066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Languages and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4085-A594-463F-A717-73D3F23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33B22-9071-4747-B665-38E53428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285119"/>
            <a:ext cx="4471101" cy="2143881"/>
          </a:xfrm>
          <a:prstGeom prst="rect">
            <a:avLst/>
          </a:prstGeom>
        </p:spPr>
      </p:pic>
      <p:pic>
        <p:nvPicPr>
          <p:cNvPr id="6" name="Picture 2" descr="Image result for power bi">
            <a:extLst>
              <a:ext uri="{FF2B5EF4-FFF2-40B4-BE49-F238E27FC236}">
                <a16:creationId xmlns:a16="http://schemas.microsoft.com/office/drawing/2014/main" id="{320D0B92-965C-4573-AF0F-8FB49688E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700670"/>
            <a:ext cx="4820478" cy="200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18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How we extracted data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Filter word 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(#Target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Time frame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which format we stored data?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Data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4085-A594-463F-A717-73D3F23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Image result for data extraction">
            <a:extLst>
              <a:ext uri="{FF2B5EF4-FFF2-40B4-BE49-F238E27FC236}">
                <a16:creationId xmlns:a16="http://schemas.microsoft.com/office/drawing/2014/main" id="{C3C29752-7BA7-4DF6-B62B-AE6C9E8A8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011" y="1524001"/>
            <a:ext cx="36766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85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Pandas</a:t>
            </a:r>
          </a:p>
          <a:p>
            <a:pPr marL="0" indent="0"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4085-A594-463F-A717-73D3F23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  <p:pic>
        <p:nvPicPr>
          <p:cNvPr id="3078" name="Picture 6" descr="Image result for pandas">
            <a:extLst>
              <a:ext uri="{FF2B5EF4-FFF2-40B4-BE49-F238E27FC236}">
                <a16:creationId xmlns:a16="http://schemas.microsoft.com/office/drawing/2014/main" id="{D4727EBC-561A-4F0B-8A04-8CF2204F2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948" y="1524000"/>
            <a:ext cx="3656452" cy="224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CD370-4F6C-43D3-A733-E6833CEDC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14513"/>
            <a:ext cx="5638800" cy="41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3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Text Blob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Created a new column named sentiment in our data frame.</a:t>
            </a:r>
          </a:p>
          <a:p>
            <a:pPr marL="0" indent="0"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4085-A594-463F-A717-73D3F23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7BC61-1FEB-40DD-AE4F-63B747C6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4" y="2590799"/>
            <a:ext cx="8416925" cy="3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7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Created another column named s_analysis.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4085-A594-463F-A717-73D3F23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5200" y="6324601"/>
            <a:ext cx="1828800" cy="365125"/>
          </a:xfrm>
        </p:spPr>
        <p:txBody>
          <a:bodyPr/>
          <a:lstStyle/>
          <a:p>
            <a:fld id="{B2FED1A7-FB98-43FD-AA3D-E7C3EC56B29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E0712-B66F-4B2D-971E-A0B3E1B59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1" y="1752599"/>
            <a:ext cx="8559800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4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Visualization of Segmented s_analysis column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4085-A594-463F-A717-73D3F23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5200" y="6324601"/>
            <a:ext cx="1828800" cy="365125"/>
          </a:xfrm>
        </p:spPr>
        <p:txBody>
          <a:bodyPr/>
          <a:lstStyle/>
          <a:p>
            <a:fld id="{B2FED1A7-FB98-43FD-AA3D-E7C3EC56B29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2365A-8458-467A-85C1-B6FDC41D2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2600"/>
            <a:ext cx="9829799" cy="42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5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Power Bi ( Sentiment analysis on tweets corresponding with time)</a:t>
            </a:r>
          </a:p>
          <a:p>
            <a:pPr marL="457200" lvl="1" indent="0"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4085-A594-463F-A717-73D3F23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5200" y="6324601"/>
            <a:ext cx="1828800" cy="365125"/>
          </a:xfrm>
        </p:spPr>
        <p:txBody>
          <a:bodyPr/>
          <a:lstStyle/>
          <a:p>
            <a:fld id="{B2FED1A7-FB98-43FD-AA3D-E7C3EC56B29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82752-3F15-4FD3-864A-D1681562A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852612"/>
            <a:ext cx="11253788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898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4597</TotalTime>
  <Words>194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Wingdings</vt:lpstr>
      <vt:lpstr>Times New Roman</vt:lpstr>
      <vt:lpstr>Calibri</vt:lpstr>
      <vt:lpstr>Verdana</vt:lpstr>
      <vt:lpstr>Roboto Slab</vt:lpstr>
      <vt:lpstr>Myriad Pro</vt:lpstr>
      <vt:lpstr>1_Office Theme</vt:lpstr>
      <vt:lpstr>Social Media Analysis on Target(retail) Black Friday data - 2k18</vt:lpstr>
      <vt:lpstr>Work Flow</vt:lpstr>
      <vt:lpstr>    Languages and Tools</vt:lpstr>
      <vt:lpstr>Data Extraction</vt:lpstr>
      <vt:lpstr>Exploratory data analysis (EDA)</vt:lpstr>
      <vt:lpstr>Sentiment Analysis</vt:lpstr>
      <vt:lpstr>Analysis</vt:lpstr>
      <vt:lpstr>Data Visualization</vt:lpstr>
      <vt:lpstr>Data Visualization</vt:lpstr>
      <vt:lpstr>Word Cloud on negative tweets</vt:lpstr>
      <vt:lpstr>Word Cloud on positive Tweets</vt:lpstr>
      <vt:lpstr>Topic Modeling on negative tweets</vt:lpstr>
      <vt:lpstr>Topic Modeling on Positive tweets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Jennice O'Brien</dc:creator>
  <cp:lastModifiedBy>Siva Kiran Thatikonda</cp:lastModifiedBy>
  <cp:revision>689</cp:revision>
  <dcterms:created xsi:type="dcterms:W3CDTF">2010-05-18T23:17:18Z</dcterms:created>
  <dcterms:modified xsi:type="dcterms:W3CDTF">2019-02-01T19:26:26Z</dcterms:modified>
</cp:coreProperties>
</file>