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56" r:id="rId3"/>
    <p:sldId id="283" r:id="rId4"/>
    <p:sldId id="282" r:id="rId5"/>
    <p:sldId id="281" r:id="rId6"/>
    <p:sldId id="280" r:id="rId7"/>
    <p:sldId id="302" r:id="rId8"/>
    <p:sldId id="315" r:id="rId9"/>
    <p:sldId id="316" r:id="rId10"/>
    <p:sldId id="314" r:id="rId11"/>
    <p:sldId id="303" r:id="rId12"/>
    <p:sldId id="304" r:id="rId13"/>
    <p:sldId id="317" r:id="rId14"/>
    <p:sldId id="307" r:id="rId15"/>
    <p:sldId id="313" r:id="rId16"/>
    <p:sldId id="272" r:id="rId17"/>
    <p:sldId id="292" r:id="rId18"/>
    <p:sldId id="308" r:id="rId19"/>
    <p:sldId id="310" r:id="rId20"/>
    <p:sldId id="311" r:id="rId21"/>
    <p:sldId id="312" r:id="rId22"/>
    <p:sldId id="318" r:id="rId23"/>
    <p:sldId id="297"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A244"/>
    <a:srgbClr val="EF3078"/>
    <a:srgbClr val="03A1A4"/>
    <a:srgbClr val="0070C0"/>
    <a:srgbClr val="385723"/>
    <a:srgbClr val="1C7CBB"/>
    <a:srgbClr val="EE9524"/>
    <a:srgbClr val="25AAE1"/>
    <a:srgbClr val="E6E7E9"/>
    <a:srgbClr val="0F76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09" autoAdjust="0"/>
    <p:restoredTop sz="94660"/>
  </p:normalViewPr>
  <p:slideViewPr>
    <p:cSldViewPr snapToGrid="0">
      <p:cViewPr varScale="1">
        <p:scale>
          <a:sx n="86" d="100"/>
          <a:sy n="86" d="100"/>
        </p:scale>
        <p:origin x="293" y="67"/>
      </p:cViewPr>
      <p:guideLst>
        <p:guide orient="horz" pos="2160"/>
        <p:guide pos="3840"/>
      </p:guideLst>
    </p:cSldViewPr>
  </p:slideViewPr>
  <p:notesTextViewPr>
    <p:cViewPr>
      <p:scale>
        <a:sx n="1" d="1"/>
        <a:sy n="1" d="1"/>
      </p:scale>
      <p:origin x="0" y="0"/>
    </p:cViewPr>
  </p:notesTextViewPr>
  <p:sorterViewPr>
    <p:cViewPr>
      <p:scale>
        <a:sx n="100" d="100"/>
        <a:sy n="100" d="100"/>
      </p:scale>
      <p:origin x="0" y="-317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B03F-EB71-410D-A9C3-2D2AC60C84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77EC6C-FF8E-4AAE-B6E8-226BD551F7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6A6717-B0C0-44C1-A7AA-8C117B3E922B}"/>
              </a:ext>
            </a:extLst>
          </p:cNvPr>
          <p:cNvSpPr>
            <a:spLocks noGrp="1"/>
          </p:cNvSpPr>
          <p:nvPr>
            <p:ph type="dt" sz="half" idx="10"/>
          </p:nvPr>
        </p:nvSpPr>
        <p:spPr/>
        <p:txBody>
          <a:bodyPr/>
          <a:lstStyle/>
          <a:p>
            <a:fld id="{4630115F-65E7-4948-BBBD-A84F05213A84}" type="datetimeFigureOut">
              <a:rPr lang="en-US" smtClean="0"/>
              <a:pPr/>
              <a:t>9/15/2021</a:t>
            </a:fld>
            <a:endParaRPr lang="en-US"/>
          </a:p>
        </p:txBody>
      </p:sp>
      <p:sp>
        <p:nvSpPr>
          <p:cNvPr id="5" name="Footer Placeholder 4">
            <a:extLst>
              <a:ext uri="{FF2B5EF4-FFF2-40B4-BE49-F238E27FC236}">
                <a16:creationId xmlns:a16="http://schemas.microsoft.com/office/drawing/2014/main" id="{8ECE5E5D-80C9-46B8-B697-9A54A575C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041BB-7A72-43E2-9893-1FF9F3694FD1}"/>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val="3931386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6CB62-DE42-49E8-BA74-67778CC92E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6D53F0-4002-468C-A76A-D5B2444BF62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49F17-23EF-4437-9DAC-2E8D15EF1986}"/>
              </a:ext>
            </a:extLst>
          </p:cNvPr>
          <p:cNvSpPr>
            <a:spLocks noGrp="1"/>
          </p:cNvSpPr>
          <p:nvPr>
            <p:ph type="dt" sz="half" idx="10"/>
          </p:nvPr>
        </p:nvSpPr>
        <p:spPr/>
        <p:txBody>
          <a:bodyPr/>
          <a:lstStyle/>
          <a:p>
            <a:fld id="{4630115F-65E7-4948-BBBD-A84F05213A84}" type="datetimeFigureOut">
              <a:rPr lang="en-US" smtClean="0"/>
              <a:pPr/>
              <a:t>9/15/2021</a:t>
            </a:fld>
            <a:endParaRPr lang="en-US"/>
          </a:p>
        </p:txBody>
      </p:sp>
      <p:sp>
        <p:nvSpPr>
          <p:cNvPr id="5" name="Footer Placeholder 4">
            <a:extLst>
              <a:ext uri="{FF2B5EF4-FFF2-40B4-BE49-F238E27FC236}">
                <a16:creationId xmlns:a16="http://schemas.microsoft.com/office/drawing/2014/main" id="{D723A19B-6D9A-433C-B5EF-B8E2C7921F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D71ADC-190F-451D-9E92-EC6F2D559A07}"/>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val="1790921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051EC9-B24C-4BC9-82E4-0B3B7C3CE5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B198D9-BA81-4EAE-AFB9-D4959FA4F46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EE91E6-EDA5-4866-AE21-838EE23C096D}"/>
              </a:ext>
            </a:extLst>
          </p:cNvPr>
          <p:cNvSpPr>
            <a:spLocks noGrp="1"/>
          </p:cNvSpPr>
          <p:nvPr>
            <p:ph type="dt" sz="half" idx="10"/>
          </p:nvPr>
        </p:nvSpPr>
        <p:spPr/>
        <p:txBody>
          <a:bodyPr/>
          <a:lstStyle/>
          <a:p>
            <a:fld id="{4630115F-65E7-4948-BBBD-A84F05213A84}" type="datetimeFigureOut">
              <a:rPr lang="en-US" smtClean="0"/>
              <a:pPr/>
              <a:t>9/15/2021</a:t>
            </a:fld>
            <a:endParaRPr lang="en-US"/>
          </a:p>
        </p:txBody>
      </p:sp>
      <p:sp>
        <p:nvSpPr>
          <p:cNvPr id="5" name="Footer Placeholder 4">
            <a:extLst>
              <a:ext uri="{FF2B5EF4-FFF2-40B4-BE49-F238E27FC236}">
                <a16:creationId xmlns:a16="http://schemas.microsoft.com/office/drawing/2014/main" id="{DCC1A2FF-A882-4128-94DB-655A820AEA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BF748-DD2E-44B3-8F36-441D6726E5A7}"/>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val="2128132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B5551-51AF-4DDB-B83F-67EF204843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8FF0E7-6F29-41A1-9A79-467FE0B8607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B19DA6-7E4C-4D81-87A3-3E9AB00DCA9D}"/>
              </a:ext>
            </a:extLst>
          </p:cNvPr>
          <p:cNvSpPr>
            <a:spLocks noGrp="1"/>
          </p:cNvSpPr>
          <p:nvPr>
            <p:ph type="dt" sz="half" idx="10"/>
          </p:nvPr>
        </p:nvSpPr>
        <p:spPr/>
        <p:txBody>
          <a:bodyPr/>
          <a:lstStyle/>
          <a:p>
            <a:fld id="{4630115F-65E7-4948-BBBD-A84F05213A84}" type="datetimeFigureOut">
              <a:rPr lang="en-US" smtClean="0"/>
              <a:pPr/>
              <a:t>9/15/2021</a:t>
            </a:fld>
            <a:endParaRPr lang="en-US"/>
          </a:p>
        </p:txBody>
      </p:sp>
      <p:sp>
        <p:nvSpPr>
          <p:cNvPr id="5" name="Footer Placeholder 4">
            <a:extLst>
              <a:ext uri="{FF2B5EF4-FFF2-40B4-BE49-F238E27FC236}">
                <a16:creationId xmlns:a16="http://schemas.microsoft.com/office/drawing/2014/main" id="{285352FA-B019-45A0-B5B3-429DA0C7A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ABD4C-CCFF-4EA8-B0D9-78E1EE447A8E}"/>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val="4257958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6797-CD77-463D-B20B-E31409F430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73734E-B29A-41DF-966C-F6F9807EC3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37AC8D4-16DF-418A-B561-315CFB7D198A}"/>
              </a:ext>
            </a:extLst>
          </p:cNvPr>
          <p:cNvSpPr>
            <a:spLocks noGrp="1"/>
          </p:cNvSpPr>
          <p:nvPr>
            <p:ph type="dt" sz="half" idx="10"/>
          </p:nvPr>
        </p:nvSpPr>
        <p:spPr/>
        <p:txBody>
          <a:bodyPr/>
          <a:lstStyle/>
          <a:p>
            <a:fld id="{4630115F-65E7-4948-BBBD-A84F05213A84}" type="datetimeFigureOut">
              <a:rPr lang="en-US" smtClean="0"/>
              <a:pPr/>
              <a:t>9/15/2021</a:t>
            </a:fld>
            <a:endParaRPr lang="en-US"/>
          </a:p>
        </p:txBody>
      </p:sp>
      <p:sp>
        <p:nvSpPr>
          <p:cNvPr id="5" name="Footer Placeholder 4">
            <a:extLst>
              <a:ext uri="{FF2B5EF4-FFF2-40B4-BE49-F238E27FC236}">
                <a16:creationId xmlns:a16="http://schemas.microsoft.com/office/drawing/2014/main" id="{B8ED482F-CD8A-417A-9180-C3CB13EB5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8BC6B-2238-4F42-8A20-2BBF6D86A4F2}"/>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val="2335712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E1D6-8F5E-4D5E-8590-DDF4F314B3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9BD5BF-F646-45A0-9D45-839B57ECDE79}"/>
              </a:ext>
            </a:extLst>
          </p:cNvPr>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C1CB740-2940-49DF-A4ED-1A3FCD5512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705D94-BE73-455C-9FC9-0E9D94662234}"/>
              </a:ext>
            </a:extLst>
          </p:cNvPr>
          <p:cNvSpPr>
            <a:spLocks noGrp="1"/>
          </p:cNvSpPr>
          <p:nvPr>
            <p:ph type="dt" sz="half" idx="10"/>
          </p:nvPr>
        </p:nvSpPr>
        <p:spPr/>
        <p:txBody>
          <a:bodyPr/>
          <a:lstStyle/>
          <a:p>
            <a:fld id="{4630115F-65E7-4948-BBBD-A84F05213A84}" type="datetimeFigureOut">
              <a:rPr lang="en-US" smtClean="0"/>
              <a:pPr/>
              <a:t>9/15/2021</a:t>
            </a:fld>
            <a:endParaRPr lang="en-US"/>
          </a:p>
        </p:txBody>
      </p:sp>
      <p:sp>
        <p:nvSpPr>
          <p:cNvPr id="6" name="Footer Placeholder 5">
            <a:extLst>
              <a:ext uri="{FF2B5EF4-FFF2-40B4-BE49-F238E27FC236}">
                <a16:creationId xmlns:a16="http://schemas.microsoft.com/office/drawing/2014/main" id="{88A971C2-0268-4127-8441-E825F0BC0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F998E0-5F09-4DB4-8AF6-93C73343311B}"/>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val="1885676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542A6-5CDE-4103-878C-3FD05FDC81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FB54EB-FD62-4AD1-A7BA-94BF3A00AD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17967F-F563-4822-B8C7-F9531DF5B04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A9A81E-D741-4C20-AF41-834F0764ED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AE94A0-45ED-473B-A985-354EA7DDFE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646A99-4B06-40C6-BC1F-6DCF5051CE3B}"/>
              </a:ext>
            </a:extLst>
          </p:cNvPr>
          <p:cNvSpPr>
            <a:spLocks noGrp="1"/>
          </p:cNvSpPr>
          <p:nvPr>
            <p:ph type="dt" sz="half" idx="10"/>
          </p:nvPr>
        </p:nvSpPr>
        <p:spPr/>
        <p:txBody>
          <a:bodyPr/>
          <a:lstStyle/>
          <a:p>
            <a:fld id="{4630115F-65E7-4948-BBBD-A84F05213A84}" type="datetimeFigureOut">
              <a:rPr lang="en-US" smtClean="0"/>
              <a:pPr/>
              <a:t>9/15/2021</a:t>
            </a:fld>
            <a:endParaRPr lang="en-US"/>
          </a:p>
        </p:txBody>
      </p:sp>
      <p:sp>
        <p:nvSpPr>
          <p:cNvPr id="8" name="Footer Placeholder 7">
            <a:extLst>
              <a:ext uri="{FF2B5EF4-FFF2-40B4-BE49-F238E27FC236}">
                <a16:creationId xmlns:a16="http://schemas.microsoft.com/office/drawing/2014/main" id="{5F149601-28C7-46D3-98E9-C01731F34E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211C91-D0F4-43AB-A65B-B3A4A6CC3951}"/>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val="2948543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C96D-9259-4193-AA29-9C555513A5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399C55-D785-4815-844F-10552A8B0A52}"/>
              </a:ext>
            </a:extLst>
          </p:cNvPr>
          <p:cNvSpPr>
            <a:spLocks noGrp="1"/>
          </p:cNvSpPr>
          <p:nvPr>
            <p:ph type="dt" sz="half" idx="10"/>
          </p:nvPr>
        </p:nvSpPr>
        <p:spPr/>
        <p:txBody>
          <a:bodyPr/>
          <a:lstStyle/>
          <a:p>
            <a:fld id="{4630115F-65E7-4948-BBBD-A84F05213A84}" type="datetimeFigureOut">
              <a:rPr lang="en-US" smtClean="0"/>
              <a:pPr/>
              <a:t>9/15/2021</a:t>
            </a:fld>
            <a:endParaRPr lang="en-US"/>
          </a:p>
        </p:txBody>
      </p:sp>
      <p:sp>
        <p:nvSpPr>
          <p:cNvPr id="4" name="Footer Placeholder 3">
            <a:extLst>
              <a:ext uri="{FF2B5EF4-FFF2-40B4-BE49-F238E27FC236}">
                <a16:creationId xmlns:a16="http://schemas.microsoft.com/office/drawing/2014/main" id="{9F5A0546-62B4-4A71-945D-0CDDF00BE0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D1FA51-7F1E-4675-A594-ED6AE654CFEE}"/>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val="1123258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64601B-CDAA-417C-896A-3EBBF83595CB}"/>
              </a:ext>
            </a:extLst>
          </p:cNvPr>
          <p:cNvSpPr>
            <a:spLocks noGrp="1"/>
          </p:cNvSpPr>
          <p:nvPr>
            <p:ph type="dt" sz="half" idx="10"/>
          </p:nvPr>
        </p:nvSpPr>
        <p:spPr/>
        <p:txBody>
          <a:bodyPr/>
          <a:lstStyle/>
          <a:p>
            <a:fld id="{4630115F-65E7-4948-BBBD-A84F05213A84}" type="datetimeFigureOut">
              <a:rPr lang="en-US" smtClean="0"/>
              <a:pPr/>
              <a:t>9/15/2021</a:t>
            </a:fld>
            <a:endParaRPr lang="en-US"/>
          </a:p>
        </p:txBody>
      </p:sp>
      <p:sp>
        <p:nvSpPr>
          <p:cNvPr id="3" name="Footer Placeholder 2">
            <a:extLst>
              <a:ext uri="{FF2B5EF4-FFF2-40B4-BE49-F238E27FC236}">
                <a16:creationId xmlns:a16="http://schemas.microsoft.com/office/drawing/2014/main" id="{1291B993-D7C5-4B2F-978A-53C1EAAC53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AB1606-B9AC-4E4C-BDB5-EFB17BF6D109}"/>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val="3857612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716A5-B55C-4E0A-8E80-86F8981F75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DB415D-BD3B-4BF1-8702-ACB73F739D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A1B6E5-8961-47C3-82F6-84F8209864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E15EFA-9CDB-407E-A02C-559361022255}"/>
              </a:ext>
            </a:extLst>
          </p:cNvPr>
          <p:cNvSpPr>
            <a:spLocks noGrp="1"/>
          </p:cNvSpPr>
          <p:nvPr>
            <p:ph type="dt" sz="half" idx="10"/>
          </p:nvPr>
        </p:nvSpPr>
        <p:spPr/>
        <p:txBody>
          <a:bodyPr/>
          <a:lstStyle/>
          <a:p>
            <a:fld id="{4630115F-65E7-4948-BBBD-A84F05213A84}" type="datetimeFigureOut">
              <a:rPr lang="en-US" smtClean="0"/>
              <a:pPr/>
              <a:t>9/15/2021</a:t>
            </a:fld>
            <a:endParaRPr lang="en-US"/>
          </a:p>
        </p:txBody>
      </p:sp>
      <p:sp>
        <p:nvSpPr>
          <p:cNvPr id="6" name="Footer Placeholder 5">
            <a:extLst>
              <a:ext uri="{FF2B5EF4-FFF2-40B4-BE49-F238E27FC236}">
                <a16:creationId xmlns:a16="http://schemas.microsoft.com/office/drawing/2014/main" id="{41583BD7-A3AB-4146-B913-49E0021E13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FEE8AB-4161-4B83-B736-16A17329CC27}"/>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val="1991524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F0B64-16D0-4DD1-B453-AF66655498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C15406-DEC9-4387-8D9E-76AD25AAB0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3FE20B-13AB-4D94-A3C2-7925ACFD08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D83F7-4D58-48EE-854B-BBCAA06750AF}"/>
              </a:ext>
            </a:extLst>
          </p:cNvPr>
          <p:cNvSpPr>
            <a:spLocks noGrp="1"/>
          </p:cNvSpPr>
          <p:nvPr>
            <p:ph type="dt" sz="half" idx="10"/>
          </p:nvPr>
        </p:nvSpPr>
        <p:spPr/>
        <p:txBody>
          <a:bodyPr/>
          <a:lstStyle/>
          <a:p>
            <a:fld id="{4630115F-65E7-4948-BBBD-A84F05213A84}" type="datetimeFigureOut">
              <a:rPr lang="en-US" smtClean="0"/>
              <a:pPr/>
              <a:t>9/15/2021</a:t>
            </a:fld>
            <a:endParaRPr lang="en-US"/>
          </a:p>
        </p:txBody>
      </p:sp>
      <p:sp>
        <p:nvSpPr>
          <p:cNvPr id="6" name="Footer Placeholder 5">
            <a:extLst>
              <a:ext uri="{FF2B5EF4-FFF2-40B4-BE49-F238E27FC236}">
                <a16:creationId xmlns:a16="http://schemas.microsoft.com/office/drawing/2014/main" id="{1C89F3C9-528D-4723-9868-C8EC2755C2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91BBCA-FD3A-4E60-8E98-F1C2B61934C8}"/>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val="1287491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E7E9"/>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0809AC-7EC4-49E0-990C-A6C64F487F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94B1242-C231-4EEF-BCE9-DA025AF022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B75FF5F-AE2C-4B42-B0CC-0596B671F5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30115F-65E7-4948-BBBD-A84F05213A84}" type="datetimeFigureOut">
              <a:rPr lang="en-US" smtClean="0"/>
              <a:pPr/>
              <a:t>9/15/2021</a:t>
            </a:fld>
            <a:endParaRPr lang="en-US"/>
          </a:p>
        </p:txBody>
      </p:sp>
      <p:sp>
        <p:nvSpPr>
          <p:cNvPr id="5" name="Footer Placeholder 4">
            <a:extLst>
              <a:ext uri="{FF2B5EF4-FFF2-40B4-BE49-F238E27FC236}">
                <a16:creationId xmlns:a16="http://schemas.microsoft.com/office/drawing/2014/main" id="{175D5724-EF5C-4A01-9DE7-01578DB37C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A064B1-DC35-4C35-A879-FEE290790C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01DDA6-1DBC-4F4A-8EE5-258398DC1DCD}" type="slidenum">
              <a:rPr lang="en-US" smtClean="0"/>
              <a:pPr/>
              <a:t>‹#›</a:t>
            </a:fld>
            <a:endParaRPr lang="en-US"/>
          </a:p>
        </p:txBody>
      </p:sp>
    </p:spTree>
    <p:extLst>
      <p:ext uri="{BB962C8B-B14F-4D97-AF65-F5344CB8AC3E}">
        <p14:creationId xmlns:p14="http://schemas.microsoft.com/office/powerpoint/2010/main" val="711015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surampudi3311@gmail.com" TargetMode="Externa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1.jpeg"/><Relationship Id="rId3" Type="http://schemas.openxmlformats.org/officeDocument/2006/relationships/image" Target="../media/image37.svg"/><Relationship Id="rId7" Type="http://schemas.openxmlformats.org/officeDocument/2006/relationships/image" Target="../media/image40.jpe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EBCB2369-4D37-429D-8C0E-0CE6D7668B9D}"/>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trans="51000"/>
                    </a14:imgEffect>
                  </a14:imgLayer>
                </a14:imgProps>
              </a:ext>
              <a:ext uri="{28A0092B-C50C-407E-A947-70E740481C1C}">
                <a14:useLocalDpi xmlns:a14="http://schemas.microsoft.com/office/drawing/2010/main" val="0"/>
              </a:ext>
            </a:extLst>
          </a:blip>
          <a:stretch>
            <a:fillRect/>
          </a:stretch>
        </p:blipFill>
        <p:spPr>
          <a:xfrm>
            <a:off x="30480" y="12357"/>
            <a:ext cx="12192000" cy="6858001"/>
          </a:xfrm>
          <a:prstGeom prst="rect">
            <a:avLst/>
          </a:prstGeom>
        </p:spPr>
      </p:pic>
      <p:sp>
        <p:nvSpPr>
          <p:cNvPr id="34" name="Rounded Rectangle 15">
            <a:extLst>
              <a:ext uri="{FF2B5EF4-FFF2-40B4-BE49-F238E27FC236}">
                <a16:creationId xmlns:a16="http://schemas.microsoft.com/office/drawing/2014/main" id="{5944D33A-5E82-4744-8169-9DA656106F47}"/>
              </a:ext>
            </a:extLst>
          </p:cNvPr>
          <p:cNvSpPr/>
          <p:nvPr/>
        </p:nvSpPr>
        <p:spPr>
          <a:xfrm>
            <a:off x="0" y="1406096"/>
            <a:ext cx="12192000" cy="4529128"/>
          </a:xfrm>
          <a:prstGeom prst="roundRect">
            <a:avLst>
              <a:gd name="adj" fmla="val 0"/>
            </a:avLst>
          </a:prstGeom>
          <a:solidFill>
            <a:schemeClr val="accent1">
              <a:lumMod val="40000"/>
              <a:lumOff val="6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E8AA9BD-5B28-4BB1-803B-54BB6E1B0DE1}"/>
              </a:ext>
            </a:extLst>
          </p:cNvPr>
          <p:cNvSpPr txBox="1"/>
          <p:nvPr/>
        </p:nvSpPr>
        <p:spPr>
          <a:xfrm>
            <a:off x="-60158" y="1482398"/>
            <a:ext cx="12312316" cy="646331"/>
          </a:xfrm>
          <a:prstGeom prst="rect">
            <a:avLst/>
          </a:prstGeom>
          <a:noFill/>
        </p:spPr>
        <p:txBody>
          <a:bodyPr wrap="square" rtlCol="0">
            <a:spAutoFit/>
          </a:bodyPr>
          <a:lstStyle/>
          <a:p>
            <a:pPr algn="ctr"/>
            <a:r>
              <a:rPr lang="en-IN" sz="3600" b="1" dirty="0">
                <a:solidFill>
                  <a:srgbClr val="0F76BE"/>
                </a:solidFill>
                <a:latin typeface="+mj-lt"/>
              </a:rPr>
              <a:t>Banking, Financial Services And Insurance (BFSI) </a:t>
            </a:r>
            <a:endParaRPr lang="en-US" sz="3600" b="1" dirty="0">
              <a:solidFill>
                <a:srgbClr val="0F76BE"/>
              </a:solidFill>
              <a:latin typeface="+mj-lt"/>
            </a:endParaRPr>
          </a:p>
        </p:txBody>
      </p:sp>
      <p:sp>
        <p:nvSpPr>
          <p:cNvPr id="28" name="TextBox 27">
            <a:extLst>
              <a:ext uri="{FF2B5EF4-FFF2-40B4-BE49-F238E27FC236}">
                <a16:creationId xmlns:a16="http://schemas.microsoft.com/office/drawing/2014/main" id="{B8583709-595F-4CE2-B8B0-C47733F186E5}"/>
              </a:ext>
            </a:extLst>
          </p:cNvPr>
          <p:cNvSpPr txBox="1"/>
          <p:nvPr/>
        </p:nvSpPr>
        <p:spPr>
          <a:xfrm>
            <a:off x="2505416" y="2334347"/>
            <a:ext cx="7278915" cy="769441"/>
          </a:xfrm>
          <a:prstGeom prst="rect">
            <a:avLst/>
          </a:prstGeom>
          <a:noFill/>
          <a:scene3d>
            <a:camera prst="orthographicFront"/>
            <a:lightRig rig="threePt" dir="t"/>
          </a:scene3d>
          <a:sp3d prstMaterial="softEdge"/>
        </p:spPr>
        <p:txBody>
          <a:bodyPr wrap="square" rtlCol="0">
            <a:spAutoFit/>
          </a:bodyPr>
          <a:lstStyle/>
          <a:p>
            <a:pPr algn="ctr"/>
            <a:r>
              <a:rPr lang="en-US" sz="4400" b="1" dirty="0">
                <a:solidFill>
                  <a:schemeClr val="tx2"/>
                </a:solidFill>
                <a:latin typeface="Tw Cen MT" panose="020B0602020104020603" pitchFamily="34" charset="0"/>
              </a:rPr>
              <a:t>BANK MARKETING</a:t>
            </a:r>
          </a:p>
        </p:txBody>
      </p:sp>
      <p:pic>
        <p:nvPicPr>
          <p:cNvPr id="23" name="Graphic 22">
            <a:extLst>
              <a:ext uri="{FF2B5EF4-FFF2-40B4-BE49-F238E27FC236}">
                <a16:creationId xmlns:a16="http://schemas.microsoft.com/office/drawing/2014/main" id="{E8F4FD9B-EEBF-42D3-9ACB-42799A0ED433}"/>
              </a:ext>
            </a:extLst>
          </p:cNvPr>
          <p:cNvPicPr>
            <a:picLocks noChangeAspect="1"/>
          </p:cNvPicPr>
          <p:nvPr/>
        </p:nvPicPr>
        <p:blipFill>
          <a:blip r:embed="rId4"/>
          <a:stretch>
            <a:fillRect/>
          </a:stretch>
        </p:blipFill>
        <p:spPr>
          <a:xfrm>
            <a:off x="4948699" y="4105295"/>
            <a:ext cx="2392347" cy="1593339"/>
          </a:xfrm>
          <a:prstGeom prst="rect">
            <a:avLst/>
          </a:prstGeom>
        </p:spPr>
      </p:pic>
      <p:cxnSp>
        <p:nvCxnSpPr>
          <p:cNvPr id="36" name="Straight Connector 35">
            <a:extLst>
              <a:ext uri="{FF2B5EF4-FFF2-40B4-BE49-F238E27FC236}">
                <a16:creationId xmlns:a16="http://schemas.microsoft.com/office/drawing/2014/main" id="{DC481B7A-13AA-4928-9195-A6A92BCF3391}"/>
              </a:ext>
            </a:extLst>
          </p:cNvPr>
          <p:cNvCxnSpPr>
            <a:cxnSpLocks/>
          </p:cNvCxnSpPr>
          <p:nvPr/>
        </p:nvCxnSpPr>
        <p:spPr>
          <a:xfrm>
            <a:off x="981773" y="2284519"/>
            <a:ext cx="10262941"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7FCA333F-5764-46DC-A684-23D81E826103}"/>
              </a:ext>
            </a:extLst>
          </p:cNvPr>
          <p:cNvGrpSpPr/>
          <p:nvPr/>
        </p:nvGrpSpPr>
        <p:grpSpPr>
          <a:xfrm>
            <a:off x="5503575" y="3059270"/>
            <a:ext cx="373983" cy="405515"/>
            <a:chOff x="8415130" y="2849217"/>
            <a:chExt cx="450574" cy="450574"/>
          </a:xfrm>
        </p:grpSpPr>
        <p:sp>
          <p:nvSpPr>
            <p:cNvPr id="41" name="Teardrop 40">
              <a:extLst>
                <a:ext uri="{FF2B5EF4-FFF2-40B4-BE49-F238E27FC236}">
                  <a16:creationId xmlns:a16="http://schemas.microsoft.com/office/drawing/2014/main" id="{8C4C78C9-8E15-4CD7-A888-0E5A9AE58B6D}"/>
                </a:ext>
              </a:extLst>
            </p:cNvPr>
            <p:cNvSpPr/>
            <p:nvPr/>
          </p:nvSpPr>
          <p:spPr>
            <a:xfrm rot="8100000">
              <a:off x="8415130" y="2849217"/>
              <a:ext cx="450574" cy="450574"/>
            </a:xfrm>
            <a:prstGeom prst="teardrop">
              <a:avLst>
                <a:gd name="adj" fmla="val 124123"/>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C86C11D-DC75-4E95-B693-E3653A9EF414}"/>
                </a:ext>
              </a:extLst>
            </p:cNvPr>
            <p:cNvSpPr/>
            <p:nvPr/>
          </p:nvSpPr>
          <p:spPr>
            <a:xfrm>
              <a:off x="8545167" y="2979254"/>
              <a:ext cx="190500" cy="1905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TextBox 42">
            <a:extLst>
              <a:ext uri="{FF2B5EF4-FFF2-40B4-BE49-F238E27FC236}">
                <a16:creationId xmlns:a16="http://schemas.microsoft.com/office/drawing/2014/main" id="{AB5B921C-10BB-4A27-8C42-07BD1759F9AA}"/>
              </a:ext>
            </a:extLst>
          </p:cNvPr>
          <p:cNvSpPr txBox="1"/>
          <p:nvPr/>
        </p:nvSpPr>
        <p:spPr>
          <a:xfrm>
            <a:off x="5769089" y="3489993"/>
            <a:ext cx="1193414" cy="338554"/>
          </a:xfrm>
          <a:prstGeom prst="rect">
            <a:avLst/>
          </a:prstGeom>
          <a:noFill/>
        </p:spPr>
        <p:txBody>
          <a:bodyPr wrap="square" rtlCol="0">
            <a:spAutoFit/>
          </a:bodyPr>
          <a:lstStyle/>
          <a:p>
            <a:r>
              <a:rPr lang="en-US" sz="1600" b="1" dirty="0">
                <a:solidFill>
                  <a:srgbClr val="EF3078"/>
                </a:solidFill>
                <a:latin typeface="Tw Cen MT" panose="020B0602020104020603" pitchFamily="34" charset="0"/>
              </a:rPr>
              <a:t>PORTUGAL</a:t>
            </a:r>
          </a:p>
        </p:txBody>
      </p:sp>
    </p:spTree>
    <p:extLst>
      <p:ext uri="{BB962C8B-B14F-4D97-AF65-F5344CB8AC3E}">
        <p14:creationId xmlns:p14="http://schemas.microsoft.com/office/powerpoint/2010/main" val="6696430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1000"/>
                                        <p:tgtEl>
                                          <p:spTgt spid="28"/>
                                        </p:tgtEl>
                                      </p:cBhvr>
                                    </p:animEffect>
                                    <p:anim calcmode="lin" valueType="num">
                                      <p:cBhvr>
                                        <p:cTn id="15" dur="1000" fill="hold"/>
                                        <p:tgtEl>
                                          <p:spTgt spid="28"/>
                                        </p:tgtEl>
                                        <p:attrNameLst>
                                          <p:attrName>ppt_x</p:attrName>
                                        </p:attrNameLst>
                                      </p:cBhvr>
                                      <p:tavLst>
                                        <p:tav tm="0">
                                          <p:val>
                                            <p:strVal val="#ppt_x"/>
                                          </p:val>
                                        </p:tav>
                                        <p:tav tm="100000">
                                          <p:val>
                                            <p:strVal val="#ppt_x"/>
                                          </p:val>
                                        </p:tav>
                                      </p:tavLst>
                                    </p:anim>
                                    <p:anim calcmode="lin" valueType="num">
                                      <p:cBhvr>
                                        <p:cTn id="16" dur="1000" fill="hold"/>
                                        <p:tgtEl>
                                          <p:spTgt spid="28"/>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1000"/>
                                        <p:tgtEl>
                                          <p:spTgt spid="36"/>
                                        </p:tgtEl>
                                      </p:cBhvr>
                                    </p:animEffect>
                                    <p:anim calcmode="lin" valueType="num">
                                      <p:cBhvr>
                                        <p:cTn id="20" dur="1000" fill="hold"/>
                                        <p:tgtEl>
                                          <p:spTgt spid="36"/>
                                        </p:tgtEl>
                                        <p:attrNameLst>
                                          <p:attrName>ppt_x</p:attrName>
                                        </p:attrNameLst>
                                      </p:cBhvr>
                                      <p:tavLst>
                                        <p:tav tm="0">
                                          <p:val>
                                            <p:strVal val="#ppt_x"/>
                                          </p:val>
                                        </p:tav>
                                        <p:tav tm="100000">
                                          <p:val>
                                            <p:strVal val="#ppt_x"/>
                                          </p:val>
                                        </p:tav>
                                      </p:tavLst>
                                    </p:anim>
                                    <p:anim calcmode="lin" valueType="num">
                                      <p:cBhvr>
                                        <p:cTn id="21" dur="1000" fill="hold"/>
                                        <p:tgtEl>
                                          <p:spTgt spid="3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1000"/>
                                        <p:tgtEl>
                                          <p:spTgt spid="23"/>
                                        </p:tgtEl>
                                      </p:cBhvr>
                                    </p:animEffect>
                                    <p:anim calcmode="lin" valueType="num">
                                      <p:cBhvr>
                                        <p:cTn id="25" dur="1000" fill="hold"/>
                                        <p:tgtEl>
                                          <p:spTgt spid="23"/>
                                        </p:tgtEl>
                                        <p:attrNameLst>
                                          <p:attrName>ppt_x</p:attrName>
                                        </p:attrNameLst>
                                      </p:cBhvr>
                                      <p:tavLst>
                                        <p:tav tm="0">
                                          <p:val>
                                            <p:strVal val="#ppt_x"/>
                                          </p:val>
                                        </p:tav>
                                        <p:tav tm="100000">
                                          <p:val>
                                            <p:strVal val="#ppt_x"/>
                                          </p:val>
                                        </p:tav>
                                      </p:tavLst>
                                    </p:anim>
                                    <p:anim calcmode="lin" valueType="num">
                                      <p:cBhvr>
                                        <p:cTn id="2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1000"/>
                                        <p:tgtEl>
                                          <p:spTgt spid="40"/>
                                        </p:tgtEl>
                                      </p:cBhvr>
                                    </p:animEffect>
                                    <p:anim calcmode="lin" valueType="num">
                                      <p:cBhvr>
                                        <p:cTn id="32" dur="1000" fill="hold"/>
                                        <p:tgtEl>
                                          <p:spTgt spid="40"/>
                                        </p:tgtEl>
                                        <p:attrNameLst>
                                          <p:attrName>ppt_x</p:attrName>
                                        </p:attrNameLst>
                                      </p:cBhvr>
                                      <p:tavLst>
                                        <p:tav tm="0">
                                          <p:val>
                                            <p:strVal val="#ppt_x"/>
                                          </p:val>
                                        </p:tav>
                                        <p:tav tm="100000">
                                          <p:val>
                                            <p:strVal val="#ppt_x"/>
                                          </p:val>
                                        </p:tav>
                                      </p:tavLst>
                                    </p:anim>
                                    <p:anim calcmode="lin" valueType="num">
                                      <p:cBhvr>
                                        <p:cTn id="3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fade">
                                      <p:cBhvr>
                                        <p:cTn id="38" dur="1000"/>
                                        <p:tgtEl>
                                          <p:spTgt spid="43"/>
                                        </p:tgtEl>
                                      </p:cBhvr>
                                    </p:animEffect>
                                    <p:anim calcmode="lin" valueType="num">
                                      <p:cBhvr>
                                        <p:cTn id="39" dur="1000" fill="hold"/>
                                        <p:tgtEl>
                                          <p:spTgt spid="43"/>
                                        </p:tgtEl>
                                        <p:attrNameLst>
                                          <p:attrName>ppt_x</p:attrName>
                                        </p:attrNameLst>
                                      </p:cBhvr>
                                      <p:tavLst>
                                        <p:tav tm="0">
                                          <p:val>
                                            <p:strVal val="#ppt_x"/>
                                          </p:val>
                                        </p:tav>
                                        <p:tav tm="100000">
                                          <p:val>
                                            <p:strVal val="#ppt_x"/>
                                          </p:val>
                                        </p:tav>
                                      </p:tavLst>
                                    </p:anim>
                                    <p:anim calcmode="lin" valueType="num">
                                      <p:cBhvr>
                                        <p:cTn id="40"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8"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536" y="706991"/>
            <a:ext cx="4129084" cy="297230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1274" y="706991"/>
            <a:ext cx="4071596" cy="297230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0005" y="3814355"/>
            <a:ext cx="7227607" cy="2908661"/>
          </a:xfrm>
          <a:prstGeom prst="rect">
            <a:avLst/>
          </a:prstGeom>
        </p:spPr>
      </p:pic>
      <p:sp>
        <p:nvSpPr>
          <p:cNvPr id="13" name="TextBox 4">
            <a:extLst>
              <a:ext uri="{FF2B5EF4-FFF2-40B4-BE49-F238E27FC236}">
                <a16:creationId xmlns:a16="http://schemas.microsoft.com/office/drawing/2014/main" id="{5A2E3F92-BBE5-453D-8653-4DE8C7A3C0E5}"/>
              </a:ext>
            </a:extLst>
          </p:cNvPr>
          <p:cNvSpPr txBox="1"/>
          <p:nvPr/>
        </p:nvSpPr>
        <p:spPr>
          <a:xfrm>
            <a:off x="160770" y="108057"/>
            <a:ext cx="4646361" cy="43088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rgbClr val="1C819E"/>
                </a:solidFill>
                <a:ea typeface="Ebrima" panose="02000000000000000000" pitchFamily="2" charset="0"/>
                <a:cs typeface="Segoe UI" panose="020B0502040204020203" pitchFamily="34" charset="0"/>
              </a:rPr>
              <a:t>EXPLORATORY </a:t>
            </a:r>
            <a:r>
              <a:rPr lang="en-US" sz="2800" b="1" dirty="0">
                <a:solidFill>
                  <a:srgbClr val="00B0F0"/>
                </a:solidFill>
                <a:ea typeface="Ebrima" panose="02000000000000000000" pitchFamily="2" charset="0"/>
                <a:cs typeface="Segoe UI" panose="020B0502040204020203" pitchFamily="34" charset="0"/>
              </a:rPr>
              <a:t>DATA</a:t>
            </a:r>
            <a:r>
              <a:rPr lang="en-US" sz="2800" b="1" dirty="0">
                <a:solidFill>
                  <a:srgbClr val="1C819E"/>
                </a:solidFill>
                <a:ea typeface="Ebrima" panose="02000000000000000000" pitchFamily="2" charset="0"/>
                <a:cs typeface="Segoe UI" panose="020B0502040204020203" pitchFamily="34" charset="0"/>
              </a:rPr>
              <a:t> </a:t>
            </a:r>
            <a:r>
              <a:rPr lang="en-US" sz="2800" b="1" dirty="0">
                <a:solidFill>
                  <a:srgbClr val="00B0F0"/>
                </a:solidFill>
                <a:ea typeface="Ebrima" panose="02000000000000000000" pitchFamily="2" charset="0"/>
                <a:cs typeface="Segoe UI" panose="020B0502040204020203" pitchFamily="34" charset="0"/>
              </a:rPr>
              <a:t>ANALYSIS</a:t>
            </a:r>
          </a:p>
        </p:txBody>
      </p:sp>
    </p:spTree>
    <p:extLst>
      <p:ext uri="{BB962C8B-B14F-4D97-AF65-F5344CB8AC3E}">
        <p14:creationId xmlns:p14="http://schemas.microsoft.com/office/powerpoint/2010/main" val="2580028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6594" y="1071951"/>
            <a:ext cx="5383069" cy="4963089"/>
          </a:xfrm>
          <a:prstGeom prst="rect">
            <a:avLst/>
          </a:prstGeom>
        </p:spPr>
      </p:pic>
      <p:sp>
        <p:nvSpPr>
          <p:cNvPr id="11" name="TextBox 4">
            <a:extLst>
              <a:ext uri="{FF2B5EF4-FFF2-40B4-BE49-F238E27FC236}">
                <a16:creationId xmlns:a16="http://schemas.microsoft.com/office/drawing/2014/main" id="{5A2E3F92-BBE5-453D-8653-4DE8C7A3C0E5}"/>
              </a:ext>
            </a:extLst>
          </p:cNvPr>
          <p:cNvSpPr txBox="1"/>
          <p:nvPr/>
        </p:nvSpPr>
        <p:spPr>
          <a:xfrm>
            <a:off x="160770" y="108057"/>
            <a:ext cx="4646361" cy="43088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rgbClr val="1C819E"/>
                </a:solidFill>
                <a:ea typeface="Ebrima" panose="02000000000000000000" pitchFamily="2" charset="0"/>
                <a:cs typeface="Segoe UI" panose="020B0502040204020203" pitchFamily="34" charset="0"/>
              </a:rPr>
              <a:t>EXPLORATORY </a:t>
            </a:r>
            <a:r>
              <a:rPr lang="en-US" sz="2800" b="1" dirty="0">
                <a:solidFill>
                  <a:srgbClr val="00B0F0"/>
                </a:solidFill>
                <a:ea typeface="Ebrima" panose="02000000000000000000" pitchFamily="2" charset="0"/>
                <a:cs typeface="Segoe UI" panose="020B0502040204020203" pitchFamily="34" charset="0"/>
              </a:rPr>
              <a:t>DATA</a:t>
            </a:r>
            <a:r>
              <a:rPr lang="en-US" sz="2800" b="1" dirty="0">
                <a:solidFill>
                  <a:srgbClr val="1C819E"/>
                </a:solidFill>
                <a:ea typeface="Ebrima" panose="02000000000000000000" pitchFamily="2" charset="0"/>
                <a:cs typeface="Segoe UI" panose="020B0502040204020203" pitchFamily="34" charset="0"/>
              </a:rPr>
              <a:t> </a:t>
            </a:r>
            <a:r>
              <a:rPr lang="en-US" sz="2800" b="1" dirty="0">
                <a:solidFill>
                  <a:srgbClr val="00B0F0"/>
                </a:solidFill>
                <a:ea typeface="Ebrima" panose="02000000000000000000" pitchFamily="2" charset="0"/>
                <a:cs typeface="Segoe UI" panose="020B0502040204020203" pitchFamily="34" charset="0"/>
              </a:rPr>
              <a:t>ANALYSIS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42" y="1071950"/>
            <a:ext cx="6091944" cy="4963089"/>
          </a:xfrm>
          <a:prstGeom prst="rect">
            <a:avLst/>
          </a:prstGeom>
        </p:spPr>
      </p:pic>
    </p:spTree>
    <p:extLst>
      <p:ext uri="{BB962C8B-B14F-4D97-AF65-F5344CB8AC3E}">
        <p14:creationId xmlns:p14="http://schemas.microsoft.com/office/powerpoint/2010/main" val="4037871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70" y="538944"/>
            <a:ext cx="4942453" cy="295798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4693" y="3771549"/>
            <a:ext cx="6100693" cy="287183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4692" y="538944"/>
            <a:ext cx="6100693" cy="3001027"/>
          </a:xfrm>
          <a:prstGeom prst="rect">
            <a:avLst/>
          </a:prstGeom>
        </p:spPr>
      </p:pic>
      <p:sp>
        <p:nvSpPr>
          <p:cNvPr id="8" name="TextBox 4">
            <a:extLst>
              <a:ext uri="{FF2B5EF4-FFF2-40B4-BE49-F238E27FC236}">
                <a16:creationId xmlns:a16="http://schemas.microsoft.com/office/drawing/2014/main" id="{5A2E3F92-BBE5-453D-8653-4DE8C7A3C0E5}"/>
              </a:ext>
            </a:extLst>
          </p:cNvPr>
          <p:cNvSpPr txBox="1"/>
          <p:nvPr/>
        </p:nvSpPr>
        <p:spPr>
          <a:xfrm>
            <a:off x="160770" y="108057"/>
            <a:ext cx="4646361" cy="43088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rgbClr val="1C819E"/>
                </a:solidFill>
                <a:ea typeface="Ebrima" panose="02000000000000000000" pitchFamily="2" charset="0"/>
                <a:cs typeface="Segoe UI" panose="020B0502040204020203" pitchFamily="34" charset="0"/>
              </a:rPr>
              <a:t>EXPLORATORY </a:t>
            </a:r>
            <a:r>
              <a:rPr lang="en-US" sz="2800" b="1" dirty="0">
                <a:solidFill>
                  <a:srgbClr val="00B0F0"/>
                </a:solidFill>
                <a:ea typeface="Ebrima" panose="02000000000000000000" pitchFamily="2" charset="0"/>
                <a:cs typeface="Segoe UI" panose="020B0502040204020203" pitchFamily="34" charset="0"/>
              </a:rPr>
              <a:t>DATA</a:t>
            </a:r>
            <a:r>
              <a:rPr lang="en-US" sz="2800" b="1" dirty="0">
                <a:solidFill>
                  <a:srgbClr val="1C819E"/>
                </a:solidFill>
                <a:ea typeface="Ebrima" panose="02000000000000000000" pitchFamily="2" charset="0"/>
                <a:cs typeface="Segoe UI" panose="020B0502040204020203" pitchFamily="34" charset="0"/>
              </a:rPr>
              <a:t> </a:t>
            </a:r>
            <a:r>
              <a:rPr lang="en-US" sz="2800" b="1" dirty="0">
                <a:solidFill>
                  <a:srgbClr val="00B0F0"/>
                </a:solidFill>
                <a:ea typeface="Ebrima" panose="02000000000000000000" pitchFamily="2" charset="0"/>
                <a:cs typeface="Segoe UI" panose="020B0502040204020203" pitchFamily="34" charset="0"/>
              </a:rPr>
              <a:t>ANALYSIS</a:t>
            </a: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872" y="3771549"/>
            <a:ext cx="4160155" cy="2871833"/>
          </a:xfrm>
          <a:prstGeom prst="rect">
            <a:avLst/>
          </a:prstGeom>
        </p:spPr>
      </p:pic>
    </p:spTree>
    <p:extLst>
      <p:ext uri="{BB962C8B-B14F-4D97-AF65-F5344CB8AC3E}">
        <p14:creationId xmlns:p14="http://schemas.microsoft.com/office/powerpoint/2010/main" val="1192582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4">
            <a:extLst>
              <a:ext uri="{FF2B5EF4-FFF2-40B4-BE49-F238E27FC236}">
                <a16:creationId xmlns:a16="http://schemas.microsoft.com/office/drawing/2014/main" id="{5A2E3F92-BBE5-453D-8653-4DE8C7A3C0E5}"/>
              </a:ext>
            </a:extLst>
          </p:cNvPr>
          <p:cNvSpPr txBox="1"/>
          <p:nvPr/>
        </p:nvSpPr>
        <p:spPr>
          <a:xfrm>
            <a:off x="160770" y="108057"/>
            <a:ext cx="7864518" cy="43088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rgbClr val="1C819E"/>
                </a:solidFill>
                <a:ea typeface="Ebrima" panose="02000000000000000000" pitchFamily="2" charset="0"/>
                <a:cs typeface="Segoe UI" panose="020B0502040204020203" pitchFamily="34" charset="0"/>
              </a:rPr>
              <a:t>EXPLORATORY </a:t>
            </a:r>
            <a:r>
              <a:rPr lang="en-US" sz="2800" b="1" dirty="0">
                <a:solidFill>
                  <a:srgbClr val="00B0F0"/>
                </a:solidFill>
                <a:ea typeface="Ebrima" panose="02000000000000000000" pitchFamily="2" charset="0"/>
                <a:cs typeface="Segoe UI" panose="020B0502040204020203" pitchFamily="34" charset="0"/>
              </a:rPr>
              <a:t>DATA</a:t>
            </a:r>
            <a:r>
              <a:rPr lang="en-US" sz="2800" b="1" dirty="0">
                <a:solidFill>
                  <a:srgbClr val="1C819E"/>
                </a:solidFill>
                <a:ea typeface="Ebrima" panose="02000000000000000000" pitchFamily="2" charset="0"/>
                <a:cs typeface="Segoe UI" panose="020B0502040204020203" pitchFamily="34" charset="0"/>
              </a:rPr>
              <a:t> </a:t>
            </a:r>
            <a:r>
              <a:rPr lang="en-US" sz="2800" b="1" dirty="0">
                <a:solidFill>
                  <a:srgbClr val="00B0F0"/>
                </a:solidFill>
                <a:ea typeface="Ebrima" panose="02000000000000000000" pitchFamily="2" charset="0"/>
                <a:cs typeface="Segoe UI" panose="020B0502040204020203" pitchFamily="34" charset="0"/>
              </a:rPr>
              <a:t>ANALYSIS</a:t>
            </a:r>
          </a:p>
        </p:txBody>
      </p:sp>
      <p:sp>
        <p:nvSpPr>
          <p:cNvPr id="7" name="TextBox 6"/>
          <p:cNvSpPr txBox="1"/>
          <p:nvPr/>
        </p:nvSpPr>
        <p:spPr>
          <a:xfrm>
            <a:off x="2233747" y="538944"/>
            <a:ext cx="7445829" cy="338554"/>
          </a:xfrm>
          <a:prstGeom prst="rect">
            <a:avLst/>
          </a:prstGeom>
          <a:noFill/>
        </p:spPr>
        <p:txBody>
          <a:bodyPr wrap="square" rtlCol="0">
            <a:spAutoFit/>
          </a:bodyPr>
          <a:lstStyle/>
          <a:p>
            <a:pPr algn="ctr"/>
            <a:r>
              <a:rPr lang="en-IN" sz="1600" b="1" dirty="0">
                <a:solidFill>
                  <a:srgbClr val="1C819E"/>
                </a:solidFill>
                <a:latin typeface="+mj-lt"/>
                <a:ea typeface="Ebrima" panose="02000000000000000000" pitchFamily="2" charset="0"/>
                <a:cs typeface="Segoe UI" panose="020B0502040204020203" pitchFamily="34" charset="0"/>
              </a:rPr>
              <a:t>NORMALITY &amp; OUTLIERS OF THE FEATURES AFTER OUTLIER’S TREATMENT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489" y="877496"/>
            <a:ext cx="5880638" cy="577087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3614" y="877496"/>
            <a:ext cx="5499103" cy="5770871"/>
          </a:xfrm>
          <a:prstGeom prst="rect">
            <a:avLst/>
          </a:prstGeom>
        </p:spPr>
      </p:pic>
    </p:spTree>
    <p:extLst>
      <p:ext uri="{BB962C8B-B14F-4D97-AF65-F5344CB8AC3E}">
        <p14:creationId xmlns:p14="http://schemas.microsoft.com/office/powerpoint/2010/main" val="946949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581460965"/>
              </p:ext>
            </p:extLst>
          </p:nvPr>
        </p:nvGraphicFramePr>
        <p:xfrm>
          <a:off x="89989" y="1018902"/>
          <a:ext cx="3715656" cy="5435750"/>
        </p:xfrm>
        <a:graphic>
          <a:graphicData uri="http://schemas.openxmlformats.org/drawingml/2006/table">
            <a:tbl>
              <a:tblPr firstRow="1" bandRow="1">
                <a:tableStyleId>{5C22544A-7EE6-4342-B048-85BDC9FD1C3A}</a:tableStyleId>
              </a:tblPr>
              <a:tblGrid>
                <a:gridCol w="1399177">
                  <a:extLst>
                    <a:ext uri="{9D8B030D-6E8A-4147-A177-3AD203B41FA5}">
                      <a16:colId xmlns:a16="http://schemas.microsoft.com/office/drawing/2014/main" val="20000"/>
                    </a:ext>
                  </a:extLst>
                </a:gridCol>
                <a:gridCol w="1077927">
                  <a:extLst>
                    <a:ext uri="{9D8B030D-6E8A-4147-A177-3AD203B41FA5}">
                      <a16:colId xmlns:a16="http://schemas.microsoft.com/office/drawing/2014/main" val="20001"/>
                    </a:ext>
                  </a:extLst>
                </a:gridCol>
                <a:gridCol w="1238552">
                  <a:extLst>
                    <a:ext uri="{9D8B030D-6E8A-4147-A177-3AD203B41FA5}">
                      <a16:colId xmlns:a16="http://schemas.microsoft.com/office/drawing/2014/main" val="20002"/>
                    </a:ext>
                  </a:extLst>
                </a:gridCol>
              </a:tblGrid>
              <a:tr h="6063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bg1"/>
                          </a:solidFill>
                          <a:latin typeface="+mn-lt"/>
                          <a:ea typeface="+mn-ea"/>
                          <a:cs typeface="Times New Roman" pitchFamily="18" charset="0"/>
                        </a:rPr>
                        <a:t>Variable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bg1"/>
                          </a:solidFill>
                          <a:latin typeface="+mn-lt"/>
                          <a:ea typeface="+mn-ea"/>
                          <a:cs typeface="Times New Roman" pitchFamily="18" charset="0"/>
                        </a:rPr>
                        <a:t>P value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bg1"/>
                          </a:solidFill>
                          <a:latin typeface="+mn-lt"/>
                          <a:ea typeface="+mn-ea"/>
                          <a:cs typeface="Times New Roman" pitchFamily="18" charset="0"/>
                        </a:rPr>
                        <a:t>Decision</a:t>
                      </a:r>
                    </a:p>
                  </a:txBody>
                  <a:tcPr anchor="ctr"/>
                </a:tc>
                <a:extLst>
                  <a:ext uri="{0D108BD9-81ED-4DB2-BD59-A6C34878D82A}">
                    <a16:rowId xmlns:a16="http://schemas.microsoft.com/office/drawing/2014/main" val="10000"/>
                  </a:ext>
                </a:extLst>
              </a:tr>
              <a:tr h="3714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Age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0.009</a:t>
                      </a:r>
                    </a:p>
                  </a:txBody>
                  <a:tcPr anchor="ctr"/>
                </a:tc>
                <a:tc>
                  <a:txBody>
                    <a:bodyPr/>
                    <a:lstStyle/>
                    <a:p>
                      <a:pPr algn="ctr"/>
                      <a:r>
                        <a:rPr lang="en-IN" sz="1200" dirty="0">
                          <a:latin typeface="+mn-lt"/>
                          <a:cs typeface="Times New Roman" pitchFamily="18" charset="0"/>
                        </a:rPr>
                        <a:t>Reject H0</a:t>
                      </a:r>
                    </a:p>
                  </a:txBody>
                  <a:tcPr anchor="ctr"/>
                </a:tc>
                <a:extLst>
                  <a:ext uri="{0D108BD9-81ED-4DB2-BD59-A6C34878D82A}">
                    <a16:rowId xmlns:a16="http://schemas.microsoft.com/office/drawing/2014/main" val="10001"/>
                  </a:ext>
                </a:extLst>
              </a:tr>
              <a:tr h="371495">
                <a:tc>
                  <a:txBody>
                    <a:bodyPr/>
                    <a:lstStyle/>
                    <a:p>
                      <a:pPr algn="ctr"/>
                      <a:r>
                        <a:rPr lang="en-IN" sz="1200" dirty="0">
                          <a:latin typeface="+mn-lt"/>
                          <a:cs typeface="Times New Roman" pitchFamily="18" charset="0"/>
                        </a:rPr>
                        <a:t>Balance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0.000</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02"/>
                  </a:ext>
                </a:extLst>
              </a:tr>
              <a:tr h="371495">
                <a:tc>
                  <a:txBody>
                    <a:bodyPr/>
                    <a:lstStyle/>
                    <a:p>
                      <a:pPr algn="ctr"/>
                      <a:r>
                        <a:rPr lang="en-IN" sz="1200" dirty="0">
                          <a:solidFill>
                            <a:srgbClr val="C00000"/>
                          </a:solidFill>
                          <a:latin typeface="+mn-lt"/>
                          <a:cs typeface="Times New Roman" pitchFamily="18" charset="0"/>
                        </a:rPr>
                        <a:t>Day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C00000"/>
                          </a:solidFill>
                          <a:latin typeface="+mn-lt"/>
                          <a:ea typeface="+mn-ea"/>
                          <a:cs typeface="Times New Roman" pitchFamily="18" charset="0"/>
                        </a:rPr>
                        <a:t>0.691</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solidFill>
                            <a:srgbClr val="C00000"/>
                          </a:solidFill>
                          <a:latin typeface="+mn-lt"/>
                          <a:cs typeface="Times New Roman" pitchFamily="18" charset="0"/>
                        </a:rPr>
                        <a:t>Fail</a:t>
                      </a:r>
                      <a:r>
                        <a:rPr lang="en-IN" sz="1200" baseline="0" dirty="0">
                          <a:solidFill>
                            <a:srgbClr val="C00000"/>
                          </a:solidFill>
                          <a:latin typeface="+mn-lt"/>
                          <a:cs typeface="Times New Roman" pitchFamily="18" charset="0"/>
                        </a:rPr>
                        <a:t> to r</a:t>
                      </a:r>
                      <a:r>
                        <a:rPr lang="en-IN" sz="1200" dirty="0">
                          <a:solidFill>
                            <a:srgbClr val="C00000"/>
                          </a:solidFill>
                          <a:latin typeface="+mn-lt"/>
                          <a:cs typeface="Times New Roman" pitchFamily="18" charset="0"/>
                        </a:rPr>
                        <a:t>eject H0</a:t>
                      </a:r>
                    </a:p>
                  </a:txBody>
                  <a:tcPr anchor="ctr"/>
                </a:tc>
                <a:extLst>
                  <a:ext uri="{0D108BD9-81ED-4DB2-BD59-A6C34878D82A}">
                    <a16:rowId xmlns:a16="http://schemas.microsoft.com/office/drawing/2014/main" val="10003"/>
                  </a:ext>
                </a:extLst>
              </a:tr>
              <a:tr h="371495">
                <a:tc>
                  <a:txBody>
                    <a:bodyPr/>
                    <a:lstStyle/>
                    <a:p>
                      <a:pPr algn="ctr"/>
                      <a:r>
                        <a:rPr lang="en-IN" sz="1200" dirty="0">
                          <a:latin typeface="+mn-lt"/>
                          <a:cs typeface="Times New Roman" pitchFamily="18" charset="0"/>
                        </a:rPr>
                        <a:t>Duration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04"/>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Campaign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05"/>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Pdays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06"/>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solidFill>
                            <a:srgbClr val="C00000"/>
                          </a:solidFill>
                          <a:latin typeface="+mn-lt"/>
                          <a:cs typeface="Times New Roman" pitchFamily="18" charset="0"/>
                        </a:rPr>
                        <a:t>Previous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C00000"/>
                          </a:solidFill>
                          <a:latin typeface="+mn-lt"/>
                          <a:ea typeface="+mn-ea"/>
                          <a:cs typeface="Times New Roman" pitchFamily="18" charset="0"/>
                        </a:rPr>
                        <a:t>0.066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solidFill>
                            <a:srgbClr val="C00000"/>
                          </a:solidFill>
                          <a:latin typeface="+mn-lt"/>
                          <a:cs typeface="Times New Roman" pitchFamily="18" charset="0"/>
                        </a:rPr>
                        <a:t>Fail</a:t>
                      </a:r>
                      <a:r>
                        <a:rPr lang="en-IN" sz="1200" baseline="0" dirty="0">
                          <a:solidFill>
                            <a:srgbClr val="C00000"/>
                          </a:solidFill>
                          <a:latin typeface="+mn-lt"/>
                          <a:cs typeface="Times New Roman" pitchFamily="18" charset="0"/>
                        </a:rPr>
                        <a:t> to r</a:t>
                      </a:r>
                      <a:r>
                        <a:rPr lang="en-IN" sz="1200" dirty="0">
                          <a:solidFill>
                            <a:srgbClr val="C00000"/>
                          </a:solidFill>
                          <a:latin typeface="+mn-lt"/>
                          <a:cs typeface="Times New Roman" pitchFamily="18" charset="0"/>
                        </a:rPr>
                        <a:t>eject H0</a:t>
                      </a:r>
                    </a:p>
                  </a:txBody>
                  <a:tcPr anchor="ctr"/>
                </a:tc>
                <a:extLst>
                  <a:ext uri="{0D108BD9-81ED-4DB2-BD59-A6C34878D82A}">
                    <a16:rowId xmlns:a16="http://schemas.microsoft.com/office/drawing/2014/main" val="10007"/>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job_blue</a:t>
                      </a:r>
                      <a:r>
                        <a:rPr lang="en-IN" sz="1200" kern="1200" dirty="0">
                          <a:solidFill>
                            <a:schemeClr val="dk1"/>
                          </a:solidFill>
                          <a:latin typeface="+mn-lt"/>
                          <a:ea typeface="+mn-ea"/>
                          <a:cs typeface="Times New Roman" pitchFamily="18" charset="0"/>
                        </a:rPr>
                        <a:t>-collar</a:t>
                      </a:r>
                      <a:endParaRPr lang="en-IN" sz="1200" dirty="0">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08"/>
                  </a:ext>
                </a:extLst>
              </a:tr>
              <a:tr h="371495">
                <a:tc>
                  <a:txBody>
                    <a:bodyPr/>
                    <a:lstStyle/>
                    <a:p>
                      <a:pPr algn="ctr"/>
                      <a:r>
                        <a:rPr lang="en-IN" sz="1200" dirty="0" err="1">
                          <a:latin typeface="+mn-lt"/>
                          <a:cs typeface="Times New Roman" pitchFamily="18" charset="0"/>
                        </a:rPr>
                        <a:t>job_entrepreneur</a:t>
                      </a:r>
                      <a:endParaRPr lang="en-IN" sz="1200" dirty="0">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09"/>
                  </a:ext>
                </a:extLst>
              </a:tr>
              <a:tr h="371495">
                <a:tc>
                  <a:txBody>
                    <a:bodyPr/>
                    <a:lstStyle/>
                    <a:p>
                      <a:pPr algn="ctr"/>
                      <a:r>
                        <a:rPr lang="en-IN" sz="1200" dirty="0">
                          <a:latin typeface="+mn-lt"/>
                          <a:cs typeface="Times New Roman" pitchFamily="18" charset="0"/>
                        </a:rPr>
                        <a:t>job</a:t>
                      </a:r>
                      <a:r>
                        <a:rPr lang="en-IN" sz="1200" baseline="0" dirty="0">
                          <a:latin typeface="+mn-lt"/>
                          <a:cs typeface="Times New Roman" pitchFamily="18" charset="0"/>
                        </a:rPr>
                        <a:t> _housemaid</a:t>
                      </a:r>
                      <a:endParaRPr lang="en-IN" sz="1200" dirty="0">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10"/>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err="1">
                          <a:latin typeface="+mn-lt"/>
                          <a:cs typeface="Times New Roman" pitchFamily="18" charset="0"/>
                        </a:rPr>
                        <a:t>job_management</a:t>
                      </a:r>
                      <a:endParaRPr lang="en-IN" sz="1200" dirty="0">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11"/>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err="1">
                          <a:solidFill>
                            <a:srgbClr val="C00000"/>
                          </a:solidFill>
                          <a:latin typeface="+mn-lt"/>
                          <a:cs typeface="Times New Roman" pitchFamily="18" charset="0"/>
                        </a:rPr>
                        <a:t>job_retired</a:t>
                      </a:r>
                      <a:endParaRPr lang="en-IN" sz="1200" dirty="0">
                        <a:solidFill>
                          <a:srgbClr val="C00000"/>
                        </a:solidFill>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C00000"/>
                          </a:solidFill>
                          <a:latin typeface="+mn-lt"/>
                          <a:ea typeface="+mn-ea"/>
                          <a:cs typeface="Times New Roman" pitchFamily="18" charset="0"/>
                        </a:rPr>
                        <a:t>0.367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solidFill>
                            <a:srgbClr val="C00000"/>
                          </a:solidFill>
                          <a:latin typeface="+mn-lt"/>
                          <a:cs typeface="Times New Roman" pitchFamily="18" charset="0"/>
                        </a:rPr>
                        <a:t>Fail</a:t>
                      </a:r>
                      <a:r>
                        <a:rPr lang="en-IN" sz="1200" baseline="0" dirty="0">
                          <a:solidFill>
                            <a:srgbClr val="C00000"/>
                          </a:solidFill>
                          <a:latin typeface="+mn-lt"/>
                          <a:cs typeface="Times New Roman" pitchFamily="18" charset="0"/>
                        </a:rPr>
                        <a:t> to r</a:t>
                      </a:r>
                      <a:r>
                        <a:rPr lang="en-IN" sz="1200" dirty="0">
                          <a:solidFill>
                            <a:srgbClr val="C00000"/>
                          </a:solidFill>
                          <a:latin typeface="+mn-lt"/>
                          <a:cs typeface="Times New Roman" pitchFamily="18" charset="0"/>
                        </a:rPr>
                        <a:t>eject H0</a:t>
                      </a:r>
                    </a:p>
                  </a:txBody>
                  <a:tcPr anchor="ctr"/>
                </a:tc>
                <a:extLst>
                  <a:ext uri="{0D108BD9-81ED-4DB2-BD59-A6C34878D82A}">
                    <a16:rowId xmlns:a16="http://schemas.microsoft.com/office/drawing/2014/main" val="10012"/>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err="1">
                          <a:latin typeface="+mn-lt"/>
                          <a:cs typeface="Times New Roman" pitchFamily="18" charset="0"/>
                        </a:rPr>
                        <a:t>job_self</a:t>
                      </a:r>
                      <a:r>
                        <a:rPr lang="en-IN" sz="1200" dirty="0">
                          <a:latin typeface="+mn-lt"/>
                          <a:cs typeface="Times New Roman" pitchFamily="18" charset="0"/>
                        </a:rPr>
                        <a:t>-employed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13"/>
                  </a:ext>
                </a:extLst>
              </a:tr>
            </a:tbl>
          </a:graphicData>
        </a:graphic>
      </p:graphicFrame>
      <p:sp>
        <p:nvSpPr>
          <p:cNvPr id="5" name="Rectangle 4"/>
          <p:cNvSpPr/>
          <p:nvPr/>
        </p:nvSpPr>
        <p:spPr>
          <a:xfrm>
            <a:off x="1114258" y="0"/>
            <a:ext cx="4894656" cy="523220"/>
          </a:xfrm>
          <a:prstGeom prst="rect">
            <a:avLst/>
          </a:prstGeom>
        </p:spPr>
        <p:txBody>
          <a:bodyPr wrap="square">
            <a:spAutoFit/>
          </a:bodyPr>
          <a:lstStyle/>
          <a:p>
            <a:r>
              <a:rPr lang="en-US" sz="2800" b="1" dirty="0">
                <a:solidFill>
                  <a:srgbClr val="1C819E"/>
                </a:solidFill>
                <a:ea typeface="Ebrima" panose="02000000000000000000" pitchFamily="2" charset="0"/>
                <a:cs typeface="Segoe UI" panose="020B0502040204020203" pitchFamily="34" charset="0"/>
              </a:rPr>
              <a:t>STATISTICAL </a:t>
            </a:r>
            <a:r>
              <a:rPr lang="en-US" sz="2800" b="1" dirty="0">
                <a:solidFill>
                  <a:srgbClr val="00B0F0"/>
                </a:solidFill>
                <a:ea typeface="Ebrima" panose="02000000000000000000" pitchFamily="2" charset="0"/>
                <a:cs typeface="Segoe UI" panose="020B0502040204020203" pitchFamily="34" charset="0"/>
              </a:rPr>
              <a:t>DATA</a:t>
            </a:r>
            <a:r>
              <a:rPr lang="en-US" sz="2800" b="1" dirty="0">
                <a:solidFill>
                  <a:srgbClr val="1C819E"/>
                </a:solidFill>
                <a:ea typeface="Ebrima" panose="02000000000000000000" pitchFamily="2" charset="0"/>
                <a:cs typeface="Segoe UI" panose="020B0502040204020203" pitchFamily="34" charset="0"/>
              </a:rPr>
              <a:t> </a:t>
            </a:r>
            <a:r>
              <a:rPr lang="en-US" sz="2800" b="1" dirty="0">
                <a:solidFill>
                  <a:srgbClr val="00B0F0"/>
                </a:solidFill>
                <a:ea typeface="Ebrima" panose="02000000000000000000" pitchFamily="2" charset="0"/>
                <a:cs typeface="Segoe UI" panose="020B0502040204020203" pitchFamily="34" charset="0"/>
              </a:rPr>
              <a:t>ANALYSIS</a:t>
            </a:r>
          </a:p>
        </p:txBody>
      </p:sp>
      <p:pic>
        <p:nvPicPr>
          <p:cNvPr id="7" name="Graphic 121">
            <a:extLst>
              <a:ext uri="{FF2B5EF4-FFF2-40B4-BE49-F238E27FC236}">
                <a16:creationId xmlns:a16="http://schemas.microsoft.com/office/drawing/2014/main" id="{1E54DB04-77A4-4509-B2A8-DC982AF582D5}"/>
              </a:ext>
            </a:extLst>
          </p:cNvPr>
          <p:cNvPicPr>
            <a:picLocks noChangeAspect="1"/>
          </p:cNvPicPr>
          <p:nvPr/>
        </p:nvPicPr>
        <p:blipFill>
          <a:blip r:embed="rId2" cstate="print"/>
          <a:stretch>
            <a:fillRect/>
          </a:stretch>
        </p:blipFill>
        <p:spPr>
          <a:xfrm>
            <a:off x="274319" y="0"/>
            <a:ext cx="807669" cy="53792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1313802532"/>
              </p:ext>
            </p:extLst>
          </p:nvPr>
        </p:nvGraphicFramePr>
        <p:xfrm>
          <a:off x="4056743" y="976002"/>
          <a:ext cx="3715656" cy="5502237"/>
        </p:xfrm>
        <a:graphic>
          <a:graphicData uri="http://schemas.openxmlformats.org/drawingml/2006/table">
            <a:tbl>
              <a:tblPr firstRow="1" bandRow="1">
                <a:tableStyleId>{5C22544A-7EE6-4342-B048-85BDC9FD1C3A}</a:tableStyleId>
              </a:tblPr>
              <a:tblGrid>
                <a:gridCol w="1542868">
                  <a:extLst>
                    <a:ext uri="{9D8B030D-6E8A-4147-A177-3AD203B41FA5}">
                      <a16:colId xmlns:a16="http://schemas.microsoft.com/office/drawing/2014/main" val="20000"/>
                    </a:ext>
                  </a:extLst>
                </a:gridCol>
                <a:gridCol w="934236">
                  <a:extLst>
                    <a:ext uri="{9D8B030D-6E8A-4147-A177-3AD203B41FA5}">
                      <a16:colId xmlns:a16="http://schemas.microsoft.com/office/drawing/2014/main" val="20001"/>
                    </a:ext>
                  </a:extLst>
                </a:gridCol>
                <a:gridCol w="1238552">
                  <a:extLst>
                    <a:ext uri="{9D8B030D-6E8A-4147-A177-3AD203B41FA5}">
                      <a16:colId xmlns:a16="http://schemas.microsoft.com/office/drawing/2014/main" val="20002"/>
                    </a:ext>
                  </a:extLst>
                </a:gridCol>
              </a:tblGrid>
              <a:tr h="5795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bg1"/>
                          </a:solidFill>
                          <a:latin typeface="+mn-lt"/>
                          <a:ea typeface="+mn-ea"/>
                          <a:cs typeface="Times New Roman" pitchFamily="18" charset="0"/>
                        </a:rPr>
                        <a:t>Variable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bg1"/>
                          </a:solidFill>
                          <a:latin typeface="+mn-lt"/>
                          <a:ea typeface="+mn-ea"/>
                          <a:cs typeface="Times New Roman" pitchFamily="18" charset="0"/>
                        </a:rPr>
                        <a:t>P value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bg1"/>
                          </a:solidFill>
                          <a:latin typeface="+mn-lt"/>
                          <a:ea typeface="+mn-ea"/>
                          <a:cs typeface="Times New Roman" pitchFamily="18" charset="0"/>
                        </a:rPr>
                        <a:t>Decision</a:t>
                      </a:r>
                    </a:p>
                  </a:txBody>
                  <a:tcPr anchor="ctr"/>
                </a:tc>
                <a:extLst>
                  <a:ext uri="{0D108BD9-81ED-4DB2-BD59-A6C34878D82A}">
                    <a16:rowId xmlns:a16="http://schemas.microsoft.com/office/drawing/2014/main" val="10000"/>
                  </a:ext>
                </a:extLst>
              </a:tr>
              <a:tr h="3551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job_services</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01"/>
                  </a:ext>
                </a:extLst>
              </a:tr>
              <a:tr h="3551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job_student</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0.011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02"/>
                  </a:ext>
                </a:extLst>
              </a:tr>
              <a:tr h="3551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job_technician</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03"/>
                  </a:ext>
                </a:extLst>
              </a:tr>
              <a:tr h="3551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job_unemployed</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04"/>
                  </a:ext>
                </a:extLst>
              </a:tr>
              <a:tr h="3551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Marital_married</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05"/>
                  </a:ext>
                </a:extLst>
              </a:tr>
              <a:tr h="3551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rgbClr val="C00000"/>
                          </a:solidFill>
                          <a:latin typeface="+mn-lt"/>
                          <a:ea typeface="+mn-ea"/>
                          <a:cs typeface="Times New Roman" pitchFamily="18" charset="0"/>
                        </a:rPr>
                        <a:t>Marital_single</a:t>
                      </a:r>
                      <a:endParaRPr lang="en-IN" sz="1200" kern="1200" dirty="0">
                        <a:solidFill>
                          <a:srgbClr val="C00000"/>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C00000"/>
                          </a:solidFill>
                          <a:latin typeface="+mn-lt"/>
                          <a:ea typeface="+mn-ea"/>
                          <a:cs typeface="Times New Roman" pitchFamily="18" charset="0"/>
                        </a:rPr>
                        <a:t>0.259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solidFill>
                            <a:srgbClr val="C00000"/>
                          </a:solidFill>
                          <a:latin typeface="+mn-lt"/>
                          <a:cs typeface="Times New Roman" pitchFamily="18" charset="0"/>
                        </a:rPr>
                        <a:t>Fail</a:t>
                      </a:r>
                      <a:r>
                        <a:rPr lang="en-IN" sz="1200" baseline="0" dirty="0">
                          <a:solidFill>
                            <a:srgbClr val="C00000"/>
                          </a:solidFill>
                          <a:latin typeface="+mn-lt"/>
                          <a:cs typeface="Times New Roman" pitchFamily="18" charset="0"/>
                        </a:rPr>
                        <a:t> to r</a:t>
                      </a:r>
                      <a:r>
                        <a:rPr lang="en-IN" sz="1200" dirty="0">
                          <a:solidFill>
                            <a:srgbClr val="C00000"/>
                          </a:solidFill>
                          <a:latin typeface="+mn-lt"/>
                          <a:cs typeface="Times New Roman" pitchFamily="18" charset="0"/>
                        </a:rPr>
                        <a:t>eject H0</a:t>
                      </a:r>
                    </a:p>
                  </a:txBody>
                  <a:tcPr anchor="ctr"/>
                </a:tc>
                <a:extLst>
                  <a:ext uri="{0D108BD9-81ED-4DB2-BD59-A6C34878D82A}">
                    <a16:rowId xmlns:a16="http://schemas.microsoft.com/office/drawing/2014/main" val="10006"/>
                  </a:ext>
                </a:extLst>
              </a:tr>
              <a:tr h="3551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C00000"/>
                          </a:solidFill>
                          <a:latin typeface="+mn-lt"/>
                          <a:ea typeface="+mn-ea"/>
                          <a:cs typeface="Times New Roman" pitchFamily="18" charset="0"/>
                        </a:rPr>
                        <a:t>Education secondary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C00000"/>
                          </a:solidFill>
                          <a:latin typeface="+mn-lt"/>
                          <a:ea typeface="+mn-ea"/>
                          <a:cs typeface="Times New Roman" pitchFamily="18" charset="0"/>
                        </a:rPr>
                        <a:t>0.716</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solidFill>
                            <a:srgbClr val="C00000"/>
                          </a:solidFill>
                          <a:latin typeface="+mn-lt"/>
                          <a:cs typeface="Times New Roman" pitchFamily="18" charset="0"/>
                        </a:rPr>
                        <a:t>Fail</a:t>
                      </a:r>
                      <a:r>
                        <a:rPr lang="en-IN" sz="1200" baseline="0" dirty="0">
                          <a:solidFill>
                            <a:srgbClr val="C00000"/>
                          </a:solidFill>
                          <a:latin typeface="+mn-lt"/>
                          <a:cs typeface="Times New Roman" pitchFamily="18" charset="0"/>
                        </a:rPr>
                        <a:t> to r</a:t>
                      </a:r>
                      <a:r>
                        <a:rPr lang="en-IN" sz="1200" dirty="0">
                          <a:solidFill>
                            <a:srgbClr val="C00000"/>
                          </a:solidFill>
                          <a:latin typeface="+mn-lt"/>
                          <a:cs typeface="Times New Roman" pitchFamily="18" charset="0"/>
                        </a:rPr>
                        <a:t>eject H0</a:t>
                      </a:r>
                    </a:p>
                  </a:txBody>
                  <a:tcPr anchor="ctr"/>
                </a:tc>
                <a:extLst>
                  <a:ext uri="{0D108BD9-81ED-4DB2-BD59-A6C34878D82A}">
                    <a16:rowId xmlns:a16="http://schemas.microsoft.com/office/drawing/2014/main" val="10007"/>
                  </a:ext>
                </a:extLst>
              </a:tr>
              <a:tr h="3551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EducationTertiary</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08"/>
                  </a:ext>
                </a:extLst>
              </a:tr>
              <a:tr h="3551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rgbClr val="C00000"/>
                          </a:solidFill>
                          <a:latin typeface="+mn-lt"/>
                          <a:ea typeface="+mn-ea"/>
                          <a:cs typeface="Times New Roman" pitchFamily="18" charset="0"/>
                        </a:rPr>
                        <a:t>Default_yes</a:t>
                      </a:r>
                      <a:endParaRPr lang="en-IN" sz="1200" kern="1200" dirty="0">
                        <a:solidFill>
                          <a:srgbClr val="C00000"/>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C00000"/>
                          </a:solidFill>
                          <a:latin typeface="+mn-lt"/>
                          <a:ea typeface="+mn-ea"/>
                          <a:cs typeface="Times New Roman" pitchFamily="18" charset="0"/>
                        </a:rPr>
                        <a:t>0.197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solidFill>
                            <a:srgbClr val="C00000"/>
                          </a:solidFill>
                          <a:latin typeface="+mn-lt"/>
                          <a:cs typeface="Times New Roman" pitchFamily="18" charset="0"/>
                        </a:rPr>
                        <a:t>Fail</a:t>
                      </a:r>
                      <a:r>
                        <a:rPr lang="en-IN" sz="1200" baseline="0" dirty="0">
                          <a:solidFill>
                            <a:srgbClr val="C00000"/>
                          </a:solidFill>
                          <a:latin typeface="+mn-lt"/>
                          <a:cs typeface="Times New Roman" pitchFamily="18" charset="0"/>
                        </a:rPr>
                        <a:t> to r</a:t>
                      </a:r>
                      <a:r>
                        <a:rPr lang="en-IN" sz="1200" dirty="0">
                          <a:solidFill>
                            <a:srgbClr val="C00000"/>
                          </a:solidFill>
                          <a:latin typeface="+mn-lt"/>
                          <a:cs typeface="Times New Roman" pitchFamily="18" charset="0"/>
                        </a:rPr>
                        <a:t>eject H0</a:t>
                      </a:r>
                    </a:p>
                  </a:txBody>
                  <a:tcPr anchor="ctr"/>
                </a:tc>
                <a:extLst>
                  <a:ext uri="{0D108BD9-81ED-4DB2-BD59-A6C34878D82A}">
                    <a16:rowId xmlns:a16="http://schemas.microsoft.com/office/drawing/2014/main" val="10009"/>
                  </a:ext>
                </a:extLst>
              </a:tr>
              <a:tr h="3551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Housing_yes</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10"/>
                  </a:ext>
                </a:extLst>
              </a:tr>
              <a:tr h="4493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Loan_yes</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br>
                        <a:rPr lang="en-IN" sz="1200" kern="1200" dirty="0">
                          <a:solidFill>
                            <a:schemeClr val="dk1"/>
                          </a:solidFill>
                          <a:latin typeface="+mn-lt"/>
                          <a:ea typeface="+mn-ea"/>
                          <a:cs typeface="Times New Roman" pitchFamily="18" charset="0"/>
                        </a:rPr>
                      </a:b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11"/>
                  </a:ext>
                </a:extLst>
              </a:tr>
              <a:tr h="4493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C00000"/>
                          </a:solidFill>
                          <a:latin typeface="+mn-lt"/>
                          <a:ea typeface="+mn-ea"/>
                          <a:cs typeface="Times New Roman" pitchFamily="18" charset="0"/>
                        </a:rPr>
                        <a:t>Contact_</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C00000"/>
                          </a:solidFill>
                          <a:latin typeface="+mn-lt"/>
                          <a:ea typeface="+mn-ea"/>
                          <a:cs typeface="Times New Roman" pitchFamily="18" charset="0"/>
                        </a:rPr>
                        <a:t>telephone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C00000"/>
                          </a:solidFill>
                          <a:latin typeface="+mn-lt"/>
                          <a:ea typeface="+mn-ea"/>
                          <a:cs typeface="Times New Roman" pitchFamily="18" charset="0"/>
                        </a:rPr>
                        <a:t>0.124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solidFill>
                            <a:srgbClr val="C00000"/>
                          </a:solidFill>
                          <a:latin typeface="+mn-lt"/>
                          <a:cs typeface="Times New Roman" pitchFamily="18" charset="0"/>
                        </a:rPr>
                        <a:t>Fail</a:t>
                      </a:r>
                      <a:r>
                        <a:rPr lang="en-IN" sz="1200" baseline="0" dirty="0">
                          <a:solidFill>
                            <a:srgbClr val="C00000"/>
                          </a:solidFill>
                          <a:latin typeface="+mn-lt"/>
                          <a:cs typeface="Times New Roman" pitchFamily="18" charset="0"/>
                        </a:rPr>
                        <a:t> to r</a:t>
                      </a:r>
                      <a:r>
                        <a:rPr lang="en-IN" sz="1200" dirty="0">
                          <a:solidFill>
                            <a:srgbClr val="C00000"/>
                          </a:solidFill>
                          <a:latin typeface="+mn-lt"/>
                          <a:cs typeface="Times New Roman" pitchFamily="18" charset="0"/>
                        </a:rPr>
                        <a:t>eject H0</a:t>
                      </a:r>
                    </a:p>
                  </a:txBody>
                  <a:tcPr anchor="ctr"/>
                </a:tc>
                <a:extLst>
                  <a:ext uri="{0D108BD9-81ED-4DB2-BD59-A6C34878D82A}">
                    <a16:rowId xmlns:a16="http://schemas.microsoft.com/office/drawing/2014/main" val="10012"/>
                  </a:ext>
                </a:extLst>
              </a:tr>
              <a:tr h="4493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Contact_</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unknown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br>
                        <a:rPr lang="en-IN" sz="1200" kern="1200" dirty="0">
                          <a:solidFill>
                            <a:schemeClr val="dk1"/>
                          </a:solidFill>
                          <a:latin typeface="+mn-lt"/>
                          <a:ea typeface="+mn-ea"/>
                          <a:cs typeface="Times New Roman" pitchFamily="18" charset="0"/>
                        </a:rPr>
                      </a:b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13"/>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22037833"/>
              </p:ext>
            </p:extLst>
          </p:nvPr>
        </p:nvGraphicFramePr>
        <p:xfrm>
          <a:off x="8162834" y="976003"/>
          <a:ext cx="3715656" cy="5530994"/>
        </p:xfrm>
        <a:graphic>
          <a:graphicData uri="http://schemas.openxmlformats.org/drawingml/2006/table">
            <a:tbl>
              <a:tblPr firstRow="1" bandRow="1">
                <a:tableStyleId>{5C22544A-7EE6-4342-B048-85BDC9FD1C3A}</a:tableStyleId>
              </a:tblPr>
              <a:tblGrid>
                <a:gridCol w="1399177">
                  <a:extLst>
                    <a:ext uri="{9D8B030D-6E8A-4147-A177-3AD203B41FA5}">
                      <a16:colId xmlns:a16="http://schemas.microsoft.com/office/drawing/2014/main" val="20000"/>
                    </a:ext>
                  </a:extLst>
                </a:gridCol>
                <a:gridCol w="1077927">
                  <a:extLst>
                    <a:ext uri="{9D8B030D-6E8A-4147-A177-3AD203B41FA5}">
                      <a16:colId xmlns:a16="http://schemas.microsoft.com/office/drawing/2014/main" val="20001"/>
                    </a:ext>
                  </a:extLst>
                </a:gridCol>
                <a:gridCol w="1238552">
                  <a:extLst>
                    <a:ext uri="{9D8B030D-6E8A-4147-A177-3AD203B41FA5}">
                      <a16:colId xmlns:a16="http://schemas.microsoft.com/office/drawing/2014/main" val="20002"/>
                    </a:ext>
                  </a:extLst>
                </a:gridCol>
              </a:tblGrid>
              <a:tr h="5194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bg1"/>
                          </a:solidFill>
                          <a:latin typeface="+mn-lt"/>
                          <a:ea typeface="+mn-ea"/>
                          <a:cs typeface="Times New Roman" pitchFamily="18" charset="0"/>
                        </a:rPr>
                        <a:t>Variable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bg1"/>
                          </a:solidFill>
                          <a:latin typeface="+mn-lt"/>
                          <a:ea typeface="+mn-ea"/>
                          <a:cs typeface="Times New Roman" pitchFamily="18" charset="0"/>
                        </a:rPr>
                        <a:t>P value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bg1"/>
                          </a:solidFill>
                          <a:latin typeface="+mn-lt"/>
                          <a:ea typeface="+mn-ea"/>
                          <a:cs typeface="Times New Roman" pitchFamily="18" charset="0"/>
                        </a:rPr>
                        <a:t>Decision</a:t>
                      </a:r>
                    </a:p>
                  </a:txBody>
                  <a:tcPr anchor="ctr"/>
                </a:tc>
                <a:extLst>
                  <a:ext uri="{0D108BD9-81ED-4DB2-BD59-A6C34878D82A}">
                    <a16:rowId xmlns:a16="http://schemas.microsoft.com/office/drawing/2014/main" val="10000"/>
                  </a:ext>
                </a:extLst>
              </a:tr>
              <a:tr h="3182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Month_aug</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01"/>
                  </a:ext>
                </a:extLst>
              </a:tr>
              <a:tr h="3182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Month_dec</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02"/>
                  </a:ext>
                </a:extLst>
              </a:tr>
              <a:tr h="3182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Month_feb</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03"/>
                  </a:ext>
                </a:extLst>
              </a:tr>
              <a:tr h="3182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Month_jan</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04"/>
                  </a:ext>
                </a:extLst>
              </a:tr>
              <a:tr h="4441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Month_jul</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br>
                        <a:rPr lang="en-IN" sz="1200" kern="1200" dirty="0">
                          <a:solidFill>
                            <a:schemeClr val="dk1"/>
                          </a:solidFill>
                          <a:latin typeface="+mn-lt"/>
                          <a:ea typeface="+mn-ea"/>
                          <a:cs typeface="Times New Roman" pitchFamily="18" charset="0"/>
                        </a:rPr>
                      </a:b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05"/>
                  </a:ext>
                </a:extLst>
              </a:tr>
              <a:tr h="4441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Month_jun</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br>
                        <a:rPr lang="en-IN" sz="1200" kern="1200" dirty="0">
                          <a:solidFill>
                            <a:schemeClr val="dk1"/>
                          </a:solidFill>
                          <a:latin typeface="+mn-lt"/>
                          <a:ea typeface="+mn-ea"/>
                          <a:cs typeface="Times New Roman" pitchFamily="18" charset="0"/>
                        </a:rPr>
                      </a:br>
                      <a:r>
                        <a:rPr lang="en-IN" sz="1200" kern="1200" dirty="0">
                          <a:solidFill>
                            <a:schemeClr val="dk1"/>
                          </a:solidFill>
                          <a:latin typeface="+mn-lt"/>
                          <a:ea typeface="+mn-ea"/>
                          <a:cs typeface="Times New Roman" pitchFamily="18" charset="0"/>
                        </a:rPr>
                        <a:t>0.001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06"/>
                  </a:ext>
                </a:extLst>
              </a:tr>
              <a:tr h="3182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Month_mar</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07"/>
                  </a:ext>
                </a:extLst>
              </a:tr>
              <a:tr h="3182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Month_may</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08"/>
                  </a:ext>
                </a:extLst>
              </a:tr>
              <a:tr h="3182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Month_nov</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09"/>
                  </a:ext>
                </a:extLst>
              </a:tr>
              <a:tr h="3182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Month_oct</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10"/>
                  </a:ext>
                </a:extLst>
              </a:tr>
              <a:tr h="3182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Month_sept</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11"/>
                  </a:ext>
                </a:extLst>
              </a:tr>
              <a:tr h="3182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rgbClr val="C00000"/>
                          </a:solidFill>
                          <a:latin typeface="+mn-lt"/>
                          <a:ea typeface="+mn-ea"/>
                          <a:cs typeface="Times New Roman" pitchFamily="18" charset="0"/>
                        </a:rPr>
                        <a:t>Poutcome_other</a:t>
                      </a:r>
                      <a:endParaRPr lang="en-IN" sz="1200" kern="1200" dirty="0">
                        <a:solidFill>
                          <a:srgbClr val="C00000"/>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C00000"/>
                          </a:solidFill>
                          <a:latin typeface="+mn-lt"/>
                          <a:ea typeface="+mn-ea"/>
                          <a:cs typeface="Times New Roman" pitchFamily="18" charset="0"/>
                        </a:rPr>
                        <a:t>0.583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solidFill>
                            <a:srgbClr val="C00000"/>
                          </a:solidFill>
                          <a:latin typeface="+mn-lt"/>
                          <a:cs typeface="Times New Roman" pitchFamily="18" charset="0"/>
                        </a:rPr>
                        <a:t>Fail</a:t>
                      </a:r>
                      <a:r>
                        <a:rPr lang="en-IN" sz="1200" baseline="0" dirty="0">
                          <a:solidFill>
                            <a:srgbClr val="C00000"/>
                          </a:solidFill>
                          <a:latin typeface="+mn-lt"/>
                          <a:cs typeface="Times New Roman" pitchFamily="18" charset="0"/>
                        </a:rPr>
                        <a:t> to r</a:t>
                      </a:r>
                      <a:r>
                        <a:rPr lang="en-IN" sz="1200" dirty="0">
                          <a:solidFill>
                            <a:srgbClr val="C00000"/>
                          </a:solidFill>
                          <a:latin typeface="+mn-lt"/>
                          <a:cs typeface="Times New Roman" pitchFamily="18" charset="0"/>
                        </a:rPr>
                        <a:t>eject H0</a:t>
                      </a:r>
                    </a:p>
                  </a:txBody>
                  <a:tcPr anchor="ctr"/>
                </a:tc>
                <a:extLst>
                  <a:ext uri="{0D108BD9-81ED-4DB2-BD59-A6C34878D82A}">
                    <a16:rowId xmlns:a16="http://schemas.microsoft.com/office/drawing/2014/main" val="10012"/>
                  </a:ext>
                </a:extLst>
              </a:tr>
              <a:tr h="4441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Poutcome</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Success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10013"/>
                  </a:ext>
                </a:extLst>
              </a:tr>
              <a:tr h="4441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Poutcome</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Unknown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Reject H0</a:t>
                      </a:r>
                    </a:p>
                  </a:txBody>
                  <a:tcPr anchor="ctr"/>
                </a:tc>
                <a:extLst>
                  <a:ext uri="{0D108BD9-81ED-4DB2-BD59-A6C34878D82A}">
                    <a16:rowId xmlns:a16="http://schemas.microsoft.com/office/drawing/2014/main" val="2936836120"/>
                  </a:ext>
                </a:extLst>
              </a:tr>
            </a:tbl>
          </a:graphicData>
        </a:graphic>
      </p:graphicFrame>
    </p:spTree>
    <p:extLst>
      <p:ext uri="{BB962C8B-B14F-4D97-AF65-F5344CB8AC3E}">
        <p14:creationId xmlns:p14="http://schemas.microsoft.com/office/powerpoint/2010/main" val="1015530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266167675"/>
              </p:ext>
            </p:extLst>
          </p:nvPr>
        </p:nvGraphicFramePr>
        <p:xfrm>
          <a:off x="89989" y="1018902"/>
          <a:ext cx="3715656" cy="5435750"/>
        </p:xfrm>
        <a:graphic>
          <a:graphicData uri="http://schemas.openxmlformats.org/drawingml/2006/table">
            <a:tbl>
              <a:tblPr firstRow="1" bandRow="1">
                <a:tableStyleId>{5C22544A-7EE6-4342-B048-85BDC9FD1C3A}</a:tableStyleId>
              </a:tblPr>
              <a:tblGrid>
                <a:gridCol w="1399177">
                  <a:extLst>
                    <a:ext uri="{9D8B030D-6E8A-4147-A177-3AD203B41FA5}">
                      <a16:colId xmlns:a16="http://schemas.microsoft.com/office/drawing/2014/main" val="20000"/>
                    </a:ext>
                  </a:extLst>
                </a:gridCol>
                <a:gridCol w="1077927">
                  <a:extLst>
                    <a:ext uri="{9D8B030D-6E8A-4147-A177-3AD203B41FA5}">
                      <a16:colId xmlns:a16="http://schemas.microsoft.com/office/drawing/2014/main" val="20001"/>
                    </a:ext>
                  </a:extLst>
                </a:gridCol>
                <a:gridCol w="1238552">
                  <a:extLst>
                    <a:ext uri="{9D8B030D-6E8A-4147-A177-3AD203B41FA5}">
                      <a16:colId xmlns:a16="http://schemas.microsoft.com/office/drawing/2014/main" val="20002"/>
                    </a:ext>
                  </a:extLst>
                </a:gridCol>
              </a:tblGrid>
              <a:tr h="6063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bg1"/>
                          </a:solidFill>
                          <a:latin typeface="+mn-lt"/>
                          <a:ea typeface="+mn-ea"/>
                          <a:cs typeface="Times New Roman" pitchFamily="18" charset="0"/>
                        </a:rPr>
                        <a:t>Variable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bg1"/>
                          </a:solidFill>
                          <a:latin typeface="+mn-lt"/>
                          <a:ea typeface="+mn-ea"/>
                          <a:cs typeface="Times New Roman" pitchFamily="18" charset="0"/>
                        </a:rPr>
                        <a:t>VIF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bg1"/>
                          </a:solidFill>
                          <a:latin typeface="+mn-lt"/>
                          <a:ea typeface="+mn-ea"/>
                          <a:cs typeface="Times New Roman" pitchFamily="18" charset="0"/>
                        </a:rPr>
                        <a:t>Decision</a:t>
                      </a:r>
                    </a:p>
                  </a:txBody>
                  <a:tcPr anchor="ctr"/>
                </a:tc>
                <a:extLst>
                  <a:ext uri="{0D108BD9-81ED-4DB2-BD59-A6C34878D82A}">
                    <a16:rowId xmlns:a16="http://schemas.microsoft.com/office/drawing/2014/main" val="10000"/>
                  </a:ext>
                </a:extLst>
              </a:tr>
              <a:tr h="3714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Age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1.191235</a:t>
                      </a:r>
                    </a:p>
                  </a:txBody>
                  <a:tcPr anchor="ctr"/>
                </a:tc>
                <a:tc>
                  <a:txBody>
                    <a:bodyPr/>
                    <a:lstStyle/>
                    <a:p>
                      <a:pPr algn="ctr"/>
                      <a:r>
                        <a:rPr lang="en-IN" sz="1200" dirty="0" err="1">
                          <a:latin typeface="+mn-lt"/>
                          <a:cs typeface="Times New Roman" pitchFamily="18" charset="0"/>
                        </a:rPr>
                        <a:t>Vif</a:t>
                      </a:r>
                      <a:r>
                        <a:rPr lang="en-IN" sz="1200" dirty="0">
                          <a:latin typeface="+mn-lt"/>
                          <a:cs typeface="Times New Roman" pitchFamily="18" charset="0"/>
                        </a:rPr>
                        <a:t>&lt;4</a:t>
                      </a:r>
                    </a:p>
                  </a:txBody>
                  <a:tcPr anchor="ctr"/>
                </a:tc>
                <a:extLst>
                  <a:ext uri="{0D108BD9-81ED-4DB2-BD59-A6C34878D82A}">
                    <a16:rowId xmlns:a16="http://schemas.microsoft.com/office/drawing/2014/main" val="10001"/>
                  </a:ext>
                </a:extLst>
              </a:tr>
              <a:tr h="371495">
                <a:tc>
                  <a:txBody>
                    <a:bodyPr/>
                    <a:lstStyle/>
                    <a:p>
                      <a:pPr algn="ctr"/>
                      <a:r>
                        <a:rPr lang="en-IN" sz="1200" dirty="0">
                          <a:latin typeface="+mn-lt"/>
                          <a:cs typeface="Times New Roman" pitchFamily="18" charset="0"/>
                        </a:rPr>
                        <a:t>Balance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1.254509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02"/>
                  </a:ext>
                </a:extLst>
              </a:tr>
              <a:tr h="371495">
                <a:tc>
                  <a:txBody>
                    <a:bodyPr/>
                    <a:lstStyle/>
                    <a:p>
                      <a:pPr algn="ctr"/>
                      <a:r>
                        <a:rPr lang="en-IN" sz="1200" dirty="0">
                          <a:latin typeface="+mn-lt"/>
                          <a:cs typeface="Times New Roman" pitchFamily="18" charset="0"/>
                        </a:rPr>
                        <a:t>Duration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1.095079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04"/>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Campaign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1.172748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05"/>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solidFill>
                            <a:srgbClr val="C00000"/>
                          </a:solidFill>
                          <a:latin typeface="+mn-lt"/>
                          <a:cs typeface="Times New Roman" pitchFamily="18" charset="0"/>
                        </a:rPr>
                        <a:t>Pdays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C00000"/>
                          </a:solidFill>
                          <a:latin typeface="+mn-lt"/>
                          <a:ea typeface="+mn-ea"/>
                          <a:cs typeface="Times New Roman" pitchFamily="18" charset="0"/>
                        </a:rPr>
                        <a:t>9.854012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srgbClr val="C00000"/>
                          </a:solidFill>
                          <a:effectLst/>
                          <a:uLnTx/>
                          <a:uFillTx/>
                          <a:latin typeface="Calibri"/>
                          <a:ea typeface="+mn-ea"/>
                          <a:cs typeface="Times New Roman" pitchFamily="18" charset="0"/>
                        </a:rPr>
                        <a:t>Vif</a:t>
                      </a:r>
                      <a:r>
                        <a:rPr kumimoji="0" lang="en-IN" sz="1200" b="0" i="0" u="none" strike="noStrike" kern="1200" cap="none" spc="0" normalizeH="0" baseline="0" noProof="0" dirty="0">
                          <a:ln>
                            <a:noFill/>
                          </a:ln>
                          <a:solidFill>
                            <a:srgbClr val="C00000"/>
                          </a:solidFill>
                          <a:effectLst/>
                          <a:uLnTx/>
                          <a:uFillTx/>
                          <a:latin typeface="Calibri"/>
                          <a:ea typeface="+mn-ea"/>
                          <a:cs typeface="Times New Roman" pitchFamily="18" charset="0"/>
                        </a:rPr>
                        <a:t>&gt;4</a:t>
                      </a:r>
                    </a:p>
                  </a:txBody>
                  <a:tcPr anchor="ctr"/>
                </a:tc>
                <a:extLst>
                  <a:ext uri="{0D108BD9-81ED-4DB2-BD59-A6C34878D82A}">
                    <a16:rowId xmlns:a16="http://schemas.microsoft.com/office/drawing/2014/main" val="10006"/>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job_blue</a:t>
                      </a:r>
                      <a:r>
                        <a:rPr lang="en-IN" sz="1200" kern="1200" dirty="0">
                          <a:solidFill>
                            <a:schemeClr val="dk1"/>
                          </a:solidFill>
                          <a:latin typeface="+mn-lt"/>
                          <a:ea typeface="+mn-ea"/>
                          <a:cs typeface="Times New Roman" pitchFamily="18" charset="0"/>
                        </a:rPr>
                        <a:t>-collar</a:t>
                      </a:r>
                      <a:endParaRPr lang="en-IN" sz="1200" dirty="0">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2.400730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08"/>
                  </a:ext>
                </a:extLst>
              </a:tr>
              <a:tr h="371495">
                <a:tc>
                  <a:txBody>
                    <a:bodyPr/>
                    <a:lstStyle/>
                    <a:p>
                      <a:pPr algn="ctr"/>
                      <a:r>
                        <a:rPr lang="en-IN" sz="1200" dirty="0" err="1">
                          <a:latin typeface="+mn-lt"/>
                          <a:cs typeface="Times New Roman" pitchFamily="18" charset="0"/>
                        </a:rPr>
                        <a:t>job_entrepreneur</a:t>
                      </a:r>
                      <a:endParaRPr lang="en-IN" sz="1200" dirty="0">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1.253233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09"/>
                  </a:ext>
                </a:extLst>
              </a:tr>
              <a:tr h="371495">
                <a:tc>
                  <a:txBody>
                    <a:bodyPr/>
                    <a:lstStyle/>
                    <a:p>
                      <a:pPr algn="ctr"/>
                      <a:r>
                        <a:rPr lang="en-IN" sz="1200" dirty="0">
                          <a:latin typeface="+mn-lt"/>
                          <a:cs typeface="Times New Roman" pitchFamily="18" charset="0"/>
                        </a:rPr>
                        <a:t>job</a:t>
                      </a:r>
                      <a:r>
                        <a:rPr lang="en-IN" sz="1200" baseline="0" dirty="0">
                          <a:latin typeface="+mn-lt"/>
                          <a:cs typeface="Times New Roman" pitchFamily="18" charset="0"/>
                        </a:rPr>
                        <a:t> _housemaid</a:t>
                      </a:r>
                      <a:endParaRPr lang="en-IN" sz="1200" dirty="0">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1.169404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10"/>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err="1">
                          <a:latin typeface="+mn-lt"/>
                          <a:cs typeface="Times New Roman" pitchFamily="18" charset="0"/>
                        </a:rPr>
                        <a:t>job_management</a:t>
                      </a:r>
                      <a:endParaRPr lang="en-IN" sz="1200" dirty="0">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3.208361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11"/>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err="1">
                          <a:latin typeface="+mn-lt"/>
                          <a:cs typeface="Times New Roman" pitchFamily="18" charset="0"/>
                        </a:rPr>
                        <a:t>job_self</a:t>
                      </a:r>
                      <a:r>
                        <a:rPr lang="en-IN" sz="1200" dirty="0">
                          <a:latin typeface="+mn-lt"/>
                          <a:cs typeface="Times New Roman" pitchFamily="18" charset="0"/>
                        </a:rPr>
                        <a:t>-employed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1.266121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13"/>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job_services</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1.568416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244453741"/>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job_student</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1.175649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555308343"/>
                  </a:ext>
                </a:extLst>
              </a:tr>
              <a:tr h="371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job_technician</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2.050722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a:ea typeface="+mn-ea"/>
                          <a:cs typeface="Times New Roman" pitchFamily="18" charset="0"/>
                        </a:rPr>
                        <a:t>Vif</a:t>
                      </a:r>
                      <a:r>
                        <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rPr>
                        <a:t>&lt;4</a:t>
                      </a:r>
                    </a:p>
                  </a:txBody>
                  <a:tcPr anchor="ctr"/>
                </a:tc>
                <a:extLst>
                  <a:ext uri="{0D108BD9-81ED-4DB2-BD59-A6C34878D82A}">
                    <a16:rowId xmlns:a16="http://schemas.microsoft.com/office/drawing/2014/main" val="2280299213"/>
                  </a:ext>
                </a:extLst>
              </a:tr>
            </a:tbl>
          </a:graphicData>
        </a:graphic>
      </p:graphicFrame>
      <p:sp>
        <p:nvSpPr>
          <p:cNvPr id="5" name="Rectangle 4"/>
          <p:cNvSpPr/>
          <p:nvPr/>
        </p:nvSpPr>
        <p:spPr>
          <a:xfrm>
            <a:off x="1114258" y="0"/>
            <a:ext cx="4894656" cy="523220"/>
          </a:xfrm>
          <a:prstGeom prst="rect">
            <a:avLst/>
          </a:prstGeom>
        </p:spPr>
        <p:txBody>
          <a:bodyPr wrap="square">
            <a:spAutoFit/>
          </a:bodyPr>
          <a:lstStyle/>
          <a:p>
            <a:r>
              <a:rPr lang="en-US" sz="2800" b="1" dirty="0">
                <a:solidFill>
                  <a:srgbClr val="1C819E"/>
                </a:solidFill>
                <a:ea typeface="Ebrima" panose="02000000000000000000" pitchFamily="2" charset="0"/>
                <a:cs typeface="Segoe UI" panose="020B0502040204020203" pitchFamily="34" charset="0"/>
              </a:rPr>
              <a:t>TEST FOR </a:t>
            </a:r>
            <a:r>
              <a:rPr lang="en-US" sz="2800" b="1" dirty="0">
                <a:solidFill>
                  <a:srgbClr val="00B0F0"/>
                </a:solidFill>
                <a:ea typeface="Ebrima" panose="02000000000000000000" pitchFamily="2" charset="0"/>
                <a:cs typeface="Segoe UI" panose="020B0502040204020203" pitchFamily="34" charset="0"/>
              </a:rPr>
              <a:t>MULTICOLLINEARITY</a:t>
            </a:r>
          </a:p>
        </p:txBody>
      </p:sp>
      <p:pic>
        <p:nvPicPr>
          <p:cNvPr id="7" name="Graphic 121">
            <a:extLst>
              <a:ext uri="{FF2B5EF4-FFF2-40B4-BE49-F238E27FC236}">
                <a16:creationId xmlns:a16="http://schemas.microsoft.com/office/drawing/2014/main" id="{1E54DB04-77A4-4509-B2A8-DC982AF582D5}"/>
              </a:ext>
            </a:extLst>
          </p:cNvPr>
          <p:cNvPicPr>
            <a:picLocks noChangeAspect="1"/>
          </p:cNvPicPr>
          <p:nvPr/>
        </p:nvPicPr>
        <p:blipFill>
          <a:blip r:embed="rId2" cstate="print"/>
          <a:stretch>
            <a:fillRect/>
          </a:stretch>
        </p:blipFill>
        <p:spPr>
          <a:xfrm>
            <a:off x="274319" y="0"/>
            <a:ext cx="807669" cy="53792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4229428108"/>
              </p:ext>
            </p:extLst>
          </p:nvPr>
        </p:nvGraphicFramePr>
        <p:xfrm>
          <a:off x="4056743" y="976002"/>
          <a:ext cx="3715656" cy="5468032"/>
        </p:xfrm>
        <a:graphic>
          <a:graphicData uri="http://schemas.openxmlformats.org/drawingml/2006/table">
            <a:tbl>
              <a:tblPr firstRow="1" bandRow="1">
                <a:tableStyleId>{5C22544A-7EE6-4342-B048-85BDC9FD1C3A}</a:tableStyleId>
              </a:tblPr>
              <a:tblGrid>
                <a:gridCol w="1542868">
                  <a:extLst>
                    <a:ext uri="{9D8B030D-6E8A-4147-A177-3AD203B41FA5}">
                      <a16:colId xmlns:a16="http://schemas.microsoft.com/office/drawing/2014/main" val="20000"/>
                    </a:ext>
                  </a:extLst>
                </a:gridCol>
                <a:gridCol w="934236">
                  <a:extLst>
                    <a:ext uri="{9D8B030D-6E8A-4147-A177-3AD203B41FA5}">
                      <a16:colId xmlns:a16="http://schemas.microsoft.com/office/drawing/2014/main" val="20001"/>
                    </a:ext>
                  </a:extLst>
                </a:gridCol>
                <a:gridCol w="1238552">
                  <a:extLst>
                    <a:ext uri="{9D8B030D-6E8A-4147-A177-3AD203B41FA5}">
                      <a16:colId xmlns:a16="http://schemas.microsoft.com/office/drawing/2014/main" val="20002"/>
                    </a:ext>
                  </a:extLst>
                </a:gridCol>
              </a:tblGrid>
              <a:tr h="58971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bg1"/>
                          </a:solidFill>
                          <a:latin typeface="+mn-lt"/>
                          <a:ea typeface="+mn-ea"/>
                          <a:cs typeface="Times New Roman" pitchFamily="18" charset="0"/>
                        </a:rPr>
                        <a:t>Variable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bg1"/>
                          </a:solidFill>
                          <a:latin typeface="+mn-lt"/>
                          <a:ea typeface="+mn-ea"/>
                          <a:cs typeface="Times New Roman" pitchFamily="18" charset="0"/>
                        </a:rPr>
                        <a:t>VIF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bg1"/>
                          </a:solidFill>
                          <a:latin typeface="+mn-lt"/>
                          <a:ea typeface="+mn-ea"/>
                          <a:cs typeface="Times New Roman" pitchFamily="18" charset="0"/>
                        </a:rPr>
                        <a:t>Decision</a:t>
                      </a:r>
                    </a:p>
                  </a:txBody>
                  <a:tcPr anchor="ctr"/>
                </a:tc>
                <a:extLst>
                  <a:ext uri="{0D108BD9-81ED-4DB2-BD59-A6C34878D82A}">
                    <a16:rowId xmlns:a16="http://schemas.microsoft.com/office/drawing/2014/main" val="10000"/>
                  </a:ext>
                </a:extLst>
              </a:tr>
              <a:tr h="3613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job_unemployed</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1.183071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04"/>
                  </a:ext>
                </a:extLst>
              </a:tr>
              <a:tr h="3613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Marital_married</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2.791225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05"/>
                  </a:ext>
                </a:extLst>
              </a:tr>
              <a:tr h="3613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EducationTertiary</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2.680599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08"/>
                  </a:ext>
                </a:extLst>
              </a:tr>
              <a:tr h="3613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Housing_yes</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3.126247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10"/>
                  </a:ext>
                </a:extLst>
              </a:tr>
              <a:tr h="3613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Loan_yes</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1.255778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11"/>
                  </a:ext>
                </a:extLst>
              </a:tr>
              <a:tr h="4357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Contact_</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unknown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3.292653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13"/>
                  </a:ext>
                </a:extLst>
              </a:tr>
              <a:tr h="4357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Month_aug</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3.120586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2840272418"/>
                  </a:ext>
                </a:extLst>
              </a:tr>
              <a:tr h="4357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Month_dec</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1.069575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132569068"/>
                  </a:ext>
                </a:extLst>
              </a:tr>
              <a:tr h="4357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Month_feb</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1.697968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3690660927"/>
                  </a:ext>
                </a:extLst>
              </a:tr>
              <a:tr h="4357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Month_jan</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1.369884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2469986807"/>
                  </a:ext>
                </a:extLst>
              </a:tr>
              <a:tr h="4357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Month_jul</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3.205897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4200886895"/>
                  </a:ext>
                </a:extLst>
              </a:tr>
              <a:tr h="4357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Month_jun</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3.354037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a:ea typeface="+mn-ea"/>
                          <a:cs typeface="Times New Roman" pitchFamily="18" charset="0"/>
                        </a:rPr>
                        <a:t>Vif</a:t>
                      </a:r>
                      <a:r>
                        <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rPr>
                        <a:t>&lt;4</a:t>
                      </a:r>
                    </a:p>
                  </a:txBody>
                  <a:tcPr anchor="ctr"/>
                </a:tc>
                <a:extLst>
                  <a:ext uri="{0D108BD9-81ED-4DB2-BD59-A6C34878D82A}">
                    <a16:rowId xmlns:a16="http://schemas.microsoft.com/office/drawing/2014/main" val="312242459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858483702"/>
              </p:ext>
            </p:extLst>
          </p:nvPr>
        </p:nvGraphicFramePr>
        <p:xfrm>
          <a:off x="8171543" y="976002"/>
          <a:ext cx="3715656" cy="3168231"/>
        </p:xfrm>
        <a:graphic>
          <a:graphicData uri="http://schemas.openxmlformats.org/drawingml/2006/table">
            <a:tbl>
              <a:tblPr firstRow="1" bandRow="1">
                <a:tableStyleId>{5C22544A-7EE6-4342-B048-85BDC9FD1C3A}</a:tableStyleId>
              </a:tblPr>
              <a:tblGrid>
                <a:gridCol w="1399177">
                  <a:extLst>
                    <a:ext uri="{9D8B030D-6E8A-4147-A177-3AD203B41FA5}">
                      <a16:colId xmlns:a16="http://schemas.microsoft.com/office/drawing/2014/main" val="20000"/>
                    </a:ext>
                  </a:extLst>
                </a:gridCol>
                <a:gridCol w="1077927">
                  <a:extLst>
                    <a:ext uri="{9D8B030D-6E8A-4147-A177-3AD203B41FA5}">
                      <a16:colId xmlns:a16="http://schemas.microsoft.com/office/drawing/2014/main" val="20001"/>
                    </a:ext>
                  </a:extLst>
                </a:gridCol>
                <a:gridCol w="1238552">
                  <a:extLst>
                    <a:ext uri="{9D8B030D-6E8A-4147-A177-3AD203B41FA5}">
                      <a16:colId xmlns:a16="http://schemas.microsoft.com/office/drawing/2014/main" val="20002"/>
                    </a:ext>
                  </a:extLst>
                </a:gridCol>
              </a:tblGrid>
              <a:tr h="5546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bg1"/>
                          </a:solidFill>
                          <a:latin typeface="+mn-lt"/>
                          <a:ea typeface="+mn-ea"/>
                          <a:cs typeface="Times New Roman" pitchFamily="18" charset="0"/>
                        </a:rPr>
                        <a:t>Variable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bg1"/>
                          </a:solidFill>
                          <a:latin typeface="+mn-lt"/>
                          <a:ea typeface="+mn-ea"/>
                          <a:cs typeface="Times New Roman" pitchFamily="18" charset="0"/>
                        </a:rPr>
                        <a:t>VIF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bg1"/>
                          </a:solidFill>
                          <a:latin typeface="+mn-lt"/>
                          <a:ea typeface="+mn-ea"/>
                          <a:cs typeface="Times New Roman" pitchFamily="18" charset="0"/>
                        </a:rPr>
                        <a:t>Decision</a:t>
                      </a:r>
                    </a:p>
                  </a:txBody>
                  <a:tcPr anchor="ctr"/>
                </a:tc>
                <a:extLst>
                  <a:ext uri="{0D108BD9-81ED-4DB2-BD59-A6C34878D82A}">
                    <a16:rowId xmlns:a16="http://schemas.microsoft.com/office/drawing/2014/main" val="10000"/>
                  </a:ext>
                </a:extLst>
              </a:tr>
              <a:tr h="3398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Month_mar</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1.141809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01"/>
                  </a:ext>
                </a:extLst>
              </a:tr>
              <a:tr h="3398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rgbClr val="C00000"/>
                          </a:solidFill>
                          <a:latin typeface="+mn-lt"/>
                          <a:ea typeface="+mn-ea"/>
                          <a:cs typeface="Times New Roman" pitchFamily="18" charset="0"/>
                        </a:rPr>
                        <a:t>Month_may</a:t>
                      </a:r>
                      <a:endParaRPr lang="en-IN" sz="1200" kern="1200" dirty="0">
                        <a:solidFill>
                          <a:srgbClr val="C00000"/>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C00000"/>
                          </a:solidFill>
                          <a:latin typeface="+mn-lt"/>
                          <a:ea typeface="+mn-ea"/>
                          <a:cs typeface="Times New Roman" pitchFamily="18" charset="0"/>
                        </a:rPr>
                        <a:t>6.000556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srgbClr val="C00000"/>
                          </a:solidFill>
                          <a:effectLst/>
                          <a:uLnTx/>
                          <a:uFillTx/>
                          <a:latin typeface="Calibri"/>
                          <a:ea typeface="+mn-ea"/>
                          <a:cs typeface="Times New Roman" pitchFamily="18" charset="0"/>
                        </a:rPr>
                        <a:t>Vif</a:t>
                      </a:r>
                      <a:r>
                        <a:rPr kumimoji="0" lang="en-IN" sz="1200" b="0" i="0" u="none" strike="noStrike" kern="1200" cap="none" spc="0" normalizeH="0" baseline="0" noProof="0" dirty="0">
                          <a:ln>
                            <a:noFill/>
                          </a:ln>
                          <a:solidFill>
                            <a:srgbClr val="C00000"/>
                          </a:solidFill>
                          <a:effectLst/>
                          <a:uLnTx/>
                          <a:uFillTx/>
                          <a:latin typeface="Calibri"/>
                          <a:ea typeface="+mn-ea"/>
                          <a:cs typeface="Times New Roman" pitchFamily="18" charset="0"/>
                        </a:rPr>
                        <a:t>&gt;4</a:t>
                      </a:r>
                    </a:p>
                  </a:txBody>
                  <a:tcPr anchor="ctr"/>
                </a:tc>
                <a:extLst>
                  <a:ext uri="{0D108BD9-81ED-4DB2-BD59-A6C34878D82A}">
                    <a16:rowId xmlns:a16="http://schemas.microsoft.com/office/drawing/2014/main" val="10002"/>
                  </a:ext>
                </a:extLst>
              </a:tr>
              <a:tr h="3398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Month_nov</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2.074751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3875218922"/>
                  </a:ext>
                </a:extLst>
              </a:tr>
              <a:tr h="3398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Month_oct</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1.215499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732673246"/>
                  </a:ext>
                </a:extLst>
              </a:tr>
              <a:tr h="3398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Month_sept</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1.176379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202889498"/>
                  </a:ext>
                </a:extLst>
              </a:tr>
              <a:tr h="3398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Poutcome</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Success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1.227866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377661636"/>
                  </a:ext>
                </a:extLst>
              </a:tr>
              <a:tr h="3398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C00000"/>
                          </a:solidFill>
                          <a:latin typeface="+mn-lt"/>
                          <a:ea typeface="+mn-ea"/>
                          <a:cs typeface="Times New Roman" pitchFamily="18" charset="0"/>
                        </a:rPr>
                        <a:t>Poutcome</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C00000"/>
                          </a:solidFill>
                          <a:latin typeface="+mn-lt"/>
                          <a:ea typeface="+mn-ea"/>
                          <a:cs typeface="Times New Roman" pitchFamily="18" charset="0"/>
                        </a:rPr>
                        <a:t>Unknown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C00000"/>
                          </a:solidFill>
                          <a:latin typeface="+mn-lt"/>
                          <a:ea typeface="+mn-ea"/>
                          <a:cs typeface="Times New Roman" pitchFamily="18" charset="0"/>
                        </a:rPr>
                        <a:t>36.643430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srgbClr val="C00000"/>
                          </a:solidFill>
                          <a:effectLst/>
                          <a:uLnTx/>
                          <a:uFillTx/>
                          <a:latin typeface="Calibri"/>
                          <a:ea typeface="+mn-ea"/>
                          <a:cs typeface="Times New Roman" pitchFamily="18" charset="0"/>
                        </a:rPr>
                        <a:t>Vif</a:t>
                      </a:r>
                      <a:r>
                        <a:rPr kumimoji="0" lang="en-IN" sz="1200" b="0" i="0" u="none" strike="noStrike" kern="1200" cap="none" spc="0" normalizeH="0" baseline="0" noProof="0" dirty="0">
                          <a:ln>
                            <a:noFill/>
                          </a:ln>
                          <a:solidFill>
                            <a:srgbClr val="C00000"/>
                          </a:solidFill>
                          <a:effectLst/>
                          <a:uLnTx/>
                          <a:uFillTx/>
                          <a:latin typeface="Calibri"/>
                          <a:ea typeface="+mn-ea"/>
                          <a:cs typeface="Times New Roman" pitchFamily="18" charset="0"/>
                        </a:rPr>
                        <a:t>&gt;4</a:t>
                      </a:r>
                    </a:p>
                  </a:txBody>
                  <a:tcPr anchor="ctr"/>
                </a:tc>
                <a:extLst>
                  <a:ext uri="{0D108BD9-81ED-4DB2-BD59-A6C34878D82A}">
                    <a16:rowId xmlns:a16="http://schemas.microsoft.com/office/drawing/2014/main" val="1723175975"/>
                  </a:ext>
                </a:extLst>
              </a:tr>
            </a:tbl>
          </a:graphicData>
        </a:graphic>
      </p:graphicFrame>
    </p:spTree>
    <p:extLst>
      <p:ext uri="{BB962C8B-B14F-4D97-AF65-F5344CB8AC3E}">
        <p14:creationId xmlns:p14="http://schemas.microsoft.com/office/powerpoint/2010/main" val="2015382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19057437-C254-4C02-A4E9-92B4FF5F39A8}"/>
              </a:ext>
            </a:extLst>
          </p:cNvPr>
          <p:cNvGrpSpPr/>
          <p:nvPr/>
        </p:nvGrpSpPr>
        <p:grpSpPr>
          <a:xfrm>
            <a:off x="8309995" y="1056236"/>
            <a:ext cx="3334070" cy="3334070"/>
            <a:chOff x="8309995" y="1056236"/>
            <a:chExt cx="3334070" cy="3334070"/>
          </a:xfrm>
        </p:grpSpPr>
        <p:sp>
          <p:nvSpPr>
            <p:cNvPr id="11" name="Oval 10">
              <a:extLst>
                <a:ext uri="{FF2B5EF4-FFF2-40B4-BE49-F238E27FC236}">
                  <a16:creationId xmlns:a16="http://schemas.microsoft.com/office/drawing/2014/main" id="{99216426-737D-4D7A-A33B-CF38D10C9230}"/>
                </a:ext>
              </a:extLst>
            </p:cNvPr>
            <p:cNvSpPr/>
            <p:nvPr/>
          </p:nvSpPr>
          <p:spPr>
            <a:xfrm>
              <a:off x="8309995" y="1056236"/>
              <a:ext cx="3334070" cy="333407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0A03D6F-9381-4333-8E95-267778232384}"/>
                </a:ext>
              </a:extLst>
            </p:cNvPr>
            <p:cNvSpPr txBox="1"/>
            <p:nvPr/>
          </p:nvSpPr>
          <p:spPr>
            <a:xfrm>
              <a:off x="8757364" y="1790772"/>
              <a:ext cx="2460308" cy="1754326"/>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F1</a:t>
              </a:r>
              <a:endParaRPr lang="en-US" sz="3600" b="1" dirty="0">
                <a:solidFill>
                  <a:srgbClr val="E6E7E9"/>
                </a:solidFill>
                <a:latin typeface="Tw Cen MT" panose="020B0602020104020603" pitchFamily="34" charset="0"/>
              </a:endParaRPr>
            </a:p>
            <a:p>
              <a:pPr algn="ctr"/>
              <a:r>
                <a:rPr lang="en-US" sz="4800" b="1" dirty="0">
                  <a:solidFill>
                    <a:srgbClr val="E6E7E9"/>
                  </a:solidFill>
                  <a:latin typeface="Tw Cen MT" panose="020B0602020104020603" pitchFamily="34" charset="0"/>
                </a:rPr>
                <a:t>SCORE</a:t>
              </a:r>
              <a:endParaRPr lang="en-US" sz="9600" b="1" dirty="0">
                <a:solidFill>
                  <a:srgbClr val="E6E7E9"/>
                </a:solidFill>
                <a:latin typeface="Tw Cen MT" panose="020B0602020104020603" pitchFamily="34" charset="0"/>
              </a:endParaRPr>
            </a:p>
          </p:txBody>
        </p:sp>
      </p:grpSp>
      <p:grpSp>
        <p:nvGrpSpPr>
          <p:cNvPr id="40" name="Group 39">
            <a:extLst>
              <a:ext uri="{FF2B5EF4-FFF2-40B4-BE49-F238E27FC236}">
                <a16:creationId xmlns:a16="http://schemas.microsoft.com/office/drawing/2014/main" id="{0E692376-2A24-4484-A15F-BFD943EDB35A}"/>
              </a:ext>
            </a:extLst>
          </p:cNvPr>
          <p:cNvGrpSpPr/>
          <p:nvPr/>
        </p:nvGrpSpPr>
        <p:grpSpPr>
          <a:xfrm>
            <a:off x="5167201" y="3120591"/>
            <a:ext cx="2848086" cy="2848086"/>
            <a:chOff x="5746584" y="3207677"/>
            <a:chExt cx="2848086" cy="2848086"/>
          </a:xfrm>
        </p:grpSpPr>
        <p:sp>
          <p:nvSpPr>
            <p:cNvPr id="14" name="Oval 13">
              <a:extLst>
                <a:ext uri="{FF2B5EF4-FFF2-40B4-BE49-F238E27FC236}">
                  <a16:creationId xmlns:a16="http://schemas.microsoft.com/office/drawing/2014/main" id="{BD736ACF-902B-4C0F-87BB-67D7C0414D4D}"/>
                </a:ext>
              </a:extLst>
            </p:cNvPr>
            <p:cNvSpPr/>
            <p:nvPr/>
          </p:nvSpPr>
          <p:spPr>
            <a:xfrm>
              <a:off x="5746584" y="3207677"/>
              <a:ext cx="2848086" cy="284808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27793E54-EDCB-403F-AB85-619D15D93E6B}"/>
                </a:ext>
              </a:extLst>
            </p:cNvPr>
            <p:cNvSpPr txBox="1"/>
            <p:nvPr/>
          </p:nvSpPr>
          <p:spPr>
            <a:xfrm>
              <a:off x="5755418" y="4251361"/>
              <a:ext cx="2706339" cy="710964"/>
            </a:xfrm>
            <a:prstGeom prst="rect">
              <a:avLst/>
            </a:prstGeom>
            <a:noFill/>
          </p:spPr>
          <p:txBody>
            <a:bodyPr wrap="square" rtlCol="0">
              <a:noAutofit/>
            </a:bodyPr>
            <a:lstStyle/>
            <a:p>
              <a:pPr algn="ctr"/>
              <a:r>
                <a:rPr lang="en-US" sz="4400" b="1" dirty="0">
                  <a:solidFill>
                    <a:srgbClr val="E6E7E9"/>
                  </a:solidFill>
                  <a:latin typeface="Tw Cen MT" panose="020B0602020104020603" pitchFamily="34" charset="0"/>
                </a:rPr>
                <a:t>RECALL</a:t>
              </a:r>
              <a:endParaRPr lang="en-US" sz="3600" b="1" dirty="0">
                <a:solidFill>
                  <a:srgbClr val="E6E7E9"/>
                </a:solidFill>
                <a:latin typeface="Tw Cen MT" panose="020B0602020104020603" pitchFamily="34" charset="0"/>
              </a:endParaRPr>
            </a:p>
          </p:txBody>
        </p:sp>
      </p:grpSp>
      <p:grpSp>
        <p:nvGrpSpPr>
          <p:cNvPr id="41" name="Group 40">
            <a:extLst>
              <a:ext uri="{FF2B5EF4-FFF2-40B4-BE49-F238E27FC236}">
                <a16:creationId xmlns:a16="http://schemas.microsoft.com/office/drawing/2014/main" id="{BEC12C7D-108F-4F76-8A10-FC9A7EDF7FED}"/>
              </a:ext>
            </a:extLst>
          </p:cNvPr>
          <p:cNvGrpSpPr/>
          <p:nvPr/>
        </p:nvGrpSpPr>
        <p:grpSpPr>
          <a:xfrm>
            <a:off x="2187390" y="4338979"/>
            <a:ext cx="2460308" cy="2030750"/>
            <a:chOff x="3338361" y="4390306"/>
            <a:chExt cx="2460308" cy="2030750"/>
          </a:xfrm>
        </p:grpSpPr>
        <p:sp>
          <p:nvSpPr>
            <p:cNvPr id="15" name="Oval 14">
              <a:extLst>
                <a:ext uri="{FF2B5EF4-FFF2-40B4-BE49-F238E27FC236}">
                  <a16:creationId xmlns:a16="http://schemas.microsoft.com/office/drawing/2014/main" id="{05C8546D-40EE-494E-81BF-73A32120C393}"/>
                </a:ext>
              </a:extLst>
            </p:cNvPr>
            <p:cNvSpPr/>
            <p:nvPr/>
          </p:nvSpPr>
          <p:spPr>
            <a:xfrm>
              <a:off x="3553140" y="4390306"/>
              <a:ext cx="2030750" cy="203075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9ECA9496-E382-4B3E-B952-4354E7517B07}"/>
                </a:ext>
              </a:extLst>
            </p:cNvPr>
            <p:cNvSpPr txBox="1"/>
            <p:nvPr/>
          </p:nvSpPr>
          <p:spPr>
            <a:xfrm>
              <a:off x="3338361" y="5155664"/>
              <a:ext cx="2460308" cy="584775"/>
            </a:xfrm>
            <a:prstGeom prst="rect">
              <a:avLst/>
            </a:prstGeom>
            <a:noFill/>
          </p:spPr>
          <p:txBody>
            <a:bodyPr wrap="square" rtlCol="0">
              <a:spAutoFit/>
            </a:bodyPr>
            <a:lstStyle/>
            <a:p>
              <a:pPr algn="ctr"/>
              <a:r>
                <a:rPr lang="en-US" sz="3200" b="1" dirty="0">
                  <a:solidFill>
                    <a:srgbClr val="E6E7E9"/>
                  </a:solidFill>
                  <a:latin typeface="Tw Cen MT" panose="020B0602020104020603" pitchFamily="34" charset="0"/>
                </a:rPr>
                <a:t>PRECISION</a:t>
              </a:r>
              <a:endParaRPr lang="en-US" sz="2800" b="1" dirty="0">
                <a:solidFill>
                  <a:srgbClr val="E6E7E9"/>
                </a:solidFill>
                <a:latin typeface="Tw Cen MT" panose="020B0602020104020603" pitchFamily="34" charset="0"/>
              </a:endParaRPr>
            </a:p>
          </p:txBody>
        </p:sp>
      </p:grpSp>
      <p:grpSp>
        <p:nvGrpSpPr>
          <p:cNvPr id="43" name="Group 42">
            <a:extLst>
              <a:ext uri="{FF2B5EF4-FFF2-40B4-BE49-F238E27FC236}">
                <a16:creationId xmlns:a16="http://schemas.microsoft.com/office/drawing/2014/main" id="{E09EDEE8-7571-4CCC-9ABD-53EE078F8931}"/>
              </a:ext>
            </a:extLst>
          </p:cNvPr>
          <p:cNvGrpSpPr/>
          <p:nvPr/>
        </p:nvGrpSpPr>
        <p:grpSpPr>
          <a:xfrm>
            <a:off x="351727" y="4764594"/>
            <a:ext cx="1131450" cy="1050394"/>
            <a:chOff x="434140" y="4528400"/>
            <a:chExt cx="1131450" cy="1050394"/>
          </a:xfrm>
        </p:grpSpPr>
        <p:sp>
          <p:nvSpPr>
            <p:cNvPr id="17" name="Oval 16">
              <a:extLst>
                <a:ext uri="{FF2B5EF4-FFF2-40B4-BE49-F238E27FC236}">
                  <a16:creationId xmlns:a16="http://schemas.microsoft.com/office/drawing/2014/main" id="{8AB2B324-B882-4AA8-9BBA-48C5917166DA}"/>
                </a:ext>
              </a:extLst>
            </p:cNvPr>
            <p:cNvSpPr/>
            <p:nvPr/>
          </p:nvSpPr>
          <p:spPr>
            <a:xfrm>
              <a:off x="474668" y="4528400"/>
              <a:ext cx="1050394" cy="105039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50FE16B6-7E9A-4449-9207-3F6D4B89329D}"/>
                </a:ext>
              </a:extLst>
            </p:cNvPr>
            <p:cNvSpPr txBox="1"/>
            <p:nvPr/>
          </p:nvSpPr>
          <p:spPr>
            <a:xfrm>
              <a:off x="434140" y="4940219"/>
              <a:ext cx="1131450" cy="307777"/>
            </a:xfrm>
            <a:prstGeom prst="rect">
              <a:avLst/>
            </a:prstGeom>
            <a:noFill/>
          </p:spPr>
          <p:txBody>
            <a:bodyPr wrap="square" rtlCol="0">
              <a:spAutoFit/>
            </a:bodyPr>
            <a:lstStyle/>
            <a:p>
              <a:pPr algn="ctr"/>
              <a:r>
                <a:rPr lang="en-US" sz="1400" b="1" dirty="0">
                  <a:solidFill>
                    <a:srgbClr val="E6E7E9"/>
                  </a:solidFill>
                  <a:latin typeface="Tw Cen MT" panose="020B0602020104020603" pitchFamily="34" charset="0"/>
                </a:rPr>
                <a:t>ACCURACY</a:t>
              </a:r>
              <a:endParaRPr lang="en-US" sz="2000" b="1" dirty="0">
                <a:solidFill>
                  <a:srgbClr val="E6E7E9"/>
                </a:solidFill>
                <a:latin typeface="Tw Cen MT" panose="020B0602020104020603" pitchFamily="34" charset="0"/>
              </a:endParaRPr>
            </a:p>
          </p:txBody>
        </p:sp>
      </p:grpSp>
      <p:sp>
        <p:nvSpPr>
          <p:cNvPr id="45" name="TextBox 44">
            <a:extLst>
              <a:ext uri="{FF2B5EF4-FFF2-40B4-BE49-F238E27FC236}">
                <a16:creationId xmlns:a16="http://schemas.microsoft.com/office/drawing/2014/main" id="{A0175B61-0BDD-4260-BC3F-EB21A6844255}"/>
              </a:ext>
            </a:extLst>
          </p:cNvPr>
          <p:cNvSpPr txBox="1"/>
          <p:nvPr/>
        </p:nvSpPr>
        <p:spPr>
          <a:xfrm>
            <a:off x="1447924" y="310511"/>
            <a:ext cx="3350499" cy="430887"/>
          </a:xfrm>
          <a:prstGeom prst="rect">
            <a:avLst/>
          </a:prstGeom>
          <a:noFill/>
        </p:spPr>
        <p:txBody>
          <a:bodyPr wrap="square" lIns="0" tIns="0" rIns="0" bIns="0" rtlCol="0" anchor="t">
            <a:spAutoFit/>
          </a:bodyPr>
          <a:lstStyle/>
          <a:p>
            <a:r>
              <a:rPr lang="en-US" sz="2800" b="1" dirty="0">
                <a:solidFill>
                  <a:srgbClr val="1C819E"/>
                </a:solidFill>
                <a:ea typeface="Ebrima" panose="02000000000000000000" pitchFamily="2" charset="0"/>
                <a:cs typeface="Segoe UI" panose="020B0502040204020203" pitchFamily="34" charset="0"/>
              </a:rPr>
              <a:t>EVALUATION </a:t>
            </a:r>
            <a:r>
              <a:rPr lang="en-US" sz="2800" b="1" dirty="0">
                <a:solidFill>
                  <a:srgbClr val="00B0F0"/>
                </a:solidFill>
                <a:ea typeface="Ebrima" panose="02000000000000000000" pitchFamily="2" charset="0"/>
                <a:cs typeface="Segoe UI" panose="020B0502040204020203" pitchFamily="34" charset="0"/>
              </a:rPr>
              <a:t>METRICS</a:t>
            </a:r>
          </a:p>
        </p:txBody>
      </p:sp>
      <p:sp>
        <p:nvSpPr>
          <p:cNvPr id="2" name="Rectangle 1">
            <a:extLst>
              <a:ext uri="{FF2B5EF4-FFF2-40B4-BE49-F238E27FC236}">
                <a16:creationId xmlns:a16="http://schemas.microsoft.com/office/drawing/2014/main" id="{668BE1BD-4B73-4C94-AD15-9909EF0F259A}"/>
              </a:ext>
            </a:extLst>
          </p:cNvPr>
          <p:cNvSpPr/>
          <p:nvPr/>
        </p:nvSpPr>
        <p:spPr>
          <a:xfrm>
            <a:off x="62035" y="1299741"/>
            <a:ext cx="4467890" cy="369332"/>
          </a:xfrm>
          <a:prstGeom prst="rect">
            <a:avLst/>
          </a:prstGeom>
        </p:spPr>
        <p:txBody>
          <a:bodyPr wrap="none">
            <a:spAutoFit/>
          </a:bodyPr>
          <a:lstStyle/>
          <a:p>
            <a:r>
              <a:rPr lang="en-IN" dirty="0">
                <a:solidFill>
                  <a:srgbClr val="0070C0"/>
                </a:solidFill>
                <a:latin typeface="Arial" panose="020B0604020202020204" pitchFamily="34" charset="0"/>
              </a:rPr>
              <a:t>Proportion of correctly identified instances</a:t>
            </a:r>
            <a:endParaRPr lang="en-IN" dirty="0">
              <a:solidFill>
                <a:srgbClr val="0070C0"/>
              </a:solidFill>
            </a:endParaRPr>
          </a:p>
        </p:txBody>
      </p:sp>
      <p:sp>
        <p:nvSpPr>
          <p:cNvPr id="55" name="Rectangle 54">
            <a:extLst>
              <a:ext uri="{FF2B5EF4-FFF2-40B4-BE49-F238E27FC236}">
                <a16:creationId xmlns:a16="http://schemas.microsoft.com/office/drawing/2014/main" id="{A54B20BF-4FDA-4F3E-801E-F64D5F144A32}"/>
              </a:ext>
            </a:extLst>
          </p:cNvPr>
          <p:cNvSpPr/>
          <p:nvPr/>
        </p:nvSpPr>
        <p:spPr>
          <a:xfrm>
            <a:off x="799369" y="2153939"/>
            <a:ext cx="3480440" cy="369332"/>
          </a:xfrm>
          <a:prstGeom prst="rect">
            <a:avLst/>
          </a:prstGeom>
        </p:spPr>
        <p:txBody>
          <a:bodyPr wrap="none">
            <a:spAutoFit/>
          </a:bodyPr>
          <a:lstStyle/>
          <a:p>
            <a:r>
              <a:rPr lang="en-IN" dirty="0">
                <a:solidFill>
                  <a:srgbClr val="EE9524"/>
                </a:solidFill>
                <a:latin typeface="Arial" panose="020B0604020202020204" pitchFamily="34" charset="0"/>
              </a:rPr>
              <a:t>Proportion of predicted positives</a:t>
            </a:r>
            <a:endParaRPr lang="en-IN" dirty="0">
              <a:solidFill>
                <a:srgbClr val="EE9524"/>
              </a:solidFill>
            </a:endParaRPr>
          </a:p>
        </p:txBody>
      </p:sp>
      <p:cxnSp>
        <p:nvCxnSpPr>
          <p:cNvPr id="58" name="Straight Connector 57">
            <a:extLst>
              <a:ext uri="{FF2B5EF4-FFF2-40B4-BE49-F238E27FC236}">
                <a16:creationId xmlns:a16="http://schemas.microsoft.com/office/drawing/2014/main" id="{18F3EA1E-6A51-4B71-B46E-B773F435A1EA}"/>
              </a:ext>
            </a:extLst>
          </p:cNvPr>
          <p:cNvCxnSpPr>
            <a:cxnSpLocks/>
          </p:cNvCxnSpPr>
          <p:nvPr/>
        </p:nvCxnSpPr>
        <p:spPr>
          <a:xfrm>
            <a:off x="2547076" y="2545839"/>
            <a:ext cx="13982" cy="2659198"/>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169DA257-9CEB-44CA-A9B7-0D96EB0065B7}"/>
              </a:ext>
            </a:extLst>
          </p:cNvPr>
          <p:cNvSpPr/>
          <p:nvPr/>
        </p:nvSpPr>
        <p:spPr>
          <a:xfrm>
            <a:off x="3222548" y="6388846"/>
            <a:ext cx="5109156" cy="369332"/>
          </a:xfrm>
          <a:prstGeom prst="rect">
            <a:avLst/>
          </a:prstGeom>
        </p:spPr>
        <p:txBody>
          <a:bodyPr wrap="none">
            <a:spAutoFit/>
          </a:bodyPr>
          <a:lstStyle/>
          <a:p>
            <a:r>
              <a:rPr lang="en-IN" dirty="0">
                <a:solidFill>
                  <a:srgbClr val="03A1A4"/>
                </a:solidFill>
                <a:latin typeface="Arial" panose="020B0604020202020204" pitchFamily="34" charset="0"/>
              </a:rPr>
              <a:t>Proportion of Actual positives predicted correctly</a:t>
            </a:r>
            <a:endParaRPr lang="en-IN" dirty="0">
              <a:solidFill>
                <a:srgbClr val="03A1A4"/>
              </a:solidFill>
            </a:endParaRPr>
          </a:p>
        </p:txBody>
      </p:sp>
      <p:cxnSp>
        <p:nvCxnSpPr>
          <p:cNvPr id="63" name="Straight Connector 62">
            <a:extLst>
              <a:ext uri="{FF2B5EF4-FFF2-40B4-BE49-F238E27FC236}">
                <a16:creationId xmlns:a16="http://schemas.microsoft.com/office/drawing/2014/main" id="{8222AC2D-28AC-4C42-9864-77E0F978B218}"/>
              </a:ext>
            </a:extLst>
          </p:cNvPr>
          <p:cNvCxnSpPr>
            <a:cxnSpLocks/>
          </p:cNvCxnSpPr>
          <p:nvPr/>
        </p:nvCxnSpPr>
        <p:spPr>
          <a:xfrm>
            <a:off x="5434065" y="3817111"/>
            <a:ext cx="13982" cy="2659198"/>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ADCD376A-2E45-4257-97E4-050638D38F33}"/>
              </a:ext>
            </a:extLst>
          </p:cNvPr>
          <p:cNvSpPr/>
          <p:nvPr/>
        </p:nvSpPr>
        <p:spPr>
          <a:xfrm>
            <a:off x="7868989" y="6048484"/>
            <a:ext cx="4237057" cy="369332"/>
          </a:xfrm>
          <a:prstGeom prst="rect">
            <a:avLst/>
          </a:prstGeom>
        </p:spPr>
        <p:txBody>
          <a:bodyPr wrap="none">
            <a:spAutoFit/>
          </a:bodyPr>
          <a:lstStyle/>
          <a:p>
            <a:r>
              <a:rPr lang="en-IN" dirty="0">
                <a:solidFill>
                  <a:srgbClr val="EF3078"/>
                </a:solidFill>
                <a:latin typeface="Arial" panose="020B0604020202020204" pitchFamily="34" charset="0"/>
              </a:rPr>
              <a:t>Harmonic mean of Precision and Recall</a:t>
            </a:r>
            <a:endParaRPr lang="en-IN" dirty="0">
              <a:solidFill>
                <a:srgbClr val="EF3078"/>
              </a:solidFill>
            </a:endParaRPr>
          </a:p>
        </p:txBody>
      </p:sp>
      <p:cxnSp>
        <p:nvCxnSpPr>
          <p:cNvPr id="65" name="Straight Connector 64">
            <a:extLst>
              <a:ext uri="{FF2B5EF4-FFF2-40B4-BE49-F238E27FC236}">
                <a16:creationId xmlns:a16="http://schemas.microsoft.com/office/drawing/2014/main" id="{E3F1F967-F58C-4BF2-9973-A7F868A84D6A}"/>
              </a:ext>
            </a:extLst>
          </p:cNvPr>
          <p:cNvCxnSpPr>
            <a:cxnSpLocks/>
          </p:cNvCxnSpPr>
          <p:nvPr/>
        </p:nvCxnSpPr>
        <p:spPr>
          <a:xfrm>
            <a:off x="8751514" y="3421069"/>
            <a:ext cx="13982" cy="2659198"/>
          </a:xfrm>
          <a:prstGeom prst="line">
            <a:avLst/>
          </a:prstGeom>
          <a:ln w="19050">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19B7A70-35D1-4E85-9023-E3BD48D533EE}"/>
              </a:ext>
            </a:extLst>
          </p:cNvPr>
          <p:cNvCxnSpPr>
            <a:cxnSpLocks/>
          </p:cNvCxnSpPr>
          <p:nvPr/>
        </p:nvCxnSpPr>
        <p:spPr>
          <a:xfrm>
            <a:off x="561480" y="1669073"/>
            <a:ext cx="0" cy="3371306"/>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pic>
        <p:nvPicPr>
          <p:cNvPr id="29" name="Graphic 121">
            <a:extLst>
              <a:ext uri="{FF2B5EF4-FFF2-40B4-BE49-F238E27FC236}">
                <a16:creationId xmlns:a16="http://schemas.microsoft.com/office/drawing/2014/main" id="{1E54DB04-77A4-4509-B2A8-DC982AF582D5}"/>
              </a:ext>
            </a:extLst>
          </p:cNvPr>
          <p:cNvPicPr>
            <a:picLocks noChangeAspect="1"/>
          </p:cNvPicPr>
          <p:nvPr/>
        </p:nvPicPr>
        <p:blipFill>
          <a:blip r:embed="rId2" cstate="print"/>
          <a:stretch>
            <a:fillRect/>
          </a:stretch>
        </p:blipFill>
        <p:spPr>
          <a:xfrm>
            <a:off x="323384" y="274727"/>
            <a:ext cx="1074825" cy="715850"/>
          </a:xfrm>
          <a:prstGeom prst="rect">
            <a:avLst/>
          </a:prstGeom>
        </p:spPr>
      </p:pic>
    </p:spTree>
    <p:extLst>
      <p:ext uri="{BB962C8B-B14F-4D97-AF65-F5344CB8AC3E}">
        <p14:creationId xmlns:p14="http://schemas.microsoft.com/office/powerpoint/2010/main" val="6568497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p:cTn id="13" dur="500" fill="hold"/>
                                        <p:tgtEl>
                                          <p:spTgt spid="40"/>
                                        </p:tgtEl>
                                        <p:attrNameLst>
                                          <p:attrName>ppt_w</p:attrName>
                                        </p:attrNameLst>
                                      </p:cBhvr>
                                      <p:tavLst>
                                        <p:tav tm="0">
                                          <p:val>
                                            <p:fltVal val="0"/>
                                          </p:val>
                                        </p:tav>
                                        <p:tav tm="100000">
                                          <p:val>
                                            <p:strVal val="#ppt_w"/>
                                          </p:val>
                                        </p:tav>
                                      </p:tavLst>
                                    </p:anim>
                                    <p:anim calcmode="lin" valueType="num">
                                      <p:cBhvr>
                                        <p:cTn id="14" dur="500" fill="hold"/>
                                        <p:tgtEl>
                                          <p:spTgt spid="40"/>
                                        </p:tgtEl>
                                        <p:attrNameLst>
                                          <p:attrName>ppt_h</p:attrName>
                                        </p:attrNameLst>
                                      </p:cBhvr>
                                      <p:tavLst>
                                        <p:tav tm="0">
                                          <p:val>
                                            <p:fltVal val="0"/>
                                          </p:val>
                                        </p:tav>
                                        <p:tav tm="100000">
                                          <p:val>
                                            <p:strVal val="#ppt_h"/>
                                          </p:val>
                                        </p:tav>
                                      </p:tavLst>
                                    </p:anim>
                                    <p:animEffect transition="in" filter="fade">
                                      <p:cBhvr>
                                        <p:cTn id="15" dur="500"/>
                                        <p:tgtEl>
                                          <p:spTgt spid="40"/>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p:cTn id="19" dur="500" fill="hold"/>
                                        <p:tgtEl>
                                          <p:spTgt spid="41"/>
                                        </p:tgtEl>
                                        <p:attrNameLst>
                                          <p:attrName>ppt_w</p:attrName>
                                        </p:attrNameLst>
                                      </p:cBhvr>
                                      <p:tavLst>
                                        <p:tav tm="0">
                                          <p:val>
                                            <p:fltVal val="0"/>
                                          </p:val>
                                        </p:tav>
                                        <p:tav tm="100000">
                                          <p:val>
                                            <p:strVal val="#ppt_w"/>
                                          </p:val>
                                        </p:tav>
                                      </p:tavLst>
                                    </p:anim>
                                    <p:anim calcmode="lin" valueType="num">
                                      <p:cBhvr>
                                        <p:cTn id="20" dur="500" fill="hold"/>
                                        <p:tgtEl>
                                          <p:spTgt spid="41"/>
                                        </p:tgtEl>
                                        <p:attrNameLst>
                                          <p:attrName>ppt_h</p:attrName>
                                        </p:attrNameLst>
                                      </p:cBhvr>
                                      <p:tavLst>
                                        <p:tav tm="0">
                                          <p:val>
                                            <p:fltVal val="0"/>
                                          </p:val>
                                        </p:tav>
                                        <p:tav tm="100000">
                                          <p:val>
                                            <p:strVal val="#ppt_h"/>
                                          </p:val>
                                        </p:tav>
                                      </p:tavLst>
                                    </p:anim>
                                    <p:animEffect transition="in" filter="fade">
                                      <p:cBhvr>
                                        <p:cTn id="21" dur="500"/>
                                        <p:tgtEl>
                                          <p:spTgt spid="41"/>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p:cTn id="25" dur="500" fill="hold"/>
                                        <p:tgtEl>
                                          <p:spTgt spid="43"/>
                                        </p:tgtEl>
                                        <p:attrNameLst>
                                          <p:attrName>ppt_w</p:attrName>
                                        </p:attrNameLst>
                                      </p:cBhvr>
                                      <p:tavLst>
                                        <p:tav tm="0">
                                          <p:val>
                                            <p:fltVal val="0"/>
                                          </p:val>
                                        </p:tav>
                                        <p:tav tm="100000">
                                          <p:val>
                                            <p:strVal val="#ppt_w"/>
                                          </p:val>
                                        </p:tav>
                                      </p:tavLst>
                                    </p:anim>
                                    <p:anim calcmode="lin" valueType="num">
                                      <p:cBhvr>
                                        <p:cTn id="26" dur="500" fill="hold"/>
                                        <p:tgtEl>
                                          <p:spTgt spid="43"/>
                                        </p:tgtEl>
                                        <p:attrNameLst>
                                          <p:attrName>ppt_h</p:attrName>
                                        </p:attrNameLst>
                                      </p:cBhvr>
                                      <p:tavLst>
                                        <p:tav tm="0">
                                          <p:val>
                                            <p:fltVal val="0"/>
                                          </p:val>
                                        </p:tav>
                                        <p:tav tm="100000">
                                          <p:val>
                                            <p:strVal val="#ppt_h"/>
                                          </p:val>
                                        </p:tav>
                                      </p:tavLst>
                                    </p:anim>
                                    <p:animEffect transition="in" filter="fade">
                                      <p:cBhvr>
                                        <p:cTn id="27" dur="500"/>
                                        <p:tgtEl>
                                          <p:spTgt spid="43"/>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1000"/>
                                        <p:tgtEl>
                                          <p:spTgt spid="2"/>
                                        </p:tgtEl>
                                      </p:cBhvr>
                                    </p:animEffect>
                                    <p:anim calcmode="lin" valueType="num">
                                      <p:cBhvr>
                                        <p:cTn id="33" dur="1000" fill="hold"/>
                                        <p:tgtEl>
                                          <p:spTgt spid="2"/>
                                        </p:tgtEl>
                                        <p:attrNameLst>
                                          <p:attrName>ppt_x</p:attrName>
                                        </p:attrNameLst>
                                      </p:cBhvr>
                                      <p:tavLst>
                                        <p:tav tm="0">
                                          <p:val>
                                            <p:strVal val="#ppt_x"/>
                                          </p:val>
                                        </p:tav>
                                        <p:tav tm="100000">
                                          <p:val>
                                            <p:strVal val="#ppt_x"/>
                                          </p:val>
                                        </p:tav>
                                      </p:tavLst>
                                    </p:anim>
                                    <p:anim calcmode="lin" valueType="num">
                                      <p:cBhvr>
                                        <p:cTn id="34" dur="1000" fill="hold"/>
                                        <p:tgtEl>
                                          <p:spTgt spid="2"/>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fade">
                                      <p:cBhvr>
                                        <p:cTn id="37" dur="1000"/>
                                        <p:tgtEl>
                                          <p:spTgt spid="66"/>
                                        </p:tgtEl>
                                      </p:cBhvr>
                                    </p:animEffect>
                                    <p:anim calcmode="lin" valueType="num">
                                      <p:cBhvr>
                                        <p:cTn id="38" dur="1000" fill="hold"/>
                                        <p:tgtEl>
                                          <p:spTgt spid="66"/>
                                        </p:tgtEl>
                                        <p:attrNameLst>
                                          <p:attrName>ppt_x</p:attrName>
                                        </p:attrNameLst>
                                      </p:cBhvr>
                                      <p:tavLst>
                                        <p:tav tm="0">
                                          <p:val>
                                            <p:strVal val="#ppt_x"/>
                                          </p:val>
                                        </p:tav>
                                        <p:tav tm="100000">
                                          <p:val>
                                            <p:strVal val="#ppt_x"/>
                                          </p:val>
                                        </p:tav>
                                      </p:tavLst>
                                    </p:anim>
                                    <p:anim calcmode="lin" valueType="num">
                                      <p:cBhvr>
                                        <p:cTn id="39" dur="1000" fill="hold"/>
                                        <p:tgtEl>
                                          <p:spTgt spid="6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1000"/>
                                        <p:tgtEl>
                                          <p:spTgt spid="55"/>
                                        </p:tgtEl>
                                      </p:cBhvr>
                                    </p:animEffect>
                                    <p:anim calcmode="lin" valueType="num">
                                      <p:cBhvr>
                                        <p:cTn id="43" dur="1000" fill="hold"/>
                                        <p:tgtEl>
                                          <p:spTgt spid="55"/>
                                        </p:tgtEl>
                                        <p:attrNameLst>
                                          <p:attrName>ppt_x</p:attrName>
                                        </p:attrNameLst>
                                      </p:cBhvr>
                                      <p:tavLst>
                                        <p:tav tm="0">
                                          <p:val>
                                            <p:strVal val="#ppt_x"/>
                                          </p:val>
                                        </p:tav>
                                        <p:tav tm="100000">
                                          <p:val>
                                            <p:strVal val="#ppt_x"/>
                                          </p:val>
                                        </p:tav>
                                      </p:tavLst>
                                    </p:anim>
                                    <p:anim calcmode="lin" valueType="num">
                                      <p:cBhvr>
                                        <p:cTn id="44" dur="1000" fill="hold"/>
                                        <p:tgtEl>
                                          <p:spTgt spid="55"/>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fade">
                                      <p:cBhvr>
                                        <p:cTn id="47" dur="1000"/>
                                        <p:tgtEl>
                                          <p:spTgt spid="58"/>
                                        </p:tgtEl>
                                      </p:cBhvr>
                                    </p:animEffect>
                                    <p:anim calcmode="lin" valueType="num">
                                      <p:cBhvr>
                                        <p:cTn id="48" dur="1000" fill="hold"/>
                                        <p:tgtEl>
                                          <p:spTgt spid="58"/>
                                        </p:tgtEl>
                                        <p:attrNameLst>
                                          <p:attrName>ppt_x</p:attrName>
                                        </p:attrNameLst>
                                      </p:cBhvr>
                                      <p:tavLst>
                                        <p:tav tm="0">
                                          <p:val>
                                            <p:strVal val="#ppt_x"/>
                                          </p:val>
                                        </p:tav>
                                        <p:tav tm="100000">
                                          <p:val>
                                            <p:strVal val="#ppt_x"/>
                                          </p:val>
                                        </p:tav>
                                      </p:tavLst>
                                    </p:anim>
                                    <p:anim calcmode="lin" valueType="num">
                                      <p:cBhvr>
                                        <p:cTn id="49" dur="1000" fill="hold"/>
                                        <p:tgtEl>
                                          <p:spTgt spid="58"/>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fade">
                                      <p:cBhvr>
                                        <p:cTn id="52" dur="1000"/>
                                        <p:tgtEl>
                                          <p:spTgt spid="65"/>
                                        </p:tgtEl>
                                      </p:cBhvr>
                                    </p:animEffect>
                                    <p:anim calcmode="lin" valueType="num">
                                      <p:cBhvr>
                                        <p:cTn id="53" dur="1000" fill="hold"/>
                                        <p:tgtEl>
                                          <p:spTgt spid="65"/>
                                        </p:tgtEl>
                                        <p:attrNameLst>
                                          <p:attrName>ppt_x</p:attrName>
                                        </p:attrNameLst>
                                      </p:cBhvr>
                                      <p:tavLst>
                                        <p:tav tm="0">
                                          <p:val>
                                            <p:strVal val="#ppt_x"/>
                                          </p:val>
                                        </p:tav>
                                        <p:tav tm="100000">
                                          <p:val>
                                            <p:strVal val="#ppt_x"/>
                                          </p:val>
                                        </p:tav>
                                      </p:tavLst>
                                    </p:anim>
                                    <p:anim calcmode="lin" valueType="num">
                                      <p:cBhvr>
                                        <p:cTn id="54" dur="1000" fill="hold"/>
                                        <p:tgtEl>
                                          <p:spTgt spid="6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fade">
                                      <p:cBhvr>
                                        <p:cTn id="57" dur="1000"/>
                                        <p:tgtEl>
                                          <p:spTgt spid="64"/>
                                        </p:tgtEl>
                                      </p:cBhvr>
                                    </p:animEffect>
                                    <p:anim calcmode="lin" valueType="num">
                                      <p:cBhvr>
                                        <p:cTn id="58" dur="1000" fill="hold"/>
                                        <p:tgtEl>
                                          <p:spTgt spid="64"/>
                                        </p:tgtEl>
                                        <p:attrNameLst>
                                          <p:attrName>ppt_x</p:attrName>
                                        </p:attrNameLst>
                                      </p:cBhvr>
                                      <p:tavLst>
                                        <p:tav tm="0">
                                          <p:val>
                                            <p:strVal val="#ppt_x"/>
                                          </p:val>
                                        </p:tav>
                                        <p:tav tm="100000">
                                          <p:val>
                                            <p:strVal val="#ppt_x"/>
                                          </p:val>
                                        </p:tav>
                                      </p:tavLst>
                                    </p:anim>
                                    <p:anim calcmode="lin" valueType="num">
                                      <p:cBhvr>
                                        <p:cTn id="59" dur="1000" fill="hold"/>
                                        <p:tgtEl>
                                          <p:spTgt spid="6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62"/>
                                        </p:tgtEl>
                                        <p:attrNameLst>
                                          <p:attrName>style.visibility</p:attrName>
                                        </p:attrNameLst>
                                      </p:cBhvr>
                                      <p:to>
                                        <p:strVal val="visible"/>
                                      </p:to>
                                    </p:set>
                                    <p:animEffect transition="in" filter="fade">
                                      <p:cBhvr>
                                        <p:cTn id="62" dur="1000"/>
                                        <p:tgtEl>
                                          <p:spTgt spid="62"/>
                                        </p:tgtEl>
                                      </p:cBhvr>
                                    </p:animEffect>
                                    <p:anim calcmode="lin" valueType="num">
                                      <p:cBhvr>
                                        <p:cTn id="63" dur="1000" fill="hold"/>
                                        <p:tgtEl>
                                          <p:spTgt spid="62"/>
                                        </p:tgtEl>
                                        <p:attrNameLst>
                                          <p:attrName>ppt_x</p:attrName>
                                        </p:attrNameLst>
                                      </p:cBhvr>
                                      <p:tavLst>
                                        <p:tav tm="0">
                                          <p:val>
                                            <p:strVal val="#ppt_x"/>
                                          </p:val>
                                        </p:tav>
                                        <p:tav tm="100000">
                                          <p:val>
                                            <p:strVal val="#ppt_x"/>
                                          </p:val>
                                        </p:tav>
                                      </p:tavLst>
                                    </p:anim>
                                    <p:anim calcmode="lin" valueType="num">
                                      <p:cBhvr>
                                        <p:cTn id="64" dur="1000" fill="hold"/>
                                        <p:tgtEl>
                                          <p:spTgt spid="62"/>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fade">
                                      <p:cBhvr>
                                        <p:cTn id="67" dur="1000"/>
                                        <p:tgtEl>
                                          <p:spTgt spid="63"/>
                                        </p:tgtEl>
                                      </p:cBhvr>
                                    </p:animEffect>
                                    <p:anim calcmode="lin" valueType="num">
                                      <p:cBhvr>
                                        <p:cTn id="68" dur="1000" fill="hold"/>
                                        <p:tgtEl>
                                          <p:spTgt spid="63"/>
                                        </p:tgtEl>
                                        <p:attrNameLst>
                                          <p:attrName>ppt_x</p:attrName>
                                        </p:attrNameLst>
                                      </p:cBhvr>
                                      <p:tavLst>
                                        <p:tav tm="0">
                                          <p:val>
                                            <p:strVal val="#ppt_x"/>
                                          </p:val>
                                        </p:tav>
                                        <p:tav tm="100000">
                                          <p:val>
                                            <p:strVal val="#ppt_x"/>
                                          </p:val>
                                        </p:tav>
                                      </p:tavLst>
                                    </p:anim>
                                    <p:anim calcmode="lin" valueType="num">
                                      <p:cBhvr>
                                        <p:cTn id="69"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5" grpId="0"/>
      <p:bldP spid="62" grpId="0"/>
      <p:bldP spid="6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5CA09F1-B904-4488-B9A9-BB36A46F6F8E}"/>
              </a:ext>
            </a:extLst>
          </p:cNvPr>
          <p:cNvSpPr txBox="1"/>
          <p:nvPr/>
        </p:nvSpPr>
        <p:spPr>
          <a:xfrm>
            <a:off x="1447924" y="310511"/>
            <a:ext cx="2653813" cy="430887"/>
          </a:xfrm>
          <a:prstGeom prst="rect">
            <a:avLst/>
          </a:prstGeom>
          <a:noFill/>
        </p:spPr>
        <p:txBody>
          <a:bodyPr wrap="square" lIns="0" tIns="0" rIns="0" bIns="0" rtlCol="0" anchor="t">
            <a:spAutoFit/>
          </a:bodyPr>
          <a:lstStyle/>
          <a:p>
            <a:r>
              <a:rPr lang="en-US" sz="2800" b="1" dirty="0">
                <a:solidFill>
                  <a:srgbClr val="1C819E"/>
                </a:solidFill>
                <a:ea typeface="Ebrima" panose="02000000000000000000" pitchFamily="2" charset="0"/>
                <a:cs typeface="Segoe UI" panose="020B0502040204020203" pitchFamily="34" charset="0"/>
              </a:rPr>
              <a:t>BASELINE </a:t>
            </a:r>
            <a:r>
              <a:rPr lang="en-US" sz="2800" b="1" dirty="0">
                <a:solidFill>
                  <a:srgbClr val="00B0F0"/>
                </a:solidFill>
                <a:ea typeface="Ebrima" panose="02000000000000000000" pitchFamily="2" charset="0"/>
                <a:cs typeface="Segoe UI" panose="020B0502040204020203" pitchFamily="34" charset="0"/>
              </a:rPr>
              <a:t>MODEL</a:t>
            </a:r>
          </a:p>
        </p:txBody>
      </p:sp>
      <p:pic>
        <p:nvPicPr>
          <p:cNvPr id="8" name="Graphic 121">
            <a:extLst>
              <a:ext uri="{FF2B5EF4-FFF2-40B4-BE49-F238E27FC236}">
                <a16:creationId xmlns:a16="http://schemas.microsoft.com/office/drawing/2014/main" id="{1E54DB04-77A4-4509-B2A8-DC982AF582D5}"/>
              </a:ext>
            </a:extLst>
          </p:cNvPr>
          <p:cNvPicPr>
            <a:picLocks noChangeAspect="1"/>
          </p:cNvPicPr>
          <p:nvPr/>
        </p:nvPicPr>
        <p:blipFill>
          <a:blip r:embed="rId2" cstate="print"/>
          <a:stretch>
            <a:fillRect/>
          </a:stretch>
        </p:blipFill>
        <p:spPr>
          <a:xfrm>
            <a:off x="323384" y="274727"/>
            <a:ext cx="1074825" cy="71585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622351091"/>
              </p:ext>
            </p:extLst>
          </p:nvPr>
        </p:nvGraphicFramePr>
        <p:xfrm>
          <a:off x="2605927" y="1085424"/>
          <a:ext cx="6711406" cy="1854200"/>
        </p:xfrm>
        <a:graphic>
          <a:graphicData uri="http://schemas.openxmlformats.org/drawingml/2006/table">
            <a:tbl>
              <a:tblPr firstRow="1" bandRow="1">
                <a:tableStyleId>{5C22544A-7EE6-4342-B048-85BDC9FD1C3A}</a:tableStyleId>
              </a:tblPr>
              <a:tblGrid>
                <a:gridCol w="3355703">
                  <a:extLst>
                    <a:ext uri="{9D8B030D-6E8A-4147-A177-3AD203B41FA5}">
                      <a16:colId xmlns:a16="http://schemas.microsoft.com/office/drawing/2014/main" val="3933307229"/>
                    </a:ext>
                  </a:extLst>
                </a:gridCol>
                <a:gridCol w="3355703">
                  <a:extLst>
                    <a:ext uri="{9D8B030D-6E8A-4147-A177-3AD203B41FA5}">
                      <a16:colId xmlns:a16="http://schemas.microsoft.com/office/drawing/2014/main" val="1574444928"/>
                    </a:ext>
                  </a:extLst>
                </a:gridCol>
              </a:tblGrid>
              <a:tr h="370840">
                <a:tc gridSpan="2">
                  <a:txBody>
                    <a:bodyPr/>
                    <a:lstStyle/>
                    <a:p>
                      <a:pPr algn="ctr"/>
                      <a:r>
                        <a:rPr lang="en-IN" sz="1600" dirty="0"/>
                        <a:t>Logistic Regression Metrics</a:t>
                      </a:r>
                      <a:r>
                        <a:rPr lang="en-IN" sz="1600" baseline="0" dirty="0"/>
                        <a:t> (Imbalanced Data)</a:t>
                      </a:r>
                      <a:endParaRPr lang="en-IN" sz="1600" dirty="0"/>
                    </a:p>
                  </a:txBody>
                  <a:tcPr/>
                </a:tc>
                <a:tc hMerge="1">
                  <a:txBody>
                    <a:bodyPr/>
                    <a:lstStyle/>
                    <a:p>
                      <a:endParaRPr lang="en-IN" dirty="0"/>
                    </a:p>
                  </a:txBody>
                  <a:tcPr/>
                </a:tc>
                <a:extLst>
                  <a:ext uri="{0D108BD9-81ED-4DB2-BD59-A6C34878D82A}">
                    <a16:rowId xmlns:a16="http://schemas.microsoft.com/office/drawing/2014/main" val="1790047039"/>
                  </a:ext>
                </a:extLst>
              </a:tr>
              <a:tr h="370840">
                <a:tc>
                  <a:txBody>
                    <a:bodyPr/>
                    <a:lstStyle/>
                    <a:p>
                      <a:pPr algn="ctr"/>
                      <a:r>
                        <a:rPr lang="en-IN" sz="1600" b="1" dirty="0"/>
                        <a:t>Accuracy</a:t>
                      </a:r>
                    </a:p>
                  </a:txBody>
                  <a:tcPr/>
                </a:tc>
                <a:tc>
                  <a:txBody>
                    <a:bodyPr/>
                    <a:lstStyle/>
                    <a:p>
                      <a:pPr algn="ctr"/>
                      <a:r>
                        <a:rPr lang="en-IN" sz="1600" dirty="0"/>
                        <a:t>0.9015039811265113</a:t>
                      </a:r>
                    </a:p>
                  </a:txBody>
                  <a:tcPr/>
                </a:tc>
                <a:extLst>
                  <a:ext uri="{0D108BD9-81ED-4DB2-BD59-A6C34878D82A}">
                    <a16:rowId xmlns:a16="http://schemas.microsoft.com/office/drawing/2014/main" val="2746661097"/>
                  </a:ext>
                </a:extLst>
              </a:tr>
              <a:tr h="370840">
                <a:tc>
                  <a:txBody>
                    <a:bodyPr/>
                    <a:lstStyle/>
                    <a:p>
                      <a:pPr algn="ctr"/>
                      <a:r>
                        <a:rPr lang="en-IN" sz="1600" b="1" dirty="0"/>
                        <a:t>Precision</a:t>
                      </a:r>
                    </a:p>
                  </a:txBody>
                  <a:tcPr/>
                </a:tc>
                <a:tc>
                  <a:txBody>
                    <a:bodyPr/>
                    <a:lstStyle/>
                    <a:p>
                      <a:pPr algn="ctr"/>
                      <a:r>
                        <a:rPr lang="en-IN" sz="1600" dirty="0"/>
                        <a:t>0.6511954992967651 </a:t>
                      </a:r>
                    </a:p>
                  </a:txBody>
                  <a:tcPr/>
                </a:tc>
                <a:extLst>
                  <a:ext uri="{0D108BD9-81ED-4DB2-BD59-A6C34878D82A}">
                    <a16:rowId xmlns:a16="http://schemas.microsoft.com/office/drawing/2014/main" val="2035315518"/>
                  </a:ext>
                </a:extLst>
              </a:tr>
              <a:tr h="370840">
                <a:tc>
                  <a:txBody>
                    <a:bodyPr/>
                    <a:lstStyle/>
                    <a:p>
                      <a:pPr algn="ctr"/>
                      <a:r>
                        <a:rPr lang="en-IN" sz="1600" b="1" dirty="0"/>
                        <a:t>Recall </a:t>
                      </a:r>
                    </a:p>
                  </a:txBody>
                  <a:tcPr/>
                </a:tc>
                <a:tc>
                  <a:txBody>
                    <a:bodyPr/>
                    <a:lstStyle/>
                    <a:p>
                      <a:pPr algn="ctr"/>
                      <a:r>
                        <a:rPr lang="en-IN" sz="1600" dirty="0"/>
                        <a:t>0.2985170857511283 </a:t>
                      </a:r>
                    </a:p>
                  </a:txBody>
                  <a:tcPr/>
                </a:tc>
                <a:extLst>
                  <a:ext uri="{0D108BD9-81ED-4DB2-BD59-A6C34878D82A}">
                    <a16:rowId xmlns:a16="http://schemas.microsoft.com/office/drawing/2014/main" val="1924362535"/>
                  </a:ext>
                </a:extLst>
              </a:tr>
              <a:tr h="370840">
                <a:tc>
                  <a:txBody>
                    <a:bodyPr/>
                    <a:lstStyle/>
                    <a:p>
                      <a:pPr algn="ctr"/>
                      <a:r>
                        <a:rPr lang="en-IN" sz="1600" b="1" dirty="0"/>
                        <a:t>F1-Score </a:t>
                      </a:r>
                    </a:p>
                  </a:txBody>
                  <a:tcPr/>
                </a:tc>
                <a:tc>
                  <a:txBody>
                    <a:bodyPr/>
                    <a:lstStyle/>
                    <a:p>
                      <a:pPr algn="ctr"/>
                      <a:r>
                        <a:rPr lang="en-IN" sz="1600" dirty="0"/>
                        <a:t>0.4093722369584439</a:t>
                      </a:r>
                    </a:p>
                  </a:txBody>
                  <a:tcPr/>
                </a:tc>
                <a:extLst>
                  <a:ext uri="{0D108BD9-81ED-4DB2-BD59-A6C34878D82A}">
                    <a16:rowId xmlns:a16="http://schemas.microsoft.com/office/drawing/2014/main" val="2846937730"/>
                  </a:ext>
                </a:extLst>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7053" y="3474721"/>
            <a:ext cx="3901778" cy="2728196"/>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8209" y="3474721"/>
            <a:ext cx="3853222" cy="2856410"/>
          </a:xfrm>
          <a:prstGeom prst="rect">
            <a:avLst/>
          </a:prstGeom>
        </p:spPr>
      </p:pic>
    </p:spTree>
    <p:extLst>
      <p:ext uri="{BB962C8B-B14F-4D97-AF65-F5344CB8AC3E}">
        <p14:creationId xmlns:p14="http://schemas.microsoft.com/office/powerpoint/2010/main" val="1283106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121">
            <a:extLst>
              <a:ext uri="{FF2B5EF4-FFF2-40B4-BE49-F238E27FC236}">
                <a16:creationId xmlns:a16="http://schemas.microsoft.com/office/drawing/2014/main" id="{1E54DB04-77A4-4509-B2A8-DC982AF582D5}"/>
              </a:ext>
            </a:extLst>
          </p:cNvPr>
          <p:cNvPicPr>
            <a:picLocks noChangeAspect="1"/>
          </p:cNvPicPr>
          <p:nvPr/>
        </p:nvPicPr>
        <p:blipFill>
          <a:blip r:embed="rId2" cstate="print"/>
          <a:stretch>
            <a:fillRect/>
          </a:stretch>
        </p:blipFill>
        <p:spPr>
          <a:xfrm>
            <a:off x="323384" y="274727"/>
            <a:ext cx="1074825" cy="71585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037" y="1863237"/>
            <a:ext cx="5193392" cy="425373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5503" y="1907987"/>
            <a:ext cx="5211069" cy="4253732"/>
          </a:xfrm>
          <a:prstGeom prst="rect">
            <a:avLst/>
          </a:prstGeom>
        </p:spPr>
      </p:pic>
      <p:sp>
        <p:nvSpPr>
          <p:cNvPr id="9" name="TextBox 8"/>
          <p:cNvSpPr txBox="1"/>
          <p:nvPr/>
        </p:nvSpPr>
        <p:spPr>
          <a:xfrm>
            <a:off x="860796" y="1257630"/>
            <a:ext cx="4545874" cy="338554"/>
          </a:xfrm>
          <a:prstGeom prst="rect">
            <a:avLst/>
          </a:prstGeom>
          <a:noFill/>
        </p:spPr>
        <p:txBody>
          <a:bodyPr wrap="square" rtlCol="0">
            <a:spAutoFit/>
          </a:bodyPr>
          <a:lstStyle/>
          <a:p>
            <a:pPr algn="ctr"/>
            <a:r>
              <a:rPr lang="en-IN" sz="1600" b="1" dirty="0">
                <a:solidFill>
                  <a:srgbClr val="1C819E"/>
                </a:solidFill>
                <a:latin typeface="+mj-lt"/>
                <a:ea typeface="Ebrima" panose="02000000000000000000" pitchFamily="2" charset="0"/>
                <a:cs typeface="Segoe UI" panose="020B0502040204020203" pitchFamily="34" charset="0"/>
              </a:rPr>
              <a:t>IMBALANCE IN THE TARGET VARIABLE</a:t>
            </a:r>
          </a:p>
        </p:txBody>
      </p:sp>
      <p:sp>
        <p:nvSpPr>
          <p:cNvPr id="10" name="TextBox 9"/>
          <p:cNvSpPr txBox="1"/>
          <p:nvPr/>
        </p:nvSpPr>
        <p:spPr>
          <a:xfrm>
            <a:off x="6679476" y="1257630"/>
            <a:ext cx="5077096" cy="584775"/>
          </a:xfrm>
          <a:prstGeom prst="rect">
            <a:avLst/>
          </a:prstGeom>
          <a:noFill/>
        </p:spPr>
        <p:txBody>
          <a:bodyPr wrap="square" rtlCol="0">
            <a:spAutoFit/>
          </a:bodyPr>
          <a:lstStyle/>
          <a:p>
            <a:pPr algn="ctr"/>
            <a:r>
              <a:rPr lang="en-IN" sz="1600" b="1" dirty="0">
                <a:solidFill>
                  <a:srgbClr val="1C819E"/>
                </a:solidFill>
                <a:latin typeface="+mj-lt"/>
                <a:ea typeface="Ebrima" panose="02000000000000000000" pitchFamily="2" charset="0"/>
                <a:cs typeface="Segoe UI" panose="020B0502040204020203" pitchFamily="34" charset="0"/>
              </a:rPr>
              <a:t>OVERSAMPLING THE TARGET VARIABLE BY USING SMOTE</a:t>
            </a:r>
          </a:p>
        </p:txBody>
      </p:sp>
      <p:sp>
        <p:nvSpPr>
          <p:cNvPr id="11" name="TextBox 10">
            <a:extLst>
              <a:ext uri="{FF2B5EF4-FFF2-40B4-BE49-F238E27FC236}">
                <a16:creationId xmlns:a16="http://schemas.microsoft.com/office/drawing/2014/main" id="{15CA09F1-B904-4488-B9A9-BB36A46F6F8E}"/>
              </a:ext>
            </a:extLst>
          </p:cNvPr>
          <p:cNvSpPr txBox="1"/>
          <p:nvPr/>
        </p:nvSpPr>
        <p:spPr>
          <a:xfrm>
            <a:off x="1447923" y="310511"/>
            <a:ext cx="5423139" cy="430887"/>
          </a:xfrm>
          <a:prstGeom prst="rect">
            <a:avLst/>
          </a:prstGeom>
          <a:noFill/>
        </p:spPr>
        <p:txBody>
          <a:bodyPr wrap="square" lIns="0" tIns="0" rIns="0" bIns="0" rtlCol="0" anchor="t">
            <a:spAutoFit/>
          </a:bodyPr>
          <a:lstStyle/>
          <a:p>
            <a:r>
              <a:rPr lang="en-US" sz="2800" b="1" dirty="0">
                <a:solidFill>
                  <a:srgbClr val="1C819E"/>
                </a:solidFill>
                <a:ea typeface="Ebrima" panose="02000000000000000000" pitchFamily="2" charset="0"/>
                <a:cs typeface="Segoe UI" panose="020B0502040204020203" pitchFamily="34" charset="0"/>
              </a:rPr>
              <a:t>OVERSAMPLING DATA WITH SMOTE</a:t>
            </a:r>
            <a:endParaRPr lang="en-US" sz="2800" b="1" dirty="0">
              <a:solidFill>
                <a:srgbClr val="00B0F0"/>
              </a:solidFill>
              <a:ea typeface="Ebrima" panose="02000000000000000000" pitchFamily="2" charset="0"/>
              <a:cs typeface="Segoe UI" panose="020B0502040204020203" pitchFamily="34" charset="0"/>
            </a:endParaRPr>
          </a:p>
        </p:txBody>
      </p:sp>
    </p:spTree>
    <p:extLst>
      <p:ext uri="{BB962C8B-B14F-4D97-AF65-F5344CB8AC3E}">
        <p14:creationId xmlns:p14="http://schemas.microsoft.com/office/powerpoint/2010/main" val="3981745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5CA09F1-B904-4488-B9A9-BB36A46F6F8E}"/>
              </a:ext>
            </a:extLst>
          </p:cNvPr>
          <p:cNvSpPr txBox="1"/>
          <p:nvPr/>
        </p:nvSpPr>
        <p:spPr>
          <a:xfrm>
            <a:off x="1447924" y="310511"/>
            <a:ext cx="2784442" cy="430887"/>
          </a:xfrm>
          <a:prstGeom prst="rect">
            <a:avLst/>
          </a:prstGeom>
          <a:noFill/>
        </p:spPr>
        <p:txBody>
          <a:bodyPr wrap="square" lIns="0" tIns="0" rIns="0" bIns="0" rtlCol="0" anchor="t">
            <a:spAutoFit/>
          </a:bodyPr>
          <a:lstStyle/>
          <a:p>
            <a:r>
              <a:rPr lang="en-US" sz="2800" b="1" dirty="0">
                <a:solidFill>
                  <a:srgbClr val="1C819E"/>
                </a:solidFill>
                <a:ea typeface="Ebrima" panose="02000000000000000000" pitchFamily="2" charset="0"/>
                <a:cs typeface="Segoe UI" panose="020B0502040204020203" pitchFamily="34" charset="0"/>
              </a:rPr>
              <a:t>BASELINE </a:t>
            </a:r>
            <a:r>
              <a:rPr lang="en-US" sz="2800" b="1" dirty="0">
                <a:solidFill>
                  <a:srgbClr val="00B0F0"/>
                </a:solidFill>
                <a:ea typeface="Ebrima" panose="02000000000000000000" pitchFamily="2" charset="0"/>
                <a:cs typeface="Segoe UI" panose="020B0502040204020203" pitchFamily="34" charset="0"/>
              </a:rPr>
              <a:t>MODEL</a:t>
            </a:r>
          </a:p>
        </p:txBody>
      </p:sp>
      <p:pic>
        <p:nvPicPr>
          <p:cNvPr id="8" name="Graphic 121">
            <a:extLst>
              <a:ext uri="{FF2B5EF4-FFF2-40B4-BE49-F238E27FC236}">
                <a16:creationId xmlns:a16="http://schemas.microsoft.com/office/drawing/2014/main" id="{1E54DB04-77A4-4509-B2A8-DC982AF582D5}"/>
              </a:ext>
            </a:extLst>
          </p:cNvPr>
          <p:cNvPicPr>
            <a:picLocks noChangeAspect="1"/>
          </p:cNvPicPr>
          <p:nvPr/>
        </p:nvPicPr>
        <p:blipFill>
          <a:blip r:embed="rId2" cstate="print"/>
          <a:stretch>
            <a:fillRect/>
          </a:stretch>
        </p:blipFill>
        <p:spPr>
          <a:xfrm>
            <a:off x="323384" y="274727"/>
            <a:ext cx="1074825" cy="71585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816294928"/>
              </p:ext>
            </p:extLst>
          </p:nvPr>
        </p:nvGraphicFramePr>
        <p:xfrm>
          <a:off x="2605927" y="1085424"/>
          <a:ext cx="6711406" cy="1854200"/>
        </p:xfrm>
        <a:graphic>
          <a:graphicData uri="http://schemas.openxmlformats.org/drawingml/2006/table">
            <a:tbl>
              <a:tblPr firstRow="1" bandRow="1">
                <a:tableStyleId>{5C22544A-7EE6-4342-B048-85BDC9FD1C3A}</a:tableStyleId>
              </a:tblPr>
              <a:tblGrid>
                <a:gridCol w="3355703">
                  <a:extLst>
                    <a:ext uri="{9D8B030D-6E8A-4147-A177-3AD203B41FA5}">
                      <a16:colId xmlns:a16="http://schemas.microsoft.com/office/drawing/2014/main" val="3933307229"/>
                    </a:ext>
                  </a:extLst>
                </a:gridCol>
                <a:gridCol w="3355703">
                  <a:extLst>
                    <a:ext uri="{9D8B030D-6E8A-4147-A177-3AD203B41FA5}">
                      <a16:colId xmlns:a16="http://schemas.microsoft.com/office/drawing/2014/main" val="1574444928"/>
                    </a:ext>
                  </a:extLst>
                </a:gridCol>
              </a:tblGrid>
              <a:tr h="370840">
                <a:tc gridSpan="2">
                  <a:txBody>
                    <a:bodyPr/>
                    <a:lstStyle/>
                    <a:p>
                      <a:pPr algn="ctr"/>
                      <a:r>
                        <a:rPr lang="en-IN" sz="1600" dirty="0"/>
                        <a:t>Logistic Regression Metrics</a:t>
                      </a:r>
                      <a:r>
                        <a:rPr lang="en-IN" sz="1600" baseline="0" dirty="0"/>
                        <a:t> (Balanced Data)</a:t>
                      </a:r>
                      <a:endParaRPr lang="en-IN" sz="1600" dirty="0"/>
                    </a:p>
                  </a:txBody>
                  <a:tcPr/>
                </a:tc>
                <a:tc hMerge="1">
                  <a:txBody>
                    <a:bodyPr/>
                    <a:lstStyle/>
                    <a:p>
                      <a:endParaRPr lang="en-IN" dirty="0"/>
                    </a:p>
                  </a:txBody>
                  <a:tcPr/>
                </a:tc>
                <a:extLst>
                  <a:ext uri="{0D108BD9-81ED-4DB2-BD59-A6C34878D82A}">
                    <a16:rowId xmlns:a16="http://schemas.microsoft.com/office/drawing/2014/main" val="1790047039"/>
                  </a:ext>
                </a:extLst>
              </a:tr>
              <a:tr h="370840">
                <a:tc>
                  <a:txBody>
                    <a:bodyPr/>
                    <a:lstStyle/>
                    <a:p>
                      <a:pPr algn="ctr"/>
                      <a:r>
                        <a:rPr lang="en-IN" sz="1600" b="1" dirty="0"/>
                        <a:t>Accuracy</a:t>
                      </a:r>
                    </a:p>
                  </a:txBody>
                  <a:tcPr/>
                </a:tc>
                <a:tc>
                  <a:txBody>
                    <a:bodyPr/>
                    <a:lstStyle/>
                    <a:p>
                      <a:pPr marL="0" algn="ctr" defTabSz="914400" rtl="0" eaLnBrk="1" latinLnBrk="0" hangingPunct="1">
                        <a:lnSpc>
                          <a:spcPct val="107000"/>
                        </a:lnSpc>
                        <a:spcAft>
                          <a:spcPts val="0"/>
                        </a:spcAft>
                        <a:tabLst>
                          <a:tab pos="2286000" algn="l"/>
                        </a:tabLst>
                      </a:pPr>
                      <a:r>
                        <a:rPr lang="en-IN" sz="1600" b="0" kern="1200" dirty="0">
                          <a:solidFill>
                            <a:schemeClr val="dk1"/>
                          </a:solidFill>
                          <a:latin typeface="+mn-lt"/>
                          <a:ea typeface="+mn-ea"/>
                          <a:cs typeface="+mn-cs"/>
                        </a:rPr>
                        <a:t>0.8373549302830425</a:t>
                      </a:r>
                    </a:p>
                  </a:txBody>
                  <a:tcPr marL="68580" marR="68580" marT="0" marB="0"/>
                </a:tc>
                <a:extLst>
                  <a:ext uri="{0D108BD9-81ED-4DB2-BD59-A6C34878D82A}">
                    <a16:rowId xmlns:a16="http://schemas.microsoft.com/office/drawing/2014/main" val="2746661097"/>
                  </a:ext>
                </a:extLst>
              </a:tr>
              <a:tr h="370840">
                <a:tc>
                  <a:txBody>
                    <a:bodyPr/>
                    <a:lstStyle/>
                    <a:p>
                      <a:pPr algn="ctr"/>
                      <a:r>
                        <a:rPr lang="en-IN" sz="1600" b="1" dirty="0"/>
                        <a:t>Precision</a:t>
                      </a:r>
                    </a:p>
                  </a:txBody>
                  <a:tcPr/>
                </a:tc>
                <a:tc>
                  <a:txBody>
                    <a:bodyPr/>
                    <a:lstStyle/>
                    <a:p>
                      <a:pPr marL="0" algn="ctr" defTabSz="914400" rtl="0" eaLnBrk="1" latinLnBrk="0" hangingPunct="1">
                        <a:lnSpc>
                          <a:spcPct val="107000"/>
                        </a:lnSpc>
                        <a:spcAft>
                          <a:spcPts val="0"/>
                        </a:spcAft>
                        <a:tabLst>
                          <a:tab pos="2286000" algn="l"/>
                        </a:tabLst>
                      </a:pPr>
                      <a:r>
                        <a:rPr lang="en-IN" sz="1600" b="0" kern="1200" dirty="0">
                          <a:solidFill>
                            <a:schemeClr val="dk1"/>
                          </a:solidFill>
                          <a:latin typeface="+mn-lt"/>
                          <a:ea typeface="+mn-ea"/>
                          <a:cs typeface="+mn-cs"/>
                        </a:rPr>
                        <a:t>0.8261999512710144</a:t>
                      </a:r>
                    </a:p>
                  </a:txBody>
                  <a:tcPr marL="68580" marR="68580" marT="0" marB="0"/>
                </a:tc>
                <a:extLst>
                  <a:ext uri="{0D108BD9-81ED-4DB2-BD59-A6C34878D82A}">
                    <a16:rowId xmlns:a16="http://schemas.microsoft.com/office/drawing/2014/main" val="2035315518"/>
                  </a:ext>
                </a:extLst>
              </a:tr>
              <a:tr h="370840">
                <a:tc>
                  <a:txBody>
                    <a:bodyPr/>
                    <a:lstStyle/>
                    <a:p>
                      <a:pPr algn="ctr"/>
                      <a:r>
                        <a:rPr lang="en-IN" sz="1600" b="1" dirty="0"/>
                        <a:t>Recall </a:t>
                      </a:r>
                    </a:p>
                  </a:txBody>
                  <a:tcPr/>
                </a:tc>
                <a:tc>
                  <a:txBody>
                    <a:bodyPr/>
                    <a:lstStyle/>
                    <a:p>
                      <a:pPr marL="0" algn="ctr" defTabSz="914400" rtl="0" eaLnBrk="1" latinLnBrk="0" hangingPunct="1">
                        <a:lnSpc>
                          <a:spcPct val="107000"/>
                        </a:lnSpc>
                        <a:spcAft>
                          <a:spcPts val="0"/>
                        </a:spcAft>
                        <a:tabLst>
                          <a:tab pos="2286000" algn="l"/>
                        </a:tabLst>
                      </a:pPr>
                      <a:r>
                        <a:rPr lang="en-IN" sz="1600" b="0" kern="1200" dirty="0">
                          <a:solidFill>
                            <a:schemeClr val="dk1"/>
                          </a:solidFill>
                          <a:latin typeface="+mn-lt"/>
                          <a:ea typeface="+mn-ea"/>
                          <a:cs typeface="+mn-cs"/>
                        </a:rPr>
                        <a:t>0.8527957079386369</a:t>
                      </a:r>
                    </a:p>
                  </a:txBody>
                  <a:tcPr marL="68580" marR="68580" marT="0" marB="0"/>
                </a:tc>
                <a:extLst>
                  <a:ext uri="{0D108BD9-81ED-4DB2-BD59-A6C34878D82A}">
                    <a16:rowId xmlns:a16="http://schemas.microsoft.com/office/drawing/2014/main" val="1924362535"/>
                  </a:ext>
                </a:extLst>
              </a:tr>
              <a:tr h="370840">
                <a:tc>
                  <a:txBody>
                    <a:bodyPr/>
                    <a:lstStyle/>
                    <a:p>
                      <a:pPr algn="ctr"/>
                      <a:r>
                        <a:rPr lang="en-IN" sz="1600" b="1" dirty="0"/>
                        <a:t>F1-Score </a:t>
                      </a:r>
                    </a:p>
                  </a:txBody>
                  <a:tcPr/>
                </a:tc>
                <a:tc>
                  <a:txBody>
                    <a:bodyPr/>
                    <a:lstStyle/>
                    <a:p>
                      <a:pPr marL="0" algn="ctr" defTabSz="914400" rtl="0" eaLnBrk="1" latinLnBrk="0" hangingPunct="1">
                        <a:lnSpc>
                          <a:spcPct val="107000"/>
                        </a:lnSpc>
                        <a:spcAft>
                          <a:spcPts val="0"/>
                        </a:spcAft>
                        <a:tabLst>
                          <a:tab pos="2286000" algn="l"/>
                        </a:tabLst>
                      </a:pPr>
                      <a:r>
                        <a:rPr lang="en-IN" sz="1600" b="0" kern="1200" dirty="0">
                          <a:solidFill>
                            <a:schemeClr val="dk1"/>
                          </a:solidFill>
                          <a:latin typeface="+mn-lt"/>
                          <a:ea typeface="+mn-ea"/>
                          <a:cs typeface="+mn-cs"/>
                        </a:rPr>
                        <a:t>0.8392871875257817</a:t>
                      </a:r>
                    </a:p>
                  </a:txBody>
                  <a:tcPr marL="68580" marR="68580" marT="0" marB="0"/>
                </a:tc>
                <a:extLst>
                  <a:ext uri="{0D108BD9-81ED-4DB2-BD59-A6C34878D82A}">
                    <a16:rowId xmlns:a16="http://schemas.microsoft.com/office/drawing/2014/main" val="2846937730"/>
                  </a:ext>
                </a:extLst>
              </a:tr>
            </a:tbl>
          </a:graphicData>
        </a:graphic>
      </p:graphicFrame>
      <p:pic>
        <p:nvPicPr>
          <p:cNvPr id="12" name="Picture 11"/>
          <p:cNvPicPr/>
          <p:nvPr/>
        </p:nvPicPr>
        <p:blipFill>
          <a:blip r:embed="rId3">
            <a:extLst>
              <a:ext uri="{28A0092B-C50C-407E-A947-70E740481C1C}">
                <a14:useLocalDpi xmlns:a14="http://schemas.microsoft.com/office/drawing/2010/main" val="0"/>
              </a:ext>
            </a:extLst>
          </a:blip>
          <a:stretch>
            <a:fillRect/>
          </a:stretch>
        </p:blipFill>
        <p:spPr>
          <a:xfrm>
            <a:off x="1262108" y="3484426"/>
            <a:ext cx="3484064" cy="2794453"/>
          </a:xfrm>
          <a:prstGeom prst="rect">
            <a:avLst/>
          </a:prstGeom>
        </p:spPr>
      </p:pic>
      <p:pic>
        <p:nvPicPr>
          <p:cNvPr id="13" name="Picture 12"/>
          <p:cNvPicPr/>
          <p:nvPr/>
        </p:nvPicPr>
        <p:blipFill>
          <a:blip r:embed="rId4">
            <a:extLst>
              <a:ext uri="{28A0092B-C50C-407E-A947-70E740481C1C}">
                <a14:useLocalDpi xmlns:a14="http://schemas.microsoft.com/office/drawing/2010/main" val="0"/>
              </a:ext>
            </a:extLst>
          </a:blip>
          <a:stretch>
            <a:fillRect/>
          </a:stretch>
        </p:blipFill>
        <p:spPr>
          <a:xfrm>
            <a:off x="6531430" y="3484426"/>
            <a:ext cx="3474720" cy="2794453"/>
          </a:xfrm>
          <a:prstGeom prst="rect">
            <a:avLst/>
          </a:prstGeom>
        </p:spPr>
      </p:pic>
    </p:spTree>
    <p:extLst>
      <p:ext uri="{BB962C8B-B14F-4D97-AF65-F5344CB8AC3E}">
        <p14:creationId xmlns:p14="http://schemas.microsoft.com/office/powerpoint/2010/main" val="694484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96">
            <a:extLst>
              <a:ext uri="{FF2B5EF4-FFF2-40B4-BE49-F238E27FC236}">
                <a16:creationId xmlns:a16="http://schemas.microsoft.com/office/drawing/2014/main" id="{F80CD09D-EB09-41CA-9A9B-54A5606DE1E1}"/>
              </a:ext>
            </a:extLst>
          </p:cNvPr>
          <p:cNvSpPr txBox="1"/>
          <p:nvPr/>
        </p:nvSpPr>
        <p:spPr>
          <a:xfrm>
            <a:off x="2307671" y="1719917"/>
            <a:ext cx="7022759" cy="2215991"/>
          </a:xfrm>
          <a:prstGeom prst="rect">
            <a:avLst/>
          </a:prstGeom>
          <a:noFill/>
        </p:spPr>
        <p:txBody>
          <a:bodyPr wrap="square" lIns="0" tIns="0" rIns="0" bIns="0" rtlCol="0">
            <a:spAutoFit/>
          </a:bodyPr>
          <a:lstStyle/>
          <a:p>
            <a:pPr lvl="1" algn="ctr"/>
            <a:r>
              <a:rPr lang="en-US" b="1" dirty="0">
                <a:solidFill>
                  <a:schemeClr val="tx1">
                    <a:lumMod val="65000"/>
                    <a:lumOff val="35000"/>
                  </a:schemeClr>
                </a:solidFill>
                <a:latin typeface="Tw Cen MT" panose="020B0602020104020603" pitchFamily="34" charset="0"/>
                <a:ea typeface="Segoe UI" panose="020B0502040204020203" pitchFamily="34" charset="0"/>
                <a:cs typeface="Segoe UI" panose="020B0502040204020203" pitchFamily="34" charset="0"/>
              </a:rPr>
              <a:t>Name:</a:t>
            </a:r>
          </a:p>
          <a:p>
            <a:pPr lvl="1" algn="ctr"/>
            <a:r>
              <a:rPr lang="en-US" b="1" dirty="0">
                <a:solidFill>
                  <a:schemeClr val="tx1">
                    <a:lumMod val="65000"/>
                    <a:lumOff val="35000"/>
                  </a:schemeClr>
                </a:solidFill>
                <a:latin typeface="Tw Cen MT" panose="020B0602020104020603" pitchFamily="34" charset="0"/>
                <a:ea typeface="Segoe UI" panose="020B0502040204020203" pitchFamily="34" charset="0"/>
                <a:cs typeface="Segoe UI" panose="020B0502040204020203" pitchFamily="34" charset="0"/>
              </a:rPr>
              <a:t>SURAMPUDI VNSS SIVA KRISHNA</a:t>
            </a:r>
          </a:p>
          <a:p>
            <a:pPr lvl="1" algn="ctr"/>
            <a:endParaRPr lang="en-US" b="1" dirty="0">
              <a:solidFill>
                <a:schemeClr val="tx1">
                  <a:lumMod val="65000"/>
                  <a:lumOff val="35000"/>
                </a:schemeClr>
              </a:solidFill>
              <a:latin typeface="Tw Cen MT" panose="020B0602020104020603" pitchFamily="34" charset="0"/>
              <a:ea typeface="Segoe UI" panose="020B0502040204020203" pitchFamily="34" charset="0"/>
              <a:cs typeface="Segoe UI" panose="020B0502040204020203" pitchFamily="34" charset="0"/>
            </a:endParaRPr>
          </a:p>
          <a:p>
            <a:pPr lvl="1" algn="ctr"/>
            <a:r>
              <a:rPr lang="en-US" b="1" dirty="0">
                <a:solidFill>
                  <a:schemeClr val="tx1">
                    <a:lumMod val="65000"/>
                    <a:lumOff val="35000"/>
                  </a:schemeClr>
                </a:solidFill>
                <a:latin typeface="Tw Cen MT" panose="020B0602020104020603" pitchFamily="34" charset="0"/>
                <a:ea typeface="Segoe UI" panose="020B0502040204020203" pitchFamily="34" charset="0"/>
                <a:cs typeface="Segoe UI" panose="020B0502040204020203" pitchFamily="34" charset="0"/>
              </a:rPr>
              <a:t>Email : </a:t>
            </a:r>
          </a:p>
          <a:p>
            <a:pPr lvl="1" algn="ctr"/>
            <a:r>
              <a:rPr lang="en-US" b="1" dirty="0">
                <a:solidFill>
                  <a:schemeClr val="tx1">
                    <a:lumMod val="65000"/>
                    <a:lumOff val="35000"/>
                  </a:schemeClr>
                </a:solidFill>
                <a:latin typeface="Tw Cen MT" panose="020B0602020104020603" pitchFamily="34" charset="0"/>
                <a:ea typeface="Segoe UI" panose="020B0502040204020203" pitchFamily="34" charset="0"/>
                <a:cs typeface="Segoe UI" panose="020B0502040204020203" pitchFamily="34" charset="0"/>
                <a:hlinkClick r:id="rId2"/>
              </a:rPr>
              <a:t>surampudi3311@gmail.com</a:t>
            </a:r>
            <a:endParaRPr lang="en-US" b="1" dirty="0">
              <a:solidFill>
                <a:schemeClr val="tx1">
                  <a:lumMod val="65000"/>
                  <a:lumOff val="35000"/>
                </a:schemeClr>
              </a:solidFill>
              <a:latin typeface="Tw Cen MT" panose="020B0602020104020603" pitchFamily="34" charset="0"/>
              <a:ea typeface="Segoe UI" panose="020B0502040204020203" pitchFamily="34" charset="0"/>
              <a:cs typeface="Segoe UI" panose="020B0502040204020203" pitchFamily="34" charset="0"/>
            </a:endParaRPr>
          </a:p>
          <a:p>
            <a:pPr lvl="1" algn="ctr"/>
            <a:endParaRPr lang="en-US" b="1" dirty="0">
              <a:solidFill>
                <a:schemeClr val="tx1">
                  <a:lumMod val="65000"/>
                  <a:lumOff val="35000"/>
                </a:schemeClr>
              </a:solidFill>
              <a:latin typeface="Tw Cen MT" panose="020B0602020104020603" pitchFamily="34" charset="0"/>
              <a:ea typeface="Segoe UI" panose="020B0502040204020203" pitchFamily="34" charset="0"/>
              <a:cs typeface="Segoe UI" panose="020B0502040204020203" pitchFamily="34" charset="0"/>
            </a:endParaRPr>
          </a:p>
          <a:p>
            <a:pPr lvl="1" algn="ctr"/>
            <a:r>
              <a:rPr lang="en-US" b="1" dirty="0">
                <a:solidFill>
                  <a:schemeClr val="tx1">
                    <a:lumMod val="65000"/>
                    <a:lumOff val="35000"/>
                  </a:schemeClr>
                </a:solidFill>
                <a:latin typeface="Tw Cen MT" panose="020B0602020104020603" pitchFamily="34" charset="0"/>
                <a:ea typeface="Segoe UI" panose="020B0502040204020203" pitchFamily="34" charset="0"/>
                <a:cs typeface="Segoe UI" panose="020B0502040204020203" pitchFamily="34" charset="0"/>
              </a:rPr>
              <a:t>Phone:</a:t>
            </a:r>
          </a:p>
          <a:p>
            <a:pPr lvl="1" algn="ctr"/>
            <a:r>
              <a:rPr lang="en-US" b="1" dirty="0">
                <a:solidFill>
                  <a:schemeClr val="tx1">
                    <a:lumMod val="65000"/>
                    <a:lumOff val="35000"/>
                  </a:schemeClr>
                </a:solidFill>
                <a:latin typeface="Tw Cen MT" panose="020B0602020104020603" pitchFamily="34" charset="0"/>
                <a:ea typeface="Segoe UI" panose="020B0502040204020203" pitchFamily="34" charset="0"/>
                <a:cs typeface="Segoe UI" panose="020B0502040204020203" pitchFamily="34" charset="0"/>
              </a:rPr>
              <a:t>8790464715</a:t>
            </a:r>
          </a:p>
        </p:txBody>
      </p:sp>
      <p:pic>
        <p:nvPicPr>
          <p:cNvPr id="122" name="Graphic 121">
            <a:extLst>
              <a:ext uri="{FF2B5EF4-FFF2-40B4-BE49-F238E27FC236}">
                <a16:creationId xmlns:a16="http://schemas.microsoft.com/office/drawing/2014/main" id="{1E54DB04-77A4-4509-B2A8-DC982AF582D5}"/>
              </a:ext>
            </a:extLst>
          </p:cNvPr>
          <p:cNvPicPr>
            <a:picLocks noChangeAspect="1"/>
          </p:cNvPicPr>
          <p:nvPr/>
        </p:nvPicPr>
        <p:blipFill>
          <a:blip r:embed="rId3" cstate="print"/>
          <a:stretch>
            <a:fillRect/>
          </a:stretch>
        </p:blipFill>
        <p:spPr>
          <a:xfrm>
            <a:off x="323384" y="274727"/>
            <a:ext cx="1074825" cy="715850"/>
          </a:xfrm>
          <a:prstGeom prst="rect">
            <a:avLst/>
          </a:prstGeom>
        </p:spPr>
      </p:pic>
      <p:sp>
        <p:nvSpPr>
          <p:cNvPr id="123" name="TextBox 122">
            <a:extLst>
              <a:ext uri="{FF2B5EF4-FFF2-40B4-BE49-F238E27FC236}">
                <a16:creationId xmlns:a16="http://schemas.microsoft.com/office/drawing/2014/main" id="{37089552-8683-4E12-9710-65CD1DFFCEAA}"/>
              </a:ext>
            </a:extLst>
          </p:cNvPr>
          <p:cNvSpPr txBox="1"/>
          <p:nvPr/>
        </p:nvSpPr>
        <p:spPr>
          <a:xfrm>
            <a:off x="1447924" y="310511"/>
            <a:ext cx="2889717" cy="553998"/>
          </a:xfrm>
          <a:prstGeom prst="rect">
            <a:avLst/>
          </a:prstGeom>
          <a:noFill/>
        </p:spPr>
        <p:txBody>
          <a:bodyPr wrap="square" lIns="0" tIns="0" rIns="0" bIns="0" rtlCol="0" anchor="t">
            <a:spAutoFit/>
          </a:bodyPr>
          <a:lstStyle/>
          <a:p>
            <a:r>
              <a:rPr lang="en-US" sz="3600" b="1" dirty="0">
                <a:solidFill>
                  <a:srgbClr val="1C819E"/>
                </a:solidFill>
                <a:latin typeface="+mj-lt"/>
                <a:ea typeface="Ebrima" panose="02000000000000000000" pitchFamily="2" charset="0"/>
                <a:cs typeface="Segoe UI" panose="020B0502040204020203" pitchFamily="34" charset="0"/>
              </a:rPr>
              <a:t>THE </a:t>
            </a:r>
            <a:r>
              <a:rPr lang="en-US" sz="3600" b="1" dirty="0">
                <a:solidFill>
                  <a:srgbClr val="00B0F0"/>
                </a:solidFill>
                <a:latin typeface="+mj-lt"/>
                <a:ea typeface="Ebrima" panose="02000000000000000000" pitchFamily="2" charset="0"/>
                <a:cs typeface="Segoe UI" panose="020B0502040204020203" pitchFamily="34" charset="0"/>
              </a:rPr>
              <a:t>CREW</a:t>
            </a:r>
          </a:p>
        </p:txBody>
      </p:sp>
      <p:pic>
        <p:nvPicPr>
          <p:cNvPr id="65" name="Picture 2" descr="C:\Users\Vivek\Downloads\Data Science\Machine Learning\Capstone Project\Documentation\team building.jpg"/>
          <p:cNvPicPr>
            <a:picLocks noChangeAspect="1" noChangeArrowheads="1"/>
          </p:cNvPicPr>
          <p:nvPr/>
        </p:nvPicPr>
        <p:blipFill>
          <a:blip r:embed="rId4" cstate="print">
            <a:lum bright="-18000" contrast="8000"/>
          </a:blip>
          <a:srcRect/>
          <a:stretch>
            <a:fillRect/>
          </a:stretch>
        </p:blipFill>
        <p:spPr bwMode="auto">
          <a:xfrm>
            <a:off x="4112075" y="274321"/>
            <a:ext cx="1021627" cy="681084"/>
          </a:xfrm>
          <a:prstGeom prst="rect">
            <a:avLst/>
          </a:prstGeom>
          <a:noFill/>
          <a:ln cmpd="dbl">
            <a:solidFill>
              <a:schemeClr val="accent6">
                <a:lumMod val="75000"/>
              </a:schemeClr>
            </a:solidFill>
          </a:ln>
          <a:effectLst>
            <a:outerShdw blurRad="330200" sx="97000" sy="97000" algn="ctr" rotWithShape="0">
              <a:srgbClr val="000000"/>
            </a:outerShdw>
          </a:effectLst>
        </p:spPr>
      </p:pic>
    </p:spTree>
    <p:extLst>
      <p:ext uri="{BB962C8B-B14F-4D97-AF65-F5344CB8AC3E}">
        <p14:creationId xmlns:p14="http://schemas.microsoft.com/office/powerpoint/2010/main" val="115533289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a:extLst>
              <a:ext uri="{FF2B5EF4-FFF2-40B4-BE49-F238E27FC236}">
                <a16:creationId xmlns:a16="http://schemas.microsoft.com/office/drawing/2014/main" id="{F272CB9A-11DA-403F-8A2C-8ACABB9E55E3}"/>
              </a:ext>
            </a:extLst>
          </p:cNvPr>
          <p:cNvCxnSpPr/>
          <p:nvPr/>
        </p:nvCxnSpPr>
        <p:spPr>
          <a:xfrm>
            <a:off x="5986460" y="3995319"/>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7E87360-F24A-47BA-928F-2F0179FA8620}"/>
              </a:ext>
            </a:extLst>
          </p:cNvPr>
          <p:cNvCxnSpPr/>
          <p:nvPr/>
        </p:nvCxnSpPr>
        <p:spPr>
          <a:xfrm>
            <a:off x="8215269" y="3995319"/>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8346D99-21A2-4F27-AB30-6BF25A60C3AC}"/>
              </a:ext>
            </a:extLst>
          </p:cNvPr>
          <p:cNvCxnSpPr>
            <a:cxnSpLocks/>
          </p:cNvCxnSpPr>
          <p:nvPr/>
        </p:nvCxnSpPr>
        <p:spPr>
          <a:xfrm>
            <a:off x="10468139" y="3995319"/>
            <a:ext cx="153851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92DD698-41EA-44B3-A338-53428D7D5050}"/>
              </a:ext>
            </a:extLst>
          </p:cNvPr>
          <p:cNvCxnSpPr/>
          <p:nvPr/>
        </p:nvCxnSpPr>
        <p:spPr>
          <a:xfrm>
            <a:off x="3733590" y="3995319"/>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141C71E-E08E-4C35-AF33-12A46FFB4E28}"/>
              </a:ext>
            </a:extLst>
          </p:cNvPr>
          <p:cNvCxnSpPr/>
          <p:nvPr/>
        </p:nvCxnSpPr>
        <p:spPr>
          <a:xfrm>
            <a:off x="1515760" y="3995319"/>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AB54977-33F8-4105-824C-3D0C493D5B00}"/>
              </a:ext>
            </a:extLst>
          </p:cNvPr>
          <p:cNvCxnSpPr>
            <a:cxnSpLocks/>
          </p:cNvCxnSpPr>
          <p:nvPr/>
        </p:nvCxnSpPr>
        <p:spPr>
          <a:xfrm>
            <a:off x="0" y="3995319"/>
            <a:ext cx="153851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BADB8234-7655-4312-99D5-ACC91B4B894B}"/>
              </a:ext>
            </a:extLst>
          </p:cNvPr>
          <p:cNvSpPr/>
          <p:nvPr/>
        </p:nvSpPr>
        <p:spPr>
          <a:xfrm>
            <a:off x="279285" y="3694194"/>
            <a:ext cx="723424" cy="723424"/>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1B8353AA-1A28-4FAD-AF44-130B899BAAE4}"/>
              </a:ext>
            </a:extLst>
          </p:cNvPr>
          <p:cNvCxnSpPr>
            <a:cxnSpLocks/>
          </p:cNvCxnSpPr>
          <p:nvPr/>
        </p:nvCxnSpPr>
        <p:spPr>
          <a:xfrm flipV="1">
            <a:off x="640998" y="4395210"/>
            <a:ext cx="0" cy="1033387"/>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36B49B4F-63E8-4430-9059-553CBCA3AB43}"/>
              </a:ext>
            </a:extLst>
          </p:cNvPr>
          <p:cNvSpPr/>
          <p:nvPr/>
        </p:nvSpPr>
        <p:spPr>
          <a:xfrm>
            <a:off x="578877" y="5403464"/>
            <a:ext cx="124240" cy="12424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959B938-7387-4E6C-B81C-CA1B61488588}"/>
              </a:ext>
            </a:extLst>
          </p:cNvPr>
          <p:cNvSpPr txBox="1"/>
          <p:nvPr/>
        </p:nvSpPr>
        <p:spPr>
          <a:xfrm>
            <a:off x="13029" y="3083835"/>
            <a:ext cx="1502732" cy="523220"/>
          </a:xfrm>
          <a:prstGeom prst="rect">
            <a:avLst/>
          </a:prstGeom>
          <a:noFill/>
        </p:spPr>
        <p:txBody>
          <a:bodyPr wrap="square" rtlCol="0">
            <a:spAutoFit/>
          </a:bodyPr>
          <a:lstStyle/>
          <a:p>
            <a:pPr algn="ctr"/>
            <a:r>
              <a:rPr lang="en-US" sz="1400" b="1" dirty="0">
                <a:solidFill>
                  <a:srgbClr val="03A1A4"/>
                </a:solidFill>
              </a:rPr>
              <a:t>Logistic Regression</a:t>
            </a:r>
          </a:p>
        </p:txBody>
      </p:sp>
      <p:cxnSp>
        <p:nvCxnSpPr>
          <p:cNvPr id="23" name="Straight Connector 22">
            <a:extLst>
              <a:ext uri="{FF2B5EF4-FFF2-40B4-BE49-F238E27FC236}">
                <a16:creationId xmlns:a16="http://schemas.microsoft.com/office/drawing/2014/main" id="{7982AF7D-7FF0-494C-891D-C601C69FAD64}"/>
              </a:ext>
            </a:extLst>
          </p:cNvPr>
          <p:cNvCxnSpPr>
            <a:cxnSpLocks/>
          </p:cNvCxnSpPr>
          <p:nvPr/>
        </p:nvCxnSpPr>
        <p:spPr>
          <a:xfrm flipV="1">
            <a:off x="2071472" y="2710042"/>
            <a:ext cx="0" cy="1033387"/>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26033AC-E99E-4309-BD9B-47A98BA0DEA7}"/>
              </a:ext>
            </a:extLst>
          </p:cNvPr>
          <p:cNvSpPr/>
          <p:nvPr/>
        </p:nvSpPr>
        <p:spPr>
          <a:xfrm>
            <a:off x="2009352" y="2655595"/>
            <a:ext cx="124240" cy="12424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EA49CDC4-E9AD-4789-BEA6-BFF07A73111B}"/>
              </a:ext>
            </a:extLst>
          </p:cNvPr>
          <p:cNvCxnSpPr>
            <a:cxnSpLocks/>
          </p:cNvCxnSpPr>
          <p:nvPr/>
        </p:nvCxnSpPr>
        <p:spPr>
          <a:xfrm flipH="1" flipV="1">
            <a:off x="3654258" y="4208688"/>
            <a:ext cx="2" cy="1285324"/>
          </a:xfrm>
          <a:prstGeom prst="line">
            <a:avLst/>
          </a:prstGeom>
          <a:ln w="19050">
            <a:solidFill>
              <a:srgbClr val="EF3078"/>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DD4A8794-EADF-4527-95C6-C9D6781E9C8E}"/>
              </a:ext>
            </a:extLst>
          </p:cNvPr>
          <p:cNvSpPr/>
          <p:nvPr/>
        </p:nvSpPr>
        <p:spPr>
          <a:xfrm>
            <a:off x="3589289" y="5475371"/>
            <a:ext cx="124240" cy="12424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4BE7D141-E60D-4B00-AA4B-1F588212DCAD}"/>
              </a:ext>
            </a:extLst>
          </p:cNvPr>
          <p:cNvSpPr txBox="1"/>
          <p:nvPr/>
        </p:nvSpPr>
        <p:spPr>
          <a:xfrm>
            <a:off x="1588876" y="2227807"/>
            <a:ext cx="1337027" cy="307777"/>
          </a:xfrm>
          <a:prstGeom prst="rect">
            <a:avLst/>
          </a:prstGeom>
          <a:noFill/>
        </p:spPr>
        <p:txBody>
          <a:bodyPr wrap="square" rtlCol="0">
            <a:spAutoFit/>
          </a:bodyPr>
          <a:lstStyle/>
          <a:p>
            <a:pPr algn="ctr"/>
            <a:r>
              <a:rPr lang="en-US" sz="1400" b="1" dirty="0">
                <a:solidFill>
                  <a:schemeClr val="accent2"/>
                </a:solidFill>
              </a:rPr>
              <a:t>Naive Bayes</a:t>
            </a:r>
          </a:p>
        </p:txBody>
      </p:sp>
      <p:cxnSp>
        <p:nvCxnSpPr>
          <p:cNvPr id="49" name="Straight Connector 48">
            <a:extLst>
              <a:ext uri="{FF2B5EF4-FFF2-40B4-BE49-F238E27FC236}">
                <a16:creationId xmlns:a16="http://schemas.microsoft.com/office/drawing/2014/main" id="{15E6C7CE-0DCB-4A82-B08E-519AC3270B85}"/>
              </a:ext>
            </a:extLst>
          </p:cNvPr>
          <p:cNvCxnSpPr>
            <a:cxnSpLocks/>
          </p:cNvCxnSpPr>
          <p:nvPr/>
        </p:nvCxnSpPr>
        <p:spPr>
          <a:xfrm flipV="1">
            <a:off x="5074916" y="2663590"/>
            <a:ext cx="1" cy="1285320"/>
          </a:xfrm>
          <a:prstGeom prst="line">
            <a:avLst/>
          </a:prstGeom>
          <a:ln w="19050">
            <a:solidFill>
              <a:srgbClr val="1C7CBB"/>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4CFE38F3-7830-46D8-95EE-69DB62ED465D}"/>
              </a:ext>
            </a:extLst>
          </p:cNvPr>
          <p:cNvSpPr/>
          <p:nvPr/>
        </p:nvSpPr>
        <p:spPr>
          <a:xfrm>
            <a:off x="5012796" y="2593475"/>
            <a:ext cx="124240" cy="12424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A61A79A1-830D-43A5-991E-41089FE309F5}"/>
              </a:ext>
            </a:extLst>
          </p:cNvPr>
          <p:cNvCxnSpPr>
            <a:cxnSpLocks/>
          </p:cNvCxnSpPr>
          <p:nvPr/>
        </p:nvCxnSpPr>
        <p:spPr>
          <a:xfrm flipH="1" flipV="1">
            <a:off x="6587212" y="4100746"/>
            <a:ext cx="2" cy="1285324"/>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91D217BA-6735-41FC-ADDE-ADA84BF5E891}"/>
              </a:ext>
            </a:extLst>
          </p:cNvPr>
          <p:cNvSpPr/>
          <p:nvPr/>
        </p:nvSpPr>
        <p:spPr>
          <a:xfrm>
            <a:off x="6525092" y="5360936"/>
            <a:ext cx="124240" cy="12424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id="{267D5D77-7183-46A2-913A-91854EB46B5B}"/>
              </a:ext>
            </a:extLst>
          </p:cNvPr>
          <p:cNvCxnSpPr>
            <a:cxnSpLocks/>
          </p:cNvCxnSpPr>
          <p:nvPr/>
        </p:nvCxnSpPr>
        <p:spPr>
          <a:xfrm>
            <a:off x="51392" y="2549621"/>
            <a:ext cx="1537484" cy="0"/>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3E674D4A-048E-419E-B00B-E25DBABBA23A}"/>
              </a:ext>
            </a:extLst>
          </p:cNvPr>
          <p:cNvSpPr txBox="1"/>
          <p:nvPr/>
        </p:nvSpPr>
        <p:spPr>
          <a:xfrm>
            <a:off x="1447924" y="310511"/>
            <a:ext cx="10038682" cy="861774"/>
          </a:xfrm>
          <a:prstGeom prst="rect">
            <a:avLst/>
          </a:prstGeom>
          <a:noFill/>
        </p:spPr>
        <p:txBody>
          <a:bodyPr wrap="square" lIns="0" tIns="0" rIns="0" bIns="0" rtlCol="0" anchor="t">
            <a:spAutoFit/>
          </a:bodyPr>
          <a:lstStyle/>
          <a:p>
            <a:pPr algn="ctr"/>
            <a:r>
              <a:rPr lang="en-US" sz="2800" b="1" dirty="0">
                <a:solidFill>
                  <a:srgbClr val="1C819E"/>
                </a:solidFill>
                <a:ea typeface="Ebrima" panose="02000000000000000000" pitchFamily="2" charset="0"/>
                <a:cs typeface="Segoe UI" panose="020B0502040204020203" pitchFamily="34" charset="0"/>
              </a:rPr>
              <a:t>ALGORITHMS COMPARISION (BIAS &amp; VARIANCE ERROR) THROUGH K-FOLD CROSS VALIDATED DATA</a:t>
            </a:r>
            <a:endParaRPr lang="en-US" sz="2800" b="1" dirty="0">
              <a:solidFill>
                <a:srgbClr val="00B0F0"/>
              </a:solidFill>
              <a:ea typeface="Ebrima" panose="02000000000000000000" pitchFamily="2" charset="0"/>
              <a:cs typeface="Segoe UI" panose="020B0502040204020203" pitchFamily="34" charset="0"/>
            </a:endParaRPr>
          </a:p>
        </p:txBody>
      </p:sp>
      <p:sp>
        <p:nvSpPr>
          <p:cNvPr id="72" name="TextBox 71">
            <a:extLst>
              <a:ext uri="{FF2B5EF4-FFF2-40B4-BE49-F238E27FC236}">
                <a16:creationId xmlns:a16="http://schemas.microsoft.com/office/drawing/2014/main" id="{9EB86C53-13E6-4CD8-BA78-C260F3FE8C14}"/>
              </a:ext>
            </a:extLst>
          </p:cNvPr>
          <p:cNvSpPr txBox="1"/>
          <p:nvPr/>
        </p:nvSpPr>
        <p:spPr>
          <a:xfrm>
            <a:off x="-19750" y="2665424"/>
            <a:ext cx="1894432" cy="461665"/>
          </a:xfrm>
          <a:prstGeom prst="rect">
            <a:avLst/>
          </a:prstGeom>
          <a:noFill/>
        </p:spPr>
        <p:txBody>
          <a:bodyPr wrap="square" rtlCol="0">
            <a:spAutoFit/>
          </a:bodyPr>
          <a:lstStyle/>
          <a:p>
            <a:r>
              <a:rPr lang="en-US" sz="1200" b="1" dirty="0">
                <a:solidFill>
                  <a:schemeClr val="bg2">
                    <a:lumMod val="50000"/>
                  </a:schemeClr>
                </a:solidFill>
              </a:rPr>
              <a:t>Bias error =  0.836783</a:t>
            </a:r>
          </a:p>
          <a:p>
            <a:r>
              <a:rPr lang="en-US" sz="1200" b="1" dirty="0">
                <a:solidFill>
                  <a:schemeClr val="bg2">
                    <a:lumMod val="50000"/>
                  </a:schemeClr>
                </a:solidFill>
              </a:rPr>
              <a:t>Variance Error	 =  0.000002</a:t>
            </a:r>
          </a:p>
        </p:txBody>
      </p:sp>
      <p:sp>
        <p:nvSpPr>
          <p:cNvPr id="82" name="Oval 81">
            <a:extLst>
              <a:ext uri="{FF2B5EF4-FFF2-40B4-BE49-F238E27FC236}">
                <a16:creationId xmlns:a16="http://schemas.microsoft.com/office/drawing/2014/main" id="{0D49BC4D-84DC-49E8-9863-571A46F92DFD}"/>
              </a:ext>
            </a:extLst>
          </p:cNvPr>
          <p:cNvSpPr/>
          <p:nvPr/>
        </p:nvSpPr>
        <p:spPr>
          <a:xfrm>
            <a:off x="502602" y="3910940"/>
            <a:ext cx="278912" cy="2535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7CD0088E-001B-479F-A94B-F787016CEB0D}"/>
              </a:ext>
            </a:extLst>
          </p:cNvPr>
          <p:cNvSpPr/>
          <p:nvPr/>
        </p:nvSpPr>
        <p:spPr>
          <a:xfrm>
            <a:off x="1710952" y="3691949"/>
            <a:ext cx="723424" cy="723424"/>
          </a:xfrm>
          <a:prstGeom prst="ellipse">
            <a:avLst/>
          </a:prstGeom>
          <a:solidFill>
            <a:srgbClr val="EE9524"/>
          </a:solidFill>
          <a:ln>
            <a:solidFill>
              <a:srgbClr val="EDA2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a:extLst>
              <a:ext uri="{FF2B5EF4-FFF2-40B4-BE49-F238E27FC236}">
                <a16:creationId xmlns:a16="http://schemas.microsoft.com/office/drawing/2014/main" id="{7EA0DEB2-8AD8-48D9-AEDC-F054A2225F4B}"/>
              </a:ext>
            </a:extLst>
          </p:cNvPr>
          <p:cNvSpPr/>
          <p:nvPr/>
        </p:nvSpPr>
        <p:spPr>
          <a:xfrm>
            <a:off x="1934993" y="3890866"/>
            <a:ext cx="270312" cy="278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64EB72C5-385B-40FF-92D8-7A0DD35008A3}"/>
              </a:ext>
            </a:extLst>
          </p:cNvPr>
          <p:cNvSpPr/>
          <p:nvPr/>
        </p:nvSpPr>
        <p:spPr>
          <a:xfrm>
            <a:off x="3330934" y="3633607"/>
            <a:ext cx="723424" cy="723424"/>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a:extLst>
              <a:ext uri="{FF2B5EF4-FFF2-40B4-BE49-F238E27FC236}">
                <a16:creationId xmlns:a16="http://schemas.microsoft.com/office/drawing/2014/main" id="{64407E0C-4A5D-433D-B8AC-37D1859D0D49}"/>
              </a:ext>
            </a:extLst>
          </p:cNvPr>
          <p:cNvSpPr/>
          <p:nvPr/>
        </p:nvSpPr>
        <p:spPr>
          <a:xfrm>
            <a:off x="3556425" y="3868541"/>
            <a:ext cx="278912" cy="2535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78FFA8D3-18C4-4363-8FA8-BAF2448D4FAD}"/>
              </a:ext>
            </a:extLst>
          </p:cNvPr>
          <p:cNvSpPr/>
          <p:nvPr/>
        </p:nvSpPr>
        <p:spPr>
          <a:xfrm>
            <a:off x="4713204" y="3633607"/>
            <a:ext cx="723424" cy="723424"/>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a:extLst>
              <a:ext uri="{FF2B5EF4-FFF2-40B4-BE49-F238E27FC236}">
                <a16:creationId xmlns:a16="http://schemas.microsoft.com/office/drawing/2014/main" id="{96BA334A-BE5A-460A-9646-CED3E6A5674B}"/>
              </a:ext>
            </a:extLst>
          </p:cNvPr>
          <p:cNvSpPr/>
          <p:nvPr/>
        </p:nvSpPr>
        <p:spPr>
          <a:xfrm>
            <a:off x="4930675" y="3866794"/>
            <a:ext cx="278912" cy="2535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069ADB07-1559-4A64-AE3C-2BB54B5DBC3C}"/>
              </a:ext>
            </a:extLst>
          </p:cNvPr>
          <p:cNvSpPr/>
          <p:nvPr/>
        </p:nvSpPr>
        <p:spPr>
          <a:xfrm>
            <a:off x="6219023" y="3633607"/>
            <a:ext cx="723424" cy="723424"/>
          </a:xfrm>
          <a:prstGeom prst="ellipse">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a:extLst>
              <a:ext uri="{FF2B5EF4-FFF2-40B4-BE49-F238E27FC236}">
                <a16:creationId xmlns:a16="http://schemas.microsoft.com/office/drawing/2014/main" id="{C6385BA7-263A-4180-A9CD-8A409EAEB632}"/>
              </a:ext>
            </a:extLst>
          </p:cNvPr>
          <p:cNvSpPr/>
          <p:nvPr/>
        </p:nvSpPr>
        <p:spPr>
          <a:xfrm>
            <a:off x="6451586" y="3868541"/>
            <a:ext cx="278912" cy="2535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Graphic 121">
            <a:extLst>
              <a:ext uri="{FF2B5EF4-FFF2-40B4-BE49-F238E27FC236}">
                <a16:creationId xmlns:a16="http://schemas.microsoft.com/office/drawing/2014/main" id="{1E54DB04-77A4-4509-B2A8-DC982AF582D5}"/>
              </a:ext>
            </a:extLst>
          </p:cNvPr>
          <p:cNvPicPr>
            <a:picLocks noChangeAspect="1"/>
          </p:cNvPicPr>
          <p:nvPr/>
        </p:nvPicPr>
        <p:blipFill>
          <a:blip r:embed="rId2" cstate="print"/>
          <a:stretch>
            <a:fillRect/>
          </a:stretch>
        </p:blipFill>
        <p:spPr>
          <a:xfrm>
            <a:off x="323384" y="274727"/>
            <a:ext cx="1074825" cy="715850"/>
          </a:xfrm>
          <a:prstGeom prst="rect">
            <a:avLst/>
          </a:prstGeom>
        </p:spPr>
      </p:pic>
      <p:cxnSp>
        <p:nvCxnSpPr>
          <p:cNvPr id="70" name="Straight Connector 69">
            <a:extLst>
              <a:ext uri="{FF2B5EF4-FFF2-40B4-BE49-F238E27FC236}">
                <a16:creationId xmlns:a16="http://schemas.microsoft.com/office/drawing/2014/main" id="{7982AF7D-7FF0-494C-891D-C601C69FAD64}"/>
              </a:ext>
            </a:extLst>
          </p:cNvPr>
          <p:cNvCxnSpPr>
            <a:cxnSpLocks/>
          </p:cNvCxnSpPr>
          <p:nvPr/>
        </p:nvCxnSpPr>
        <p:spPr>
          <a:xfrm flipV="1">
            <a:off x="7937143" y="2663717"/>
            <a:ext cx="0" cy="103338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D26033AC-E99E-4309-BD9B-47A98BA0DEA7}"/>
              </a:ext>
            </a:extLst>
          </p:cNvPr>
          <p:cNvSpPr/>
          <p:nvPr/>
        </p:nvSpPr>
        <p:spPr>
          <a:xfrm>
            <a:off x="7874914" y="2552797"/>
            <a:ext cx="124240" cy="12424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7CD0088E-001B-479F-A94B-F787016CEB0D}"/>
              </a:ext>
            </a:extLst>
          </p:cNvPr>
          <p:cNvSpPr/>
          <p:nvPr/>
        </p:nvSpPr>
        <p:spPr>
          <a:xfrm>
            <a:off x="7578026" y="3671786"/>
            <a:ext cx="723424" cy="723424"/>
          </a:xfrm>
          <a:prstGeom prst="ellipse">
            <a:avLst/>
          </a:prstGeom>
          <a:solidFill>
            <a:srgbClr val="FF0000"/>
          </a:solidFill>
          <a:ln>
            <a:solidFill>
              <a:srgbClr val="EDA2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7EA0DEB2-8AD8-48D9-AEDC-F054A2225F4B}"/>
              </a:ext>
            </a:extLst>
          </p:cNvPr>
          <p:cNvSpPr/>
          <p:nvPr/>
        </p:nvSpPr>
        <p:spPr>
          <a:xfrm>
            <a:off x="7810589" y="3894042"/>
            <a:ext cx="278912" cy="278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Connector 99">
            <a:extLst>
              <a:ext uri="{FF2B5EF4-FFF2-40B4-BE49-F238E27FC236}">
                <a16:creationId xmlns:a16="http://schemas.microsoft.com/office/drawing/2014/main" id="{A61A79A1-830D-43A5-991E-41089FE309F5}"/>
              </a:ext>
            </a:extLst>
          </p:cNvPr>
          <p:cNvCxnSpPr>
            <a:cxnSpLocks/>
          </p:cNvCxnSpPr>
          <p:nvPr/>
        </p:nvCxnSpPr>
        <p:spPr>
          <a:xfrm flipH="1" flipV="1">
            <a:off x="9283468" y="4135749"/>
            <a:ext cx="2" cy="1285324"/>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101" name="Oval 100">
            <a:extLst>
              <a:ext uri="{FF2B5EF4-FFF2-40B4-BE49-F238E27FC236}">
                <a16:creationId xmlns:a16="http://schemas.microsoft.com/office/drawing/2014/main" id="{91D217BA-6735-41FC-ADDE-ADA84BF5E891}"/>
              </a:ext>
            </a:extLst>
          </p:cNvPr>
          <p:cNvSpPr/>
          <p:nvPr/>
        </p:nvSpPr>
        <p:spPr>
          <a:xfrm>
            <a:off x="9221348" y="5395939"/>
            <a:ext cx="124240" cy="124240"/>
          </a:xfrm>
          <a:prstGeom prst="ellipse">
            <a:avLst/>
          </a:prstGeom>
          <a:solidFill>
            <a:schemeClr val="accent6">
              <a:lumMod val="5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069ADB07-1559-4A64-AE3C-2BB54B5DBC3C}"/>
              </a:ext>
            </a:extLst>
          </p:cNvPr>
          <p:cNvSpPr/>
          <p:nvPr/>
        </p:nvSpPr>
        <p:spPr>
          <a:xfrm>
            <a:off x="8915279" y="3668610"/>
            <a:ext cx="723424" cy="72342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a:extLst>
              <a:ext uri="{FF2B5EF4-FFF2-40B4-BE49-F238E27FC236}">
                <a16:creationId xmlns:a16="http://schemas.microsoft.com/office/drawing/2014/main" id="{C6385BA7-263A-4180-A9CD-8A409EAEB632}"/>
              </a:ext>
            </a:extLst>
          </p:cNvPr>
          <p:cNvSpPr/>
          <p:nvPr/>
        </p:nvSpPr>
        <p:spPr>
          <a:xfrm>
            <a:off x="9147842" y="3903544"/>
            <a:ext cx="278912" cy="2535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Connector 103">
            <a:extLst>
              <a:ext uri="{FF2B5EF4-FFF2-40B4-BE49-F238E27FC236}">
                <a16:creationId xmlns:a16="http://schemas.microsoft.com/office/drawing/2014/main" id="{7982AF7D-7FF0-494C-891D-C601C69FAD64}"/>
              </a:ext>
            </a:extLst>
          </p:cNvPr>
          <p:cNvCxnSpPr>
            <a:cxnSpLocks/>
          </p:cNvCxnSpPr>
          <p:nvPr/>
        </p:nvCxnSpPr>
        <p:spPr>
          <a:xfrm flipV="1">
            <a:off x="10769589" y="2660541"/>
            <a:ext cx="0" cy="1033387"/>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sp>
        <p:nvSpPr>
          <p:cNvPr id="105" name="Oval 104">
            <a:extLst>
              <a:ext uri="{FF2B5EF4-FFF2-40B4-BE49-F238E27FC236}">
                <a16:creationId xmlns:a16="http://schemas.microsoft.com/office/drawing/2014/main" id="{D26033AC-E99E-4309-BD9B-47A98BA0DEA7}"/>
              </a:ext>
            </a:extLst>
          </p:cNvPr>
          <p:cNvSpPr/>
          <p:nvPr/>
        </p:nvSpPr>
        <p:spPr>
          <a:xfrm>
            <a:off x="10707360" y="2549621"/>
            <a:ext cx="124240" cy="12424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7CD0088E-001B-479F-A94B-F787016CEB0D}"/>
              </a:ext>
            </a:extLst>
          </p:cNvPr>
          <p:cNvSpPr/>
          <p:nvPr/>
        </p:nvSpPr>
        <p:spPr>
          <a:xfrm>
            <a:off x="10410472" y="3668610"/>
            <a:ext cx="723424" cy="723424"/>
          </a:xfrm>
          <a:prstGeom prst="ellipse">
            <a:avLst/>
          </a:prstGeom>
          <a:solidFill>
            <a:srgbClr val="EE9524"/>
          </a:solidFill>
          <a:ln>
            <a:solidFill>
              <a:srgbClr val="EDA2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a:extLst>
              <a:ext uri="{FF2B5EF4-FFF2-40B4-BE49-F238E27FC236}">
                <a16:creationId xmlns:a16="http://schemas.microsoft.com/office/drawing/2014/main" id="{7EA0DEB2-8AD8-48D9-AEDC-F054A2225F4B}"/>
              </a:ext>
            </a:extLst>
          </p:cNvPr>
          <p:cNvSpPr/>
          <p:nvPr/>
        </p:nvSpPr>
        <p:spPr>
          <a:xfrm>
            <a:off x="10643035" y="3890866"/>
            <a:ext cx="278912" cy="278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4BE7D141-E60D-4B00-AA4B-1F588212DCAD}"/>
              </a:ext>
            </a:extLst>
          </p:cNvPr>
          <p:cNvSpPr txBox="1"/>
          <p:nvPr/>
        </p:nvSpPr>
        <p:spPr>
          <a:xfrm>
            <a:off x="3034992" y="3075239"/>
            <a:ext cx="1337027" cy="307777"/>
          </a:xfrm>
          <a:prstGeom prst="rect">
            <a:avLst/>
          </a:prstGeom>
          <a:noFill/>
        </p:spPr>
        <p:txBody>
          <a:bodyPr wrap="square" rtlCol="0">
            <a:spAutoFit/>
          </a:bodyPr>
          <a:lstStyle/>
          <a:p>
            <a:pPr algn="ctr"/>
            <a:r>
              <a:rPr lang="en-US" sz="1400" b="1" dirty="0">
                <a:solidFill>
                  <a:srgbClr val="FF0000"/>
                </a:solidFill>
              </a:rPr>
              <a:t>KNN</a:t>
            </a:r>
          </a:p>
        </p:txBody>
      </p:sp>
      <p:sp>
        <p:nvSpPr>
          <p:cNvPr id="109" name="TextBox 108">
            <a:extLst>
              <a:ext uri="{FF2B5EF4-FFF2-40B4-BE49-F238E27FC236}">
                <a16:creationId xmlns:a16="http://schemas.microsoft.com/office/drawing/2014/main" id="{4BE7D141-E60D-4B00-AA4B-1F588212DCAD}"/>
              </a:ext>
            </a:extLst>
          </p:cNvPr>
          <p:cNvSpPr txBox="1"/>
          <p:nvPr/>
        </p:nvSpPr>
        <p:spPr>
          <a:xfrm>
            <a:off x="4435302" y="2228862"/>
            <a:ext cx="1337027" cy="307777"/>
          </a:xfrm>
          <a:prstGeom prst="rect">
            <a:avLst/>
          </a:prstGeom>
          <a:noFill/>
        </p:spPr>
        <p:txBody>
          <a:bodyPr wrap="square" rtlCol="0">
            <a:spAutoFit/>
          </a:bodyPr>
          <a:lstStyle/>
          <a:p>
            <a:pPr algn="ctr"/>
            <a:r>
              <a:rPr lang="en-US" sz="1400" b="1" dirty="0">
                <a:solidFill>
                  <a:schemeClr val="accent1"/>
                </a:solidFill>
              </a:rPr>
              <a:t>Decision Tree</a:t>
            </a:r>
          </a:p>
        </p:txBody>
      </p:sp>
      <p:sp>
        <p:nvSpPr>
          <p:cNvPr id="110" name="TextBox 109">
            <a:extLst>
              <a:ext uri="{FF2B5EF4-FFF2-40B4-BE49-F238E27FC236}">
                <a16:creationId xmlns:a16="http://schemas.microsoft.com/office/drawing/2014/main" id="{4BE7D141-E60D-4B00-AA4B-1F588212DCAD}"/>
              </a:ext>
            </a:extLst>
          </p:cNvPr>
          <p:cNvSpPr txBox="1"/>
          <p:nvPr/>
        </p:nvSpPr>
        <p:spPr>
          <a:xfrm>
            <a:off x="5922989" y="3070896"/>
            <a:ext cx="1337027" cy="307777"/>
          </a:xfrm>
          <a:prstGeom prst="rect">
            <a:avLst/>
          </a:prstGeom>
          <a:noFill/>
        </p:spPr>
        <p:txBody>
          <a:bodyPr wrap="square" rtlCol="0">
            <a:spAutoFit/>
          </a:bodyPr>
          <a:lstStyle/>
          <a:p>
            <a:pPr algn="ctr"/>
            <a:r>
              <a:rPr lang="en-US" sz="1400" b="1" dirty="0">
                <a:solidFill>
                  <a:schemeClr val="accent6">
                    <a:lumMod val="50000"/>
                  </a:schemeClr>
                </a:solidFill>
              </a:rPr>
              <a:t>Random Forest</a:t>
            </a:r>
          </a:p>
        </p:txBody>
      </p:sp>
      <p:sp>
        <p:nvSpPr>
          <p:cNvPr id="111" name="TextBox 110">
            <a:extLst>
              <a:ext uri="{FF2B5EF4-FFF2-40B4-BE49-F238E27FC236}">
                <a16:creationId xmlns:a16="http://schemas.microsoft.com/office/drawing/2014/main" id="{4BE7D141-E60D-4B00-AA4B-1F588212DCAD}"/>
              </a:ext>
            </a:extLst>
          </p:cNvPr>
          <p:cNvSpPr txBox="1"/>
          <p:nvPr/>
        </p:nvSpPr>
        <p:spPr>
          <a:xfrm>
            <a:off x="7206399" y="2229700"/>
            <a:ext cx="1708879" cy="307777"/>
          </a:xfrm>
          <a:prstGeom prst="rect">
            <a:avLst/>
          </a:prstGeom>
          <a:noFill/>
        </p:spPr>
        <p:txBody>
          <a:bodyPr wrap="square" rtlCol="0">
            <a:spAutoFit/>
          </a:bodyPr>
          <a:lstStyle/>
          <a:p>
            <a:pPr algn="ctr"/>
            <a:r>
              <a:rPr lang="en-US" sz="1400" b="1" dirty="0">
                <a:solidFill>
                  <a:srgbClr val="FF0000"/>
                </a:solidFill>
              </a:rPr>
              <a:t>Bagging Classifier</a:t>
            </a:r>
          </a:p>
        </p:txBody>
      </p:sp>
      <p:sp>
        <p:nvSpPr>
          <p:cNvPr id="112" name="TextBox 111">
            <a:extLst>
              <a:ext uri="{FF2B5EF4-FFF2-40B4-BE49-F238E27FC236}">
                <a16:creationId xmlns:a16="http://schemas.microsoft.com/office/drawing/2014/main" id="{4BE7D141-E60D-4B00-AA4B-1F588212DCAD}"/>
              </a:ext>
            </a:extLst>
          </p:cNvPr>
          <p:cNvSpPr txBox="1"/>
          <p:nvPr/>
        </p:nvSpPr>
        <p:spPr>
          <a:xfrm>
            <a:off x="8584490" y="3075239"/>
            <a:ext cx="1337027" cy="307777"/>
          </a:xfrm>
          <a:prstGeom prst="rect">
            <a:avLst/>
          </a:prstGeom>
          <a:noFill/>
        </p:spPr>
        <p:txBody>
          <a:bodyPr wrap="square" rtlCol="0">
            <a:spAutoFit/>
          </a:bodyPr>
          <a:lstStyle/>
          <a:p>
            <a:pPr algn="ctr"/>
            <a:r>
              <a:rPr lang="en-US" sz="1400" b="1" dirty="0">
                <a:solidFill>
                  <a:srgbClr val="7030A0"/>
                </a:solidFill>
              </a:rPr>
              <a:t>Ada Boost</a:t>
            </a:r>
          </a:p>
        </p:txBody>
      </p:sp>
      <p:sp>
        <p:nvSpPr>
          <p:cNvPr id="113" name="TextBox 112">
            <a:extLst>
              <a:ext uri="{FF2B5EF4-FFF2-40B4-BE49-F238E27FC236}">
                <a16:creationId xmlns:a16="http://schemas.microsoft.com/office/drawing/2014/main" id="{4BE7D141-E60D-4B00-AA4B-1F588212DCAD}"/>
              </a:ext>
            </a:extLst>
          </p:cNvPr>
          <p:cNvSpPr txBox="1"/>
          <p:nvPr/>
        </p:nvSpPr>
        <p:spPr>
          <a:xfrm>
            <a:off x="10100966" y="2241081"/>
            <a:ext cx="1337027" cy="307777"/>
          </a:xfrm>
          <a:prstGeom prst="rect">
            <a:avLst/>
          </a:prstGeom>
          <a:noFill/>
        </p:spPr>
        <p:txBody>
          <a:bodyPr wrap="square" rtlCol="0">
            <a:spAutoFit/>
          </a:bodyPr>
          <a:lstStyle/>
          <a:p>
            <a:pPr algn="ctr"/>
            <a:r>
              <a:rPr lang="en-US" sz="1400" b="1" dirty="0">
                <a:solidFill>
                  <a:schemeClr val="accent2"/>
                </a:solidFill>
              </a:rPr>
              <a:t>Gradient Boost</a:t>
            </a:r>
          </a:p>
        </p:txBody>
      </p:sp>
      <p:sp>
        <p:nvSpPr>
          <p:cNvPr id="114" name="TextBox 113">
            <a:extLst>
              <a:ext uri="{FF2B5EF4-FFF2-40B4-BE49-F238E27FC236}">
                <a16:creationId xmlns:a16="http://schemas.microsoft.com/office/drawing/2014/main" id="{9EB86C53-13E6-4CD8-BA78-C260F3FE8C14}"/>
              </a:ext>
            </a:extLst>
          </p:cNvPr>
          <p:cNvSpPr txBox="1"/>
          <p:nvPr/>
        </p:nvSpPr>
        <p:spPr>
          <a:xfrm>
            <a:off x="1364549" y="4519169"/>
            <a:ext cx="1910586" cy="461665"/>
          </a:xfrm>
          <a:prstGeom prst="rect">
            <a:avLst/>
          </a:prstGeom>
          <a:noFill/>
        </p:spPr>
        <p:txBody>
          <a:bodyPr wrap="square" rtlCol="0">
            <a:spAutoFit/>
          </a:bodyPr>
          <a:lstStyle/>
          <a:p>
            <a:r>
              <a:rPr lang="en-US" sz="1200" b="1" dirty="0">
                <a:solidFill>
                  <a:schemeClr val="bg2">
                    <a:lumMod val="50000"/>
                  </a:schemeClr>
                </a:solidFill>
              </a:rPr>
              <a:t>Bias error =  0.744287</a:t>
            </a:r>
          </a:p>
          <a:p>
            <a:r>
              <a:rPr lang="en-US" sz="1200" b="1" dirty="0">
                <a:solidFill>
                  <a:schemeClr val="bg2">
                    <a:lumMod val="50000"/>
                  </a:schemeClr>
                </a:solidFill>
              </a:rPr>
              <a:t>Variance Error	 =  0.000049</a:t>
            </a:r>
          </a:p>
        </p:txBody>
      </p:sp>
      <p:sp>
        <p:nvSpPr>
          <p:cNvPr id="115" name="TextBox 114">
            <a:extLst>
              <a:ext uri="{FF2B5EF4-FFF2-40B4-BE49-F238E27FC236}">
                <a16:creationId xmlns:a16="http://schemas.microsoft.com/office/drawing/2014/main" id="{9EB86C53-13E6-4CD8-BA78-C260F3FE8C14}"/>
              </a:ext>
            </a:extLst>
          </p:cNvPr>
          <p:cNvSpPr txBox="1"/>
          <p:nvPr/>
        </p:nvSpPr>
        <p:spPr>
          <a:xfrm>
            <a:off x="2947482" y="2660507"/>
            <a:ext cx="1894315" cy="461665"/>
          </a:xfrm>
          <a:prstGeom prst="rect">
            <a:avLst/>
          </a:prstGeom>
          <a:noFill/>
        </p:spPr>
        <p:txBody>
          <a:bodyPr wrap="square" rtlCol="0">
            <a:spAutoFit/>
          </a:bodyPr>
          <a:lstStyle/>
          <a:p>
            <a:r>
              <a:rPr lang="en-US" sz="1200" b="1" dirty="0">
                <a:solidFill>
                  <a:schemeClr val="bg2">
                    <a:lumMod val="50000"/>
                  </a:schemeClr>
                </a:solidFill>
              </a:rPr>
              <a:t>Bias error =  0.880156</a:t>
            </a:r>
          </a:p>
          <a:p>
            <a:r>
              <a:rPr lang="en-US" sz="1200" b="1" dirty="0">
                <a:solidFill>
                  <a:schemeClr val="bg2">
                    <a:lumMod val="50000"/>
                  </a:schemeClr>
                </a:solidFill>
              </a:rPr>
              <a:t>Variance Error	 =  0.000004</a:t>
            </a:r>
          </a:p>
        </p:txBody>
      </p:sp>
      <p:sp>
        <p:nvSpPr>
          <p:cNvPr id="116" name="TextBox 115">
            <a:extLst>
              <a:ext uri="{FF2B5EF4-FFF2-40B4-BE49-F238E27FC236}">
                <a16:creationId xmlns:a16="http://schemas.microsoft.com/office/drawing/2014/main" id="{9EB86C53-13E6-4CD8-BA78-C260F3FE8C14}"/>
              </a:ext>
            </a:extLst>
          </p:cNvPr>
          <p:cNvSpPr txBox="1"/>
          <p:nvPr/>
        </p:nvSpPr>
        <p:spPr>
          <a:xfrm>
            <a:off x="4332151" y="4524739"/>
            <a:ext cx="1968007" cy="461665"/>
          </a:xfrm>
          <a:prstGeom prst="rect">
            <a:avLst/>
          </a:prstGeom>
          <a:noFill/>
        </p:spPr>
        <p:txBody>
          <a:bodyPr wrap="square" rtlCol="0">
            <a:spAutoFit/>
          </a:bodyPr>
          <a:lstStyle/>
          <a:p>
            <a:r>
              <a:rPr lang="en-US" sz="1200" b="1" dirty="0">
                <a:solidFill>
                  <a:schemeClr val="bg2">
                    <a:lumMod val="50000"/>
                  </a:schemeClr>
                </a:solidFill>
              </a:rPr>
              <a:t>Bias error =  0.875544</a:t>
            </a:r>
          </a:p>
          <a:p>
            <a:r>
              <a:rPr lang="en-US" sz="1200" b="1" dirty="0">
                <a:solidFill>
                  <a:schemeClr val="bg2">
                    <a:lumMod val="50000"/>
                  </a:schemeClr>
                </a:solidFill>
              </a:rPr>
              <a:t>Variance Error	 =  0.000013</a:t>
            </a:r>
          </a:p>
        </p:txBody>
      </p:sp>
      <p:sp>
        <p:nvSpPr>
          <p:cNvPr id="117" name="TextBox 116">
            <a:extLst>
              <a:ext uri="{FF2B5EF4-FFF2-40B4-BE49-F238E27FC236}">
                <a16:creationId xmlns:a16="http://schemas.microsoft.com/office/drawing/2014/main" id="{9EB86C53-13E6-4CD8-BA78-C260F3FE8C14}"/>
              </a:ext>
            </a:extLst>
          </p:cNvPr>
          <p:cNvSpPr txBox="1"/>
          <p:nvPr/>
        </p:nvSpPr>
        <p:spPr>
          <a:xfrm>
            <a:off x="5793949" y="2593475"/>
            <a:ext cx="1910073" cy="461665"/>
          </a:xfrm>
          <a:prstGeom prst="rect">
            <a:avLst/>
          </a:prstGeom>
          <a:noFill/>
        </p:spPr>
        <p:txBody>
          <a:bodyPr wrap="square" rtlCol="0">
            <a:spAutoFit/>
          </a:bodyPr>
          <a:lstStyle/>
          <a:p>
            <a:r>
              <a:rPr lang="en-US" sz="1200" b="1" dirty="0">
                <a:solidFill>
                  <a:schemeClr val="bg2">
                    <a:lumMod val="50000"/>
                  </a:schemeClr>
                </a:solidFill>
              </a:rPr>
              <a:t>Bias error =  0.920787</a:t>
            </a:r>
          </a:p>
          <a:p>
            <a:r>
              <a:rPr lang="en-US" sz="1200" b="1" dirty="0">
                <a:solidFill>
                  <a:schemeClr val="bg2">
                    <a:lumMod val="50000"/>
                  </a:schemeClr>
                </a:solidFill>
              </a:rPr>
              <a:t>Variance Error	 =  0.000003</a:t>
            </a:r>
          </a:p>
        </p:txBody>
      </p:sp>
      <p:sp>
        <p:nvSpPr>
          <p:cNvPr id="118" name="TextBox 117">
            <a:extLst>
              <a:ext uri="{FF2B5EF4-FFF2-40B4-BE49-F238E27FC236}">
                <a16:creationId xmlns:a16="http://schemas.microsoft.com/office/drawing/2014/main" id="{9EB86C53-13E6-4CD8-BA78-C260F3FE8C14}"/>
              </a:ext>
            </a:extLst>
          </p:cNvPr>
          <p:cNvSpPr txBox="1"/>
          <p:nvPr/>
        </p:nvSpPr>
        <p:spPr>
          <a:xfrm>
            <a:off x="7154276" y="4526089"/>
            <a:ext cx="1965792" cy="461665"/>
          </a:xfrm>
          <a:prstGeom prst="rect">
            <a:avLst/>
          </a:prstGeom>
          <a:noFill/>
        </p:spPr>
        <p:txBody>
          <a:bodyPr wrap="square" rtlCol="0">
            <a:spAutoFit/>
          </a:bodyPr>
          <a:lstStyle/>
          <a:p>
            <a:r>
              <a:rPr lang="en-US" sz="1200" b="1" dirty="0">
                <a:solidFill>
                  <a:schemeClr val="bg2">
                    <a:lumMod val="50000"/>
                  </a:schemeClr>
                </a:solidFill>
              </a:rPr>
              <a:t>Bias error =  0.910145</a:t>
            </a:r>
          </a:p>
          <a:p>
            <a:r>
              <a:rPr lang="en-US" sz="1200" b="1" dirty="0">
                <a:solidFill>
                  <a:schemeClr val="bg2">
                    <a:lumMod val="50000"/>
                  </a:schemeClr>
                </a:solidFill>
              </a:rPr>
              <a:t>Variance Error	 =  0.000002</a:t>
            </a:r>
          </a:p>
        </p:txBody>
      </p:sp>
      <p:sp>
        <p:nvSpPr>
          <p:cNvPr id="119" name="TextBox 118">
            <a:extLst>
              <a:ext uri="{FF2B5EF4-FFF2-40B4-BE49-F238E27FC236}">
                <a16:creationId xmlns:a16="http://schemas.microsoft.com/office/drawing/2014/main" id="{9EB86C53-13E6-4CD8-BA78-C260F3FE8C14}"/>
              </a:ext>
            </a:extLst>
          </p:cNvPr>
          <p:cNvSpPr txBox="1"/>
          <p:nvPr/>
        </p:nvSpPr>
        <p:spPr>
          <a:xfrm>
            <a:off x="8457818" y="2552797"/>
            <a:ext cx="1885235" cy="461665"/>
          </a:xfrm>
          <a:prstGeom prst="rect">
            <a:avLst/>
          </a:prstGeom>
          <a:noFill/>
        </p:spPr>
        <p:txBody>
          <a:bodyPr wrap="square" rtlCol="0">
            <a:spAutoFit/>
          </a:bodyPr>
          <a:lstStyle/>
          <a:p>
            <a:r>
              <a:rPr lang="en-US" sz="1200" b="1" dirty="0">
                <a:solidFill>
                  <a:schemeClr val="bg2">
                    <a:lumMod val="50000"/>
                  </a:schemeClr>
                </a:solidFill>
              </a:rPr>
              <a:t>Bias error =  0.884917</a:t>
            </a:r>
          </a:p>
          <a:p>
            <a:r>
              <a:rPr lang="en-US" sz="1200" b="1" dirty="0">
                <a:solidFill>
                  <a:schemeClr val="bg2">
                    <a:lumMod val="50000"/>
                  </a:schemeClr>
                </a:solidFill>
              </a:rPr>
              <a:t>Variance Error	 =  0.000001</a:t>
            </a:r>
          </a:p>
        </p:txBody>
      </p:sp>
      <p:cxnSp>
        <p:nvCxnSpPr>
          <p:cNvPr id="121" name="Straight Connector 120">
            <a:extLst>
              <a:ext uri="{FF2B5EF4-FFF2-40B4-BE49-F238E27FC236}">
                <a16:creationId xmlns:a16="http://schemas.microsoft.com/office/drawing/2014/main" id="{267D5D77-7183-46A2-913A-91854EB46B5B}"/>
              </a:ext>
            </a:extLst>
          </p:cNvPr>
          <p:cNvCxnSpPr>
            <a:cxnSpLocks/>
          </p:cNvCxnSpPr>
          <p:nvPr/>
        </p:nvCxnSpPr>
        <p:spPr>
          <a:xfrm>
            <a:off x="1388419" y="4532630"/>
            <a:ext cx="1537484" cy="0"/>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267D5D77-7183-46A2-913A-91854EB46B5B}"/>
              </a:ext>
            </a:extLst>
          </p:cNvPr>
          <p:cNvCxnSpPr>
            <a:cxnSpLocks/>
          </p:cNvCxnSpPr>
          <p:nvPr/>
        </p:nvCxnSpPr>
        <p:spPr>
          <a:xfrm>
            <a:off x="2947483" y="2548858"/>
            <a:ext cx="1537484" cy="0"/>
          </a:xfrm>
          <a:prstGeom prst="line">
            <a:avLst/>
          </a:prstGeom>
          <a:ln w="19050">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267D5D77-7183-46A2-913A-91854EB46B5B}"/>
              </a:ext>
            </a:extLst>
          </p:cNvPr>
          <p:cNvCxnSpPr>
            <a:cxnSpLocks/>
          </p:cNvCxnSpPr>
          <p:nvPr/>
        </p:nvCxnSpPr>
        <p:spPr>
          <a:xfrm>
            <a:off x="4403294" y="4512849"/>
            <a:ext cx="1537484"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267D5D77-7183-46A2-913A-91854EB46B5B}"/>
              </a:ext>
            </a:extLst>
          </p:cNvPr>
          <p:cNvCxnSpPr>
            <a:cxnSpLocks/>
          </p:cNvCxnSpPr>
          <p:nvPr/>
        </p:nvCxnSpPr>
        <p:spPr>
          <a:xfrm>
            <a:off x="5865092" y="2548858"/>
            <a:ext cx="1537484"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267D5D77-7183-46A2-913A-91854EB46B5B}"/>
              </a:ext>
            </a:extLst>
          </p:cNvPr>
          <p:cNvCxnSpPr>
            <a:cxnSpLocks/>
          </p:cNvCxnSpPr>
          <p:nvPr/>
        </p:nvCxnSpPr>
        <p:spPr>
          <a:xfrm>
            <a:off x="7225418" y="4512849"/>
            <a:ext cx="153748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67D5D77-7183-46A2-913A-91854EB46B5B}"/>
              </a:ext>
            </a:extLst>
          </p:cNvPr>
          <p:cNvCxnSpPr>
            <a:cxnSpLocks/>
          </p:cNvCxnSpPr>
          <p:nvPr/>
        </p:nvCxnSpPr>
        <p:spPr>
          <a:xfrm>
            <a:off x="8584490" y="2535584"/>
            <a:ext cx="1537484"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67D5D77-7183-46A2-913A-91854EB46B5B}"/>
              </a:ext>
            </a:extLst>
          </p:cNvPr>
          <p:cNvCxnSpPr>
            <a:cxnSpLocks/>
          </p:cNvCxnSpPr>
          <p:nvPr/>
        </p:nvCxnSpPr>
        <p:spPr>
          <a:xfrm>
            <a:off x="10153205" y="4497796"/>
            <a:ext cx="1537484" cy="0"/>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9EB86C53-13E6-4CD8-BA78-C260F3FE8C14}"/>
              </a:ext>
            </a:extLst>
          </p:cNvPr>
          <p:cNvSpPr txBox="1"/>
          <p:nvPr/>
        </p:nvSpPr>
        <p:spPr>
          <a:xfrm>
            <a:off x="10052242" y="4524739"/>
            <a:ext cx="1885235" cy="461665"/>
          </a:xfrm>
          <a:prstGeom prst="rect">
            <a:avLst/>
          </a:prstGeom>
          <a:noFill/>
        </p:spPr>
        <p:txBody>
          <a:bodyPr wrap="square" rtlCol="0">
            <a:spAutoFit/>
          </a:bodyPr>
          <a:lstStyle/>
          <a:p>
            <a:r>
              <a:rPr lang="en-US" sz="1200" b="1" dirty="0">
                <a:solidFill>
                  <a:schemeClr val="bg2">
                    <a:lumMod val="50000"/>
                  </a:schemeClr>
                </a:solidFill>
              </a:rPr>
              <a:t>Bias error =  0.890308</a:t>
            </a:r>
          </a:p>
          <a:p>
            <a:r>
              <a:rPr lang="en-US" sz="1200" b="1" dirty="0">
                <a:solidFill>
                  <a:schemeClr val="bg2">
                    <a:lumMod val="50000"/>
                  </a:schemeClr>
                </a:solidFill>
              </a:rPr>
              <a:t>Variance Error	 =  0.000016</a:t>
            </a:r>
          </a:p>
        </p:txBody>
      </p:sp>
    </p:spTree>
    <p:extLst>
      <p:ext uri="{BB962C8B-B14F-4D97-AF65-F5344CB8AC3E}">
        <p14:creationId xmlns:p14="http://schemas.microsoft.com/office/powerpoint/2010/main" val="201465174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82"/>
                                        </p:tgtEl>
                                        <p:attrNameLst>
                                          <p:attrName>style.visibility</p:attrName>
                                        </p:attrNameLst>
                                      </p:cBhvr>
                                      <p:to>
                                        <p:strVal val="visible"/>
                                      </p:to>
                                    </p:set>
                                    <p:anim calcmode="lin" valueType="num">
                                      <p:cBhvr>
                                        <p:cTn id="17" dur="500" fill="hold"/>
                                        <p:tgtEl>
                                          <p:spTgt spid="82"/>
                                        </p:tgtEl>
                                        <p:attrNameLst>
                                          <p:attrName>ppt_w</p:attrName>
                                        </p:attrNameLst>
                                      </p:cBhvr>
                                      <p:tavLst>
                                        <p:tav tm="0">
                                          <p:val>
                                            <p:fltVal val="0"/>
                                          </p:val>
                                        </p:tav>
                                        <p:tav tm="100000">
                                          <p:val>
                                            <p:strVal val="#ppt_w"/>
                                          </p:val>
                                        </p:tav>
                                      </p:tavLst>
                                    </p:anim>
                                    <p:anim calcmode="lin" valueType="num">
                                      <p:cBhvr>
                                        <p:cTn id="18" dur="500" fill="hold"/>
                                        <p:tgtEl>
                                          <p:spTgt spid="82"/>
                                        </p:tgtEl>
                                        <p:attrNameLst>
                                          <p:attrName>ppt_h</p:attrName>
                                        </p:attrNameLst>
                                      </p:cBhvr>
                                      <p:tavLst>
                                        <p:tav tm="0">
                                          <p:val>
                                            <p:fltVal val="0"/>
                                          </p:val>
                                        </p:tav>
                                        <p:tav tm="100000">
                                          <p:val>
                                            <p:strVal val="#ppt_h"/>
                                          </p:val>
                                        </p:tav>
                                      </p:tavLst>
                                    </p:anim>
                                    <p:animEffect transition="in" filter="fade">
                                      <p:cBhvr>
                                        <p:cTn id="19" dur="500"/>
                                        <p:tgtEl>
                                          <p:spTgt spid="82"/>
                                        </p:tgtEl>
                                      </p:cBhvr>
                                    </p:animEffect>
                                  </p:childTnLst>
                                </p:cTn>
                              </p:par>
                              <p:par>
                                <p:cTn id="20" presetID="47"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anim calcmode="lin" valueType="num">
                                      <p:cBhvr>
                                        <p:cTn id="23" dur="500" fill="hold"/>
                                        <p:tgtEl>
                                          <p:spTgt spid="16"/>
                                        </p:tgtEl>
                                        <p:attrNameLst>
                                          <p:attrName>ppt_x</p:attrName>
                                        </p:attrNameLst>
                                      </p:cBhvr>
                                      <p:tavLst>
                                        <p:tav tm="0">
                                          <p:val>
                                            <p:strVal val="#ppt_x"/>
                                          </p:val>
                                        </p:tav>
                                        <p:tav tm="100000">
                                          <p:val>
                                            <p:strVal val="#ppt_x"/>
                                          </p:val>
                                        </p:tav>
                                      </p:tavLst>
                                    </p:anim>
                                    <p:anim calcmode="lin" valueType="num">
                                      <p:cBhvr>
                                        <p:cTn id="24" dur="500" fill="hold"/>
                                        <p:tgtEl>
                                          <p:spTgt spid="16"/>
                                        </p:tgtEl>
                                        <p:attrNameLst>
                                          <p:attrName>ppt_y</p:attrName>
                                        </p:attrNameLst>
                                      </p:cBhvr>
                                      <p:tavLst>
                                        <p:tav tm="0">
                                          <p:val>
                                            <p:strVal val="#ppt_y-.1"/>
                                          </p:val>
                                        </p:tav>
                                        <p:tav tm="100000">
                                          <p:val>
                                            <p:strVal val="#ppt_y"/>
                                          </p:val>
                                        </p:tav>
                                      </p:tavLst>
                                    </p:anim>
                                  </p:childTnLst>
                                </p:cTn>
                              </p:par>
                            </p:childTnLst>
                          </p:cTn>
                        </p:par>
                        <p:par>
                          <p:cTn id="25" fill="hold">
                            <p:stCondLst>
                              <p:cond delay="1500"/>
                            </p:stCondLst>
                            <p:childTnLst>
                              <p:par>
                                <p:cTn id="26" presetID="22" presetClass="entr" presetSubtype="1"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up)">
                                      <p:cBhvr>
                                        <p:cTn id="28" dur="500"/>
                                        <p:tgtEl>
                                          <p:spTgt spid="12"/>
                                        </p:tgtEl>
                                      </p:cBhvr>
                                    </p:animEffect>
                                  </p:childTnLst>
                                </p:cTn>
                              </p:par>
                            </p:childTnLst>
                          </p:cTn>
                        </p:par>
                        <p:par>
                          <p:cTn id="29" fill="hold">
                            <p:stCondLst>
                              <p:cond delay="2000"/>
                            </p:stCondLst>
                            <p:childTnLst>
                              <p:par>
                                <p:cTn id="30" presetID="53" presetClass="entr" presetSubtype="16"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fltVal val="0"/>
                                          </p:val>
                                        </p:tav>
                                        <p:tav tm="100000">
                                          <p:val>
                                            <p:strVal val="#ppt_h"/>
                                          </p:val>
                                        </p:tav>
                                      </p:tavLst>
                                    </p:anim>
                                    <p:animEffect transition="in" filter="fade">
                                      <p:cBhvr>
                                        <p:cTn id="34" dur="500"/>
                                        <p:tgtEl>
                                          <p:spTgt spid="14"/>
                                        </p:tgtEl>
                                      </p:cBhvr>
                                    </p:animEffect>
                                  </p:childTnLst>
                                </p:cTn>
                              </p:par>
                            </p:childTnLst>
                          </p:cTn>
                        </p:par>
                        <p:par>
                          <p:cTn id="35" fill="hold">
                            <p:stCondLst>
                              <p:cond delay="2500"/>
                            </p:stCondLst>
                            <p:childTnLst>
                              <p:par>
                                <p:cTn id="36" presetID="22" presetClass="entr" presetSubtype="8" fill="hold"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par>
                          <p:cTn id="39" fill="hold">
                            <p:stCondLst>
                              <p:cond delay="3000"/>
                            </p:stCondLst>
                            <p:childTnLst>
                              <p:par>
                                <p:cTn id="40" presetID="53" presetClass="entr" presetSubtype="16" fill="hold" grpId="0" nodeType="afterEffect">
                                  <p:stCondLst>
                                    <p:cond delay="0"/>
                                  </p:stCondLst>
                                  <p:childTnLst>
                                    <p:set>
                                      <p:cBhvr>
                                        <p:cTn id="41" dur="1" fill="hold">
                                          <p:stCondLst>
                                            <p:cond delay="0"/>
                                          </p:stCondLst>
                                        </p:cTn>
                                        <p:tgtEl>
                                          <p:spTgt spid="83"/>
                                        </p:tgtEl>
                                        <p:attrNameLst>
                                          <p:attrName>style.visibility</p:attrName>
                                        </p:attrNameLst>
                                      </p:cBhvr>
                                      <p:to>
                                        <p:strVal val="visible"/>
                                      </p:to>
                                    </p:set>
                                    <p:anim calcmode="lin" valueType="num">
                                      <p:cBhvr>
                                        <p:cTn id="42" dur="500" fill="hold"/>
                                        <p:tgtEl>
                                          <p:spTgt spid="83"/>
                                        </p:tgtEl>
                                        <p:attrNameLst>
                                          <p:attrName>ppt_w</p:attrName>
                                        </p:attrNameLst>
                                      </p:cBhvr>
                                      <p:tavLst>
                                        <p:tav tm="0">
                                          <p:val>
                                            <p:fltVal val="0"/>
                                          </p:val>
                                        </p:tav>
                                        <p:tav tm="100000">
                                          <p:val>
                                            <p:strVal val="#ppt_w"/>
                                          </p:val>
                                        </p:tav>
                                      </p:tavLst>
                                    </p:anim>
                                    <p:anim calcmode="lin" valueType="num">
                                      <p:cBhvr>
                                        <p:cTn id="43" dur="500" fill="hold"/>
                                        <p:tgtEl>
                                          <p:spTgt spid="83"/>
                                        </p:tgtEl>
                                        <p:attrNameLst>
                                          <p:attrName>ppt_h</p:attrName>
                                        </p:attrNameLst>
                                      </p:cBhvr>
                                      <p:tavLst>
                                        <p:tav tm="0">
                                          <p:val>
                                            <p:fltVal val="0"/>
                                          </p:val>
                                        </p:tav>
                                        <p:tav tm="100000">
                                          <p:val>
                                            <p:strVal val="#ppt_h"/>
                                          </p:val>
                                        </p:tav>
                                      </p:tavLst>
                                    </p:anim>
                                    <p:animEffect transition="in" filter="fade">
                                      <p:cBhvr>
                                        <p:cTn id="44" dur="500"/>
                                        <p:tgtEl>
                                          <p:spTgt spid="83"/>
                                        </p:tgtEl>
                                      </p:cBhvr>
                                    </p:animEffect>
                                  </p:childTnLst>
                                </p:cTn>
                              </p:par>
                            </p:childTnLst>
                          </p:cTn>
                        </p:par>
                        <p:par>
                          <p:cTn id="45" fill="hold">
                            <p:stCondLst>
                              <p:cond delay="3500"/>
                            </p:stCondLst>
                            <p:childTnLst>
                              <p:par>
                                <p:cTn id="46" presetID="53" presetClass="entr" presetSubtype="16" fill="hold" grpId="0" nodeType="afterEffect">
                                  <p:stCondLst>
                                    <p:cond delay="0"/>
                                  </p:stCondLst>
                                  <p:childTnLst>
                                    <p:set>
                                      <p:cBhvr>
                                        <p:cTn id="47" dur="1" fill="hold">
                                          <p:stCondLst>
                                            <p:cond delay="0"/>
                                          </p:stCondLst>
                                        </p:cTn>
                                        <p:tgtEl>
                                          <p:spTgt spid="84"/>
                                        </p:tgtEl>
                                        <p:attrNameLst>
                                          <p:attrName>style.visibility</p:attrName>
                                        </p:attrNameLst>
                                      </p:cBhvr>
                                      <p:to>
                                        <p:strVal val="visible"/>
                                      </p:to>
                                    </p:set>
                                    <p:anim calcmode="lin" valueType="num">
                                      <p:cBhvr>
                                        <p:cTn id="48" dur="500" fill="hold"/>
                                        <p:tgtEl>
                                          <p:spTgt spid="84"/>
                                        </p:tgtEl>
                                        <p:attrNameLst>
                                          <p:attrName>ppt_w</p:attrName>
                                        </p:attrNameLst>
                                      </p:cBhvr>
                                      <p:tavLst>
                                        <p:tav tm="0">
                                          <p:val>
                                            <p:fltVal val="0"/>
                                          </p:val>
                                        </p:tav>
                                        <p:tav tm="100000">
                                          <p:val>
                                            <p:strVal val="#ppt_w"/>
                                          </p:val>
                                        </p:tav>
                                      </p:tavLst>
                                    </p:anim>
                                    <p:anim calcmode="lin" valueType="num">
                                      <p:cBhvr>
                                        <p:cTn id="49" dur="500" fill="hold"/>
                                        <p:tgtEl>
                                          <p:spTgt spid="84"/>
                                        </p:tgtEl>
                                        <p:attrNameLst>
                                          <p:attrName>ppt_h</p:attrName>
                                        </p:attrNameLst>
                                      </p:cBhvr>
                                      <p:tavLst>
                                        <p:tav tm="0">
                                          <p:val>
                                            <p:fltVal val="0"/>
                                          </p:val>
                                        </p:tav>
                                        <p:tav tm="100000">
                                          <p:val>
                                            <p:strVal val="#ppt_h"/>
                                          </p:val>
                                        </p:tav>
                                      </p:tavLst>
                                    </p:anim>
                                    <p:animEffect transition="in" filter="fade">
                                      <p:cBhvr>
                                        <p:cTn id="50" dur="500"/>
                                        <p:tgtEl>
                                          <p:spTgt spid="84"/>
                                        </p:tgtEl>
                                      </p:cBhvr>
                                    </p:animEffect>
                                  </p:childTnLst>
                                </p:cTn>
                              </p:par>
                            </p:childTnLst>
                          </p:cTn>
                        </p:par>
                        <p:par>
                          <p:cTn id="51" fill="hold">
                            <p:stCondLst>
                              <p:cond delay="4000"/>
                            </p:stCondLst>
                            <p:childTnLst>
                              <p:par>
                                <p:cTn id="52" presetID="22" presetClass="entr" presetSubtype="4" fill="hold" nodeType="after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down)">
                                      <p:cBhvr>
                                        <p:cTn id="54" dur="500"/>
                                        <p:tgtEl>
                                          <p:spTgt spid="23"/>
                                        </p:tgtEl>
                                      </p:cBhvr>
                                    </p:animEffect>
                                  </p:childTnLst>
                                </p:cTn>
                              </p:par>
                            </p:childTnLst>
                          </p:cTn>
                        </p:par>
                        <p:par>
                          <p:cTn id="55" fill="hold">
                            <p:stCondLst>
                              <p:cond delay="4500"/>
                            </p:stCondLst>
                            <p:childTnLst>
                              <p:par>
                                <p:cTn id="56" presetID="53" presetClass="entr" presetSubtype="16" fill="hold" grpId="0" nodeType="afterEffect">
                                  <p:stCondLst>
                                    <p:cond delay="0"/>
                                  </p:stCondLst>
                                  <p:childTnLst>
                                    <p:set>
                                      <p:cBhvr>
                                        <p:cTn id="57" dur="1" fill="hold">
                                          <p:stCondLst>
                                            <p:cond delay="0"/>
                                          </p:stCondLst>
                                        </p:cTn>
                                        <p:tgtEl>
                                          <p:spTgt spid="24"/>
                                        </p:tgtEl>
                                        <p:attrNameLst>
                                          <p:attrName>style.visibility</p:attrName>
                                        </p:attrNameLst>
                                      </p:cBhvr>
                                      <p:to>
                                        <p:strVal val="visible"/>
                                      </p:to>
                                    </p:set>
                                    <p:anim calcmode="lin" valueType="num">
                                      <p:cBhvr>
                                        <p:cTn id="58" dur="500" fill="hold"/>
                                        <p:tgtEl>
                                          <p:spTgt spid="24"/>
                                        </p:tgtEl>
                                        <p:attrNameLst>
                                          <p:attrName>ppt_w</p:attrName>
                                        </p:attrNameLst>
                                      </p:cBhvr>
                                      <p:tavLst>
                                        <p:tav tm="0">
                                          <p:val>
                                            <p:fltVal val="0"/>
                                          </p:val>
                                        </p:tav>
                                        <p:tav tm="100000">
                                          <p:val>
                                            <p:strVal val="#ppt_w"/>
                                          </p:val>
                                        </p:tav>
                                      </p:tavLst>
                                    </p:anim>
                                    <p:anim calcmode="lin" valueType="num">
                                      <p:cBhvr>
                                        <p:cTn id="59" dur="500" fill="hold"/>
                                        <p:tgtEl>
                                          <p:spTgt spid="24"/>
                                        </p:tgtEl>
                                        <p:attrNameLst>
                                          <p:attrName>ppt_h</p:attrName>
                                        </p:attrNameLst>
                                      </p:cBhvr>
                                      <p:tavLst>
                                        <p:tav tm="0">
                                          <p:val>
                                            <p:fltVal val="0"/>
                                          </p:val>
                                        </p:tav>
                                        <p:tav tm="100000">
                                          <p:val>
                                            <p:strVal val="#ppt_h"/>
                                          </p:val>
                                        </p:tav>
                                      </p:tavLst>
                                    </p:anim>
                                    <p:animEffect transition="in" filter="fade">
                                      <p:cBhvr>
                                        <p:cTn id="60" dur="500"/>
                                        <p:tgtEl>
                                          <p:spTgt spid="24"/>
                                        </p:tgtEl>
                                      </p:cBhvr>
                                    </p:animEffect>
                                  </p:childTnLst>
                                </p:cTn>
                              </p:par>
                              <p:par>
                                <p:cTn id="61" presetID="42" presetClass="entr" presetSubtype="0" fill="hold" grpId="0" nodeType="withEffect">
                                  <p:stCondLst>
                                    <p:cond delay="0"/>
                                  </p:stCondLst>
                                  <p:childTnLst>
                                    <p:set>
                                      <p:cBhvr>
                                        <p:cTn id="62" dur="1" fill="hold">
                                          <p:stCondLst>
                                            <p:cond delay="0"/>
                                          </p:stCondLst>
                                        </p:cTn>
                                        <p:tgtEl>
                                          <p:spTgt spid="72"/>
                                        </p:tgtEl>
                                        <p:attrNameLst>
                                          <p:attrName>style.visibility</p:attrName>
                                        </p:attrNameLst>
                                      </p:cBhvr>
                                      <p:to>
                                        <p:strVal val="visible"/>
                                      </p:to>
                                    </p:set>
                                    <p:animEffect transition="in" filter="fade">
                                      <p:cBhvr>
                                        <p:cTn id="63" dur="500"/>
                                        <p:tgtEl>
                                          <p:spTgt spid="72"/>
                                        </p:tgtEl>
                                      </p:cBhvr>
                                    </p:animEffect>
                                    <p:anim calcmode="lin" valueType="num">
                                      <p:cBhvr>
                                        <p:cTn id="64" dur="500" fill="hold"/>
                                        <p:tgtEl>
                                          <p:spTgt spid="72"/>
                                        </p:tgtEl>
                                        <p:attrNameLst>
                                          <p:attrName>ppt_x</p:attrName>
                                        </p:attrNameLst>
                                      </p:cBhvr>
                                      <p:tavLst>
                                        <p:tav tm="0">
                                          <p:val>
                                            <p:strVal val="#ppt_x"/>
                                          </p:val>
                                        </p:tav>
                                        <p:tav tm="100000">
                                          <p:val>
                                            <p:strVal val="#ppt_x"/>
                                          </p:val>
                                        </p:tav>
                                      </p:tavLst>
                                    </p:anim>
                                    <p:anim calcmode="lin" valueType="num">
                                      <p:cBhvr>
                                        <p:cTn id="65" dur="500" fill="hold"/>
                                        <p:tgtEl>
                                          <p:spTgt spid="72"/>
                                        </p:tgtEl>
                                        <p:attrNameLst>
                                          <p:attrName>ppt_y</p:attrName>
                                        </p:attrNameLst>
                                      </p:cBhvr>
                                      <p:tavLst>
                                        <p:tav tm="0">
                                          <p:val>
                                            <p:strVal val="#ppt_y+.1"/>
                                          </p:val>
                                        </p:tav>
                                        <p:tav tm="100000">
                                          <p:val>
                                            <p:strVal val="#ppt_y"/>
                                          </p:val>
                                        </p:tav>
                                      </p:tavLst>
                                    </p:anim>
                                  </p:childTnLst>
                                </p:cTn>
                              </p:par>
                            </p:childTnLst>
                          </p:cTn>
                        </p:par>
                        <p:par>
                          <p:cTn id="66" fill="hold">
                            <p:stCondLst>
                              <p:cond delay="5000"/>
                            </p:stCondLst>
                            <p:childTnLst>
                              <p:par>
                                <p:cTn id="67" presetID="22" presetClass="entr" presetSubtype="8" fill="hold" nodeType="afterEffect">
                                  <p:stCondLst>
                                    <p:cond delay="0"/>
                                  </p:stCondLst>
                                  <p:childTnLst>
                                    <p:set>
                                      <p:cBhvr>
                                        <p:cTn id="68" dur="1" fill="hold">
                                          <p:stCondLst>
                                            <p:cond delay="0"/>
                                          </p:stCondLst>
                                        </p:cTn>
                                        <p:tgtEl>
                                          <p:spTgt spid="68"/>
                                        </p:tgtEl>
                                        <p:attrNameLst>
                                          <p:attrName>style.visibility</p:attrName>
                                        </p:attrNameLst>
                                      </p:cBhvr>
                                      <p:to>
                                        <p:strVal val="visible"/>
                                      </p:to>
                                    </p:set>
                                    <p:animEffect transition="in" filter="wipe(left)">
                                      <p:cBhvr>
                                        <p:cTn id="69" dur="500"/>
                                        <p:tgtEl>
                                          <p:spTgt spid="68"/>
                                        </p:tgtEl>
                                      </p:cBhvr>
                                    </p:animEffect>
                                  </p:childTnLst>
                                </p:cTn>
                              </p:par>
                            </p:childTnLst>
                          </p:cTn>
                        </p:par>
                        <p:par>
                          <p:cTn id="70" fill="hold">
                            <p:stCondLst>
                              <p:cond delay="5500"/>
                            </p:stCondLst>
                            <p:childTnLst>
                              <p:par>
                                <p:cTn id="71" presetID="22" presetClass="entr" presetSubtype="8" fill="hold" nodeType="after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wipe(left)">
                                      <p:cBhvr>
                                        <p:cTn id="73" dur="500"/>
                                        <p:tgtEl>
                                          <p:spTgt spid="28"/>
                                        </p:tgtEl>
                                      </p:cBhvr>
                                    </p:animEffect>
                                  </p:childTnLst>
                                </p:cTn>
                              </p:par>
                            </p:childTnLst>
                          </p:cTn>
                        </p:par>
                        <p:par>
                          <p:cTn id="74" fill="hold">
                            <p:stCondLst>
                              <p:cond delay="6000"/>
                            </p:stCondLst>
                            <p:childTnLst>
                              <p:par>
                                <p:cTn id="75" presetID="53" presetClass="entr" presetSubtype="16" fill="hold" grpId="0" nodeType="afterEffect">
                                  <p:stCondLst>
                                    <p:cond delay="0"/>
                                  </p:stCondLst>
                                  <p:childTnLst>
                                    <p:set>
                                      <p:cBhvr>
                                        <p:cTn id="76" dur="1" fill="hold">
                                          <p:stCondLst>
                                            <p:cond delay="0"/>
                                          </p:stCondLst>
                                        </p:cTn>
                                        <p:tgtEl>
                                          <p:spTgt spid="85"/>
                                        </p:tgtEl>
                                        <p:attrNameLst>
                                          <p:attrName>style.visibility</p:attrName>
                                        </p:attrNameLst>
                                      </p:cBhvr>
                                      <p:to>
                                        <p:strVal val="visible"/>
                                      </p:to>
                                    </p:set>
                                    <p:anim calcmode="lin" valueType="num">
                                      <p:cBhvr>
                                        <p:cTn id="77" dur="500" fill="hold"/>
                                        <p:tgtEl>
                                          <p:spTgt spid="85"/>
                                        </p:tgtEl>
                                        <p:attrNameLst>
                                          <p:attrName>ppt_w</p:attrName>
                                        </p:attrNameLst>
                                      </p:cBhvr>
                                      <p:tavLst>
                                        <p:tav tm="0">
                                          <p:val>
                                            <p:fltVal val="0"/>
                                          </p:val>
                                        </p:tav>
                                        <p:tav tm="100000">
                                          <p:val>
                                            <p:strVal val="#ppt_w"/>
                                          </p:val>
                                        </p:tav>
                                      </p:tavLst>
                                    </p:anim>
                                    <p:anim calcmode="lin" valueType="num">
                                      <p:cBhvr>
                                        <p:cTn id="78" dur="500" fill="hold"/>
                                        <p:tgtEl>
                                          <p:spTgt spid="85"/>
                                        </p:tgtEl>
                                        <p:attrNameLst>
                                          <p:attrName>ppt_h</p:attrName>
                                        </p:attrNameLst>
                                      </p:cBhvr>
                                      <p:tavLst>
                                        <p:tav tm="0">
                                          <p:val>
                                            <p:fltVal val="0"/>
                                          </p:val>
                                        </p:tav>
                                        <p:tav tm="100000">
                                          <p:val>
                                            <p:strVal val="#ppt_h"/>
                                          </p:val>
                                        </p:tav>
                                      </p:tavLst>
                                    </p:anim>
                                    <p:animEffect transition="in" filter="fade">
                                      <p:cBhvr>
                                        <p:cTn id="79" dur="500"/>
                                        <p:tgtEl>
                                          <p:spTgt spid="85"/>
                                        </p:tgtEl>
                                      </p:cBhvr>
                                    </p:animEffect>
                                  </p:childTnLst>
                                </p:cTn>
                              </p:par>
                            </p:childTnLst>
                          </p:cTn>
                        </p:par>
                        <p:par>
                          <p:cTn id="80" fill="hold">
                            <p:stCondLst>
                              <p:cond delay="6500"/>
                            </p:stCondLst>
                            <p:childTnLst>
                              <p:par>
                                <p:cTn id="81" presetID="53" presetClass="entr" presetSubtype="16" fill="hold" grpId="0" nodeType="afterEffect">
                                  <p:stCondLst>
                                    <p:cond delay="0"/>
                                  </p:stCondLst>
                                  <p:childTnLst>
                                    <p:set>
                                      <p:cBhvr>
                                        <p:cTn id="82" dur="1" fill="hold">
                                          <p:stCondLst>
                                            <p:cond delay="0"/>
                                          </p:stCondLst>
                                        </p:cTn>
                                        <p:tgtEl>
                                          <p:spTgt spid="86"/>
                                        </p:tgtEl>
                                        <p:attrNameLst>
                                          <p:attrName>style.visibility</p:attrName>
                                        </p:attrNameLst>
                                      </p:cBhvr>
                                      <p:to>
                                        <p:strVal val="visible"/>
                                      </p:to>
                                    </p:set>
                                    <p:anim calcmode="lin" valueType="num">
                                      <p:cBhvr>
                                        <p:cTn id="83" dur="500" fill="hold"/>
                                        <p:tgtEl>
                                          <p:spTgt spid="86"/>
                                        </p:tgtEl>
                                        <p:attrNameLst>
                                          <p:attrName>ppt_w</p:attrName>
                                        </p:attrNameLst>
                                      </p:cBhvr>
                                      <p:tavLst>
                                        <p:tav tm="0">
                                          <p:val>
                                            <p:fltVal val="0"/>
                                          </p:val>
                                        </p:tav>
                                        <p:tav tm="100000">
                                          <p:val>
                                            <p:strVal val="#ppt_w"/>
                                          </p:val>
                                        </p:tav>
                                      </p:tavLst>
                                    </p:anim>
                                    <p:anim calcmode="lin" valueType="num">
                                      <p:cBhvr>
                                        <p:cTn id="84" dur="500" fill="hold"/>
                                        <p:tgtEl>
                                          <p:spTgt spid="86"/>
                                        </p:tgtEl>
                                        <p:attrNameLst>
                                          <p:attrName>ppt_h</p:attrName>
                                        </p:attrNameLst>
                                      </p:cBhvr>
                                      <p:tavLst>
                                        <p:tav tm="0">
                                          <p:val>
                                            <p:fltVal val="0"/>
                                          </p:val>
                                        </p:tav>
                                        <p:tav tm="100000">
                                          <p:val>
                                            <p:strVal val="#ppt_h"/>
                                          </p:val>
                                        </p:tav>
                                      </p:tavLst>
                                    </p:anim>
                                    <p:animEffect transition="in" filter="fade">
                                      <p:cBhvr>
                                        <p:cTn id="85" dur="500"/>
                                        <p:tgtEl>
                                          <p:spTgt spid="86"/>
                                        </p:tgtEl>
                                      </p:cBhvr>
                                    </p:animEffect>
                                  </p:childTnLst>
                                </p:cTn>
                              </p:par>
                            </p:childTnLst>
                          </p:cTn>
                        </p:par>
                        <p:par>
                          <p:cTn id="86" fill="hold">
                            <p:stCondLst>
                              <p:cond delay="7000"/>
                            </p:stCondLst>
                            <p:childTnLst>
                              <p:par>
                                <p:cTn id="87" presetID="22" presetClass="entr" presetSubtype="1" fill="hold" nodeType="after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wipe(up)">
                                      <p:cBhvr>
                                        <p:cTn id="89" dur="500"/>
                                        <p:tgtEl>
                                          <p:spTgt spid="32"/>
                                        </p:tgtEl>
                                      </p:cBhvr>
                                    </p:animEffect>
                                  </p:childTnLst>
                                </p:cTn>
                              </p:par>
                            </p:childTnLst>
                          </p:cTn>
                        </p:par>
                        <p:par>
                          <p:cTn id="90" fill="hold">
                            <p:stCondLst>
                              <p:cond delay="7500"/>
                            </p:stCondLst>
                            <p:childTnLst>
                              <p:par>
                                <p:cTn id="91" presetID="53" presetClass="entr" presetSubtype="16" fill="hold" grpId="0" nodeType="afterEffect">
                                  <p:stCondLst>
                                    <p:cond delay="0"/>
                                  </p:stCondLst>
                                  <p:childTnLst>
                                    <p:set>
                                      <p:cBhvr>
                                        <p:cTn id="92" dur="1" fill="hold">
                                          <p:stCondLst>
                                            <p:cond delay="0"/>
                                          </p:stCondLst>
                                        </p:cTn>
                                        <p:tgtEl>
                                          <p:spTgt spid="33"/>
                                        </p:tgtEl>
                                        <p:attrNameLst>
                                          <p:attrName>style.visibility</p:attrName>
                                        </p:attrNameLst>
                                      </p:cBhvr>
                                      <p:to>
                                        <p:strVal val="visible"/>
                                      </p:to>
                                    </p:set>
                                    <p:anim calcmode="lin" valueType="num">
                                      <p:cBhvr>
                                        <p:cTn id="93" dur="500" fill="hold"/>
                                        <p:tgtEl>
                                          <p:spTgt spid="33"/>
                                        </p:tgtEl>
                                        <p:attrNameLst>
                                          <p:attrName>ppt_w</p:attrName>
                                        </p:attrNameLst>
                                      </p:cBhvr>
                                      <p:tavLst>
                                        <p:tav tm="0">
                                          <p:val>
                                            <p:fltVal val="0"/>
                                          </p:val>
                                        </p:tav>
                                        <p:tav tm="100000">
                                          <p:val>
                                            <p:strVal val="#ppt_w"/>
                                          </p:val>
                                        </p:tav>
                                      </p:tavLst>
                                    </p:anim>
                                    <p:anim calcmode="lin" valueType="num">
                                      <p:cBhvr>
                                        <p:cTn id="94" dur="500" fill="hold"/>
                                        <p:tgtEl>
                                          <p:spTgt spid="33"/>
                                        </p:tgtEl>
                                        <p:attrNameLst>
                                          <p:attrName>ppt_h</p:attrName>
                                        </p:attrNameLst>
                                      </p:cBhvr>
                                      <p:tavLst>
                                        <p:tav tm="0">
                                          <p:val>
                                            <p:fltVal val="0"/>
                                          </p:val>
                                        </p:tav>
                                        <p:tav tm="100000">
                                          <p:val>
                                            <p:strVal val="#ppt_h"/>
                                          </p:val>
                                        </p:tav>
                                      </p:tavLst>
                                    </p:anim>
                                    <p:animEffect transition="in" filter="fade">
                                      <p:cBhvr>
                                        <p:cTn id="95" dur="500"/>
                                        <p:tgtEl>
                                          <p:spTgt spid="33"/>
                                        </p:tgtEl>
                                      </p:cBhvr>
                                    </p:animEffect>
                                  </p:childTnLst>
                                </p:cTn>
                              </p:par>
                              <p:par>
                                <p:cTn id="96" presetID="47" presetClass="entr" presetSubtype="0" fill="hold" grpId="0" nodeType="with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fade">
                                      <p:cBhvr>
                                        <p:cTn id="98" dur="500"/>
                                        <p:tgtEl>
                                          <p:spTgt spid="34"/>
                                        </p:tgtEl>
                                      </p:cBhvr>
                                    </p:animEffect>
                                    <p:anim calcmode="lin" valueType="num">
                                      <p:cBhvr>
                                        <p:cTn id="99" dur="500" fill="hold"/>
                                        <p:tgtEl>
                                          <p:spTgt spid="34"/>
                                        </p:tgtEl>
                                        <p:attrNameLst>
                                          <p:attrName>ppt_x</p:attrName>
                                        </p:attrNameLst>
                                      </p:cBhvr>
                                      <p:tavLst>
                                        <p:tav tm="0">
                                          <p:val>
                                            <p:strVal val="#ppt_x"/>
                                          </p:val>
                                        </p:tav>
                                        <p:tav tm="100000">
                                          <p:val>
                                            <p:strVal val="#ppt_x"/>
                                          </p:val>
                                        </p:tav>
                                      </p:tavLst>
                                    </p:anim>
                                    <p:anim calcmode="lin" valueType="num">
                                      <p:cBhvr>
                                        <p:cTn id="100" dur="500" fill="hold"/>
                                        <p:tgtEl>
                                          <p:spTgt spid="34"/>
                                        </p:tgtEl>
                                        <p:attrNameLst>
                                          <p:attrName>ppt_y</p:attrName>
                                        </p:attrNameLst>
                                      </p:cBhvr>
                                      <p:tavLst>
                                        <p:tav tm="0">
                                          <p:val>
                                            <p:strVal val="#ppt_y-.1"/>
                                          </p:val>
                                        </p:tav>
                                        <p:tav tm="100000">
                                          <p:val>
                                            <p:strVal val="#ppt_y"/>
                                          </p:val>
                                        </p:tav>
                                      </p:tavLst>
                                    </p:anim>
                                  </p:childTnLst>
                                </p:cTn>
                              </p:par>
                            </p:childTnLst>
                          </p:cTn>
                        </p:par>
                        <p:par>
                          <p:cTn id="101" fill="hold">
                            <p:stCondLst>
                              <p:cond delay="8000"/>
                            </p:stCondLst>
                            <p:childTnLst>
                              <p:par>
                                <p:cTn id="102" presetID="22" presetClass="entr" presetSubtype="8" fill="hold" nodeType="afterEffect">
                                  <p:stCondLst>
                                    <p:cond delay="0"/>
                                  </p:stCondLst>
                                  <p:childTnLst>
                                    <p:set>
                                      <p:cBhvr>
                                        <p:cTn id="103" dur="1" fill="hold">
                                          <p:stCondLst>
                                            <p:cond delay="0"/>
                                          </p:stCondLst>
                                        </p:cTn>
                                        <p:tgtEl>
                                          <p:spTgt spid="44"/>
                                        </p:tgtEl>
                                        <p:attrNameLst>
                                          <p:attrName>style.visibility</p:attrName>
                                        </p:attrNameLst>
                                      </p:cBhvr>
                                      <p:to>
                                        <p:strVal val="visible"/>
                                      </p:to>
                                    </p:set>
                                    <p:animEffect transition="in" filter="wipe(left)">
                                      <p:cBhvr>
                                        <p:cTn id="104" dur="500"/>
                                        <p:tgtEl>
                                          <p:spTgt spid="44"/>
                                        </p:tgtEl>
                                      </p:cBhvr>
                                    </p:animEffect>
                                  </p:childTnLst>
                                </p:cTn>
                              </p:par>
                            </p:childTnLst>
                          </p:cTn>
                        </p:par>
                        <p:par>
                          <p:cTn id="105" fill="hold">
                            <p:stCondLst>
                              <p:cond delay="8500"/>
                            </p:stCondLst>
                            <p:childTnLst>
                              <p:par>
                                <p:cTn id="106" presetID="22" presetClass="entr" presetSubtype="4" fill="hold" nodeType="afterEffect">
                                  <p:stCondLst>
                                    <p:cond delay="0"/>
                                  </p:stCondLst>
                                  <p:childTnLst>
                                    <p:set>
                                      <p:cBhvr>
                                        <p:cTn id="107" dur="1" fill="hold">
                                          <p:stCondLst>
                                            <p:cond delay="0"/>
                                          </p:stCondLst>
                                        </p:cTn>
                                        <p:tgtEl>
                                          <p:spTgt spid="49"/>
                                        </p:tgtEl>
                                        <p:attrNameLst>
                                          <p:attrName>style.visibility</p:attrName>
                                        </p:attrNameLst>
                                      </p:cBhvr>
                                      <p:to>
                                        <p:strVal val="visible"/>
                                      </p:to>
                                    </p:set>
                                    <p:animEffect transition="in" filter="wipe(down)">
                                      <p:cBhvr>
                                        <p:cTn id="108" dur="500"/>
                                        <p:tgtEl>
                                          <p:spTgt spid="49"/>
                                        </p:tgtEl>
                                      </p:cBhvr>
                                    </p:animEffect>
                                  </p:childTnLst>
                                </p:cTn>
                              </p:par>
                            </p:childTnLst>
                          </p:cTn>
                        </p:par>
                        <p:par>
                          <p:cTn id="109" fill="hold">
                            <p:stCondLst>
                              <p:cond delay="9000"/>
                            </p:stCondLst>
                            <p:childTnLst>
                              <p:par>
                                <p:cTn id="110" presetID="53" presetClass="entr" presetSubtype="16" fill="hold" grpId="0" nodeType="afterEffect">
                                  <p:stCondLst>
                                    <p:cond delay="0"/>
                                  </p:stCondLst>
                                  <p:childTnLst>
                                    <p:set>
                                      <p:cBhvr>
                                        <p:cTn id="111" dur="1" fill="hold">
                                          <p:stCondLst>
                                            <p:cond delay="0"/>
                                          </p:stCondLst>
                                        </p:cTn>
                                        <p:tgtEl>
                                          <p:spTgt spid="50"/>
                                        </p:tgtEl>
                                        <p:attrNameLst>
                                          <p:attrName>style.visibility</p:attrName>
                                        </p:attrNameLst>
                                      </p:cBhvr>
                                      <p:to>
                                        <p:strVal val="visible"/>
                                      </p:to>
                                    </p:set>
                                    <p:anim calcmode="lin" valueType="num">
                                      <p:cBhvr>
                                        <p:cTn id="112" dur="500" fill="hold"/>
                                        <p:tgtEl>
                                          <p:spTgt spid="50"/>
                                        </p:tgtEl>
                                        <p:attrNameLst>
                                          <p:attrName>ppt_w</p:attrName>
                                        </p:attrNameLst>
                                      </p:cBhvr>
                                      <p:tavLst>
                                        <p:tav tm="0">
                                          <p:val>
                                            <p:fltVal val="0"/>
                                          </p:val>
                                        </p:tav>
                                        <p:tav tm="100000">
                                          <p:val>
                                            <p:strVal val="#ppt_w"/>
                                          </p:val>
                                        </p:tav>
                                      </p:tavLst>
                                    </p:anim>
                                    <p:anim calcmode="lin" valueType="num">
                                      <p:cBhvr>
                                        <p:cTn id="113" dur="500" fill="hold"/>
                                        <p:tgtEl>
                                          <p:spTgt spid="50"/>
                                        </p:tgtEl>
                                        <p:attrNameLst>
                                          <p:attrName>ppt_h</p:attrName>
                                        </p:attrNameLst>
                                      </p:cBhvr>
                                      <p:tavLst>
                                        <p:tav tm="0">
                                          <p:val>
                                            <p:fltVal val="0"/>
                                          </p:val>
                                        </p:tav>
                                        <p:tav tm="100000">
                                          <p:val>
                                            <p:strVal val="#ppt_h"/>
                                          </p:val>
                                        </p:tav>
                                      </p:tavLst>
                                    </p:anim>
                                    <p:animEffect transition="in" filter="fade">
                                      <p:cBhvr>
                                        <p:cTn id="114" dur="500"/>
                                        <p:tgtEl>
                                          <p:spTgt spid="50"/>
                                        </p:tgtEl>
                                      </p:cBhvr>
                                    </p:animEffect>
                                  </p:childTnLst>
                                </p:cTn>
                              </p:par>
                            </p:childTnLst>
                          </p:cTn>
                        </p:par>
                        <p:par>
                          <p:cTn id="115" fill="hold">
                            <p:stCondLst>
                              <p:cond delay="9500"/>
                            </p:stCondLst>
                            <p:childTnLst>
                              <p:par>
                                <p:cTn id="116" presetID="53" presetClass="entr" presetSubtype="16" fill="hold" grpId="0" nodeType="afterEffect">
                                  <p:stCondLst>
                                    <p:cond delay="0"/>
                                  </p:stCondLst>
                                  <p:childTnLst>
                                    <p:set>
                                      <p:cBhvr>
                                        <p:cTn id="117" dur="1" fill="hold">
                                          <p:stCondLst>
                                            <p:cond delay="0"/>
                                          </p:stCondLst>
                                        </p:cTn>
                                        <p:tgtEl>
                                          <p:spTgt spid="87"/>
                                        </p:tgtEl>
                                        <p:attrNameLst>
                                          <p:attrName>style.visibility</p:attrName>
                                        </p:attrNameLst>
                                      </p:cBhvr>
                                      <p:to>
                                        <p:strVal val="visible"/>
                                      </p:to>
                                    </p:set>
                                    <p:anim calcmode="lin" valueType="num">
                                      <p:cBhvr>
                                        <p:cTn id="118" dur="500" fill="hold"/>
                                        <p:tgtEl>
                                          <p:spTgt spid="87"/>
                                        </p:tgtEl>
                                        <p:attrNameLst>
                                          <p:attrName>ppt_w</p:attrName>
                                        </p:attrNameLst>
                                      </p:cBhvr>
                                      <p:tavLst>
                                        <p:tav tm="0">
                                          <p:val>
                                            <p:fltVal val="0"/>
                                          </p:val>
                                        </p:tav>
                                        <p:tav tm="100000">
                                          <p:val>
                                            <p:strVal val="#ppt_w"/>
                                          </p:val>
                                        </p:tav>
                                      </p:tavLst>
                                    </p:anim>
                                    <p:anim calcmode="lin" valueType="num">
                                      <p:cBhvr>
                                        <p:cTn id="119" dur="500" fill="hold"/>
                                        <p:tgtEl>
                                          <p:spTgt spid="87"/>
                                        </p:tgtEl>
                                        <p:attrNameLst>
                                          <p:attrName>ppt_h</p:attrName>
                                        </p:attrNameLst>
                                      </p:cBhvr>
                                      <p:tavLst>
                                        <p:tav tm="0">
                                          <p:val>
                                            <p:fltVal val="0"/>
                                          </p:val>
                                        </p:tav>
                                        <p:tav tm="100000">
                                          <p:val>
                                            <p:strVal val="#ppt_h"/>
                                          </p:val>
                                        </p:tav>
                                      </p:tavLst>
                                    </p:anim>
                                    <p:animEffect transition="in" filter="fade">
                                      <p:cBhvr>
                                        <p:cTn id="120" dur="500"/>
                                        <p:tgtEl>
                                          <p:spTgt spid="87"/>
                                        </p:tgtEl>
                                      </p:cBhvr>
                                    </p:animEffect>
                                  </p:childTnLst>
                                </p:cTn>
                              </p:par>
                            </p:childTnLst>
                          </p:cTn>
                        </p:par>
                        <p:par>
                          <p:cTn id="121" fill="hold">
                            <p:stCondLst>
                              <p:cond delay="10000"/>
                            </p:stCondLst>
                            <p:childTnLst>
                              <p:par>
                                <p:cTn id="122" presetID="53" presetClass="entr" presetSubtype="16" fill="hold" grpId="0" nodeType="afterEffect">
                                  <p:stCondLst>
                                    <p:cond delay="0"/>
                                  </p:stCondLst>
                                  <p:childTnLst>
                                    <p:set>
                                      <p:cBhvr>
                                        <p:cTn id="123" dur="1" fill="hold">
                                          <p:stCondLst>
                                            <p:cond delay="0"/>
                                          </p:stCondLst>
                                        </p:cTn>
                                        <p:tgtEl>
                                          <p:spTgt spid="88"/>
                                        </p:tgtEl>
                                        <p:attrNameLst>
                                          <p:attrName>style.visibility</p:attrName>
                                        </p:attrNameLst>
                                      </p:cBhvr>
                                      <p:to>
                                        <p:strVal val="visible"/>
                                      </p:to>
                                    </p:set>
                                    <p:anim calcmode="lin" valueType="num">
                                      <p:cBhvr>
                                        <p:cTn id="124" dur="500" fill="hold"/>
                                        <p:tgtEl>
                                          <p:spTgt spid="88"/>
                                        </p:tgtEl>
                                        <p:attrNameLst>
                                          <p:attrName>ppt_w</p:attrName>
                                        </p:attrNameLst>
                                      </p:cBhvr>
                                      <p:tavLst>
                                        <p:tav tm="0">
                                          <p:val>
                                            <p:fltVal val="0"/>
                                          </p:val>
                                        </p:tav>
                                        <p:tav tm="100000">
                                          <p:val>
                                            <p:strVal val="#ppt_w"/>
                                          </p:val>
                                        </p:tav>
                                      </p:tavLst>
                                    </p:anim>
                                    <p:anim calcmode="lin" valueType="num">
                                      <p:cBhvr>
                                        <p:cTn id="125" dur="500" fill="hold"/>
                                        <p:tgtEl>
                                          <p:spTgt spid="88"/>
                                        </p:tgtEl>
                                        <p:attrNameLst>
                                          <p:attrName>ppt_h</p:attrName>
                                        </p:attrNameLst>
                                      </p:cBhvr>
                                      <p:tavLst>
                                        <p:tav tm="0">
                                          <p:val>
                                            <p:fltVal val="0"/>
                                          </p:val>
                                        </p:tav>
                                        <p:tav tm="100000">
                                          <p:val>
                                            <p:strVal val="#ppt_h"/>
                                          </p:val>
                                        </p:tav>
                                      </p:tavLst>
                                    </p:anim>
                                    <p:animEffect transition="in" filter="fade">
                                      <p:cBhvr>
                                        <p:cTn id="126" dur="500"/>
                                        <p:tgtEl>
                                          <p:spTgt spid="88"/>
                                        </p:tgtEl>
                                      </p:cBhvr>
                                    </p:animEffect>
                                  </p:childTnLst>
                                </p:cTn>
                              </p:par>
                            </p:childTnLst>
                          </p:cTn>
                        </p:par>
                        <p:par>
                          <p:cTn id="127" fill="hold">
                            <p:stCondLst>
                              <p:cond delay="10500"/>
                            </p:stCondLst>
                            <p:childTnLst>
                              <p:par>
                                <p:cTn id="128" presetID="22" presetClass="entr" presetSubtype="8" fill="hold" nodeType="afterEffect">
                                  <p:stCondLst>
                                    <p:cond delay="0"/>
                                  </p:stCondLst>
                                  <p:childTnLst>
                                    <p:set>
                                      <p:cBhvr>
                                        <p:cTn id="129" dur="1" fill="hold">
                                          <p:stCondLst>
                                            <p:cond delay="0"/>
                                          </p:stCondLst>
                                        </p:cTn>
                                        <p:tgtEl>
                                          <p:spTgt spid="54"/>
                                        </p:tgtEl>
                                        <p:attrNameLst>
                                          <p:attrName>style.visibility</p:attrName>
                                        </p:attrNameLst>
                                      </p:cBhvr>
                                      <p:to>
                                        <p:strVal val="visible"/>
                                      </p:to>
                                    </p:set>
                                    <p:animEffect transition="in" filter="wipe(left)">
                                      <p:cBhvr>
                                        <p:cTn id="130" dur="500"/>
                                        <p:tgtEl>
                                          <p:spTgt spid="54"/>
                                        </p:tgtEl>
                                      </p:cBhvr>
                                    </p:animEffect>
                                  </p:childTnLst>
                                </p:cTn>
                              </p:par>
                            </p:childTnLst>
                          </p:cTn>
                        </p:par>
                        <p:par>
                          <p:cTn id="131" fill="hold">
                            <p:stCondLst>
                              <p:cond delay="11000"/>
                            </p:stCondLst>
                            <p:childTnLst>
                              <p:par>
                                <p:cTn id="132" presetID="22" presetClass="entr" presetSubtype="1" fill="hold" nodeType="afterEffect">
                                  <p:stCondLst>
                                    <p:cond delay="0"/>
                                  </p:stCondLst>
                                  <p:childTnLst>
                                    <p:set>
                                      <p:cBhvr>
                                        <p:cTn id="133" dur="1" fill="hold">
                                          <p:stCondLst>
                                            <p:cond delay="0"/>
                                          </p:stCondLst>
                                        </p:cTn>
                                        <p:tgtEl>
                                          <p:spTgt spid="58"/>
                                        </p:tgtEl>
                                        <p:attrNameLst>
                                          <p:attrName>style.visibility</p:attrName>
                                        </p:attrNameLst>
                                      </p:cBhvr>
                                      <p:to>
                                        <p:strVal val="visible"/>
                                      </p:to>
                                    </p:set>
                                    <p:animEffect transition="in" filter="wipe(up)">
                                      <p:cBhvr>
                                        <p:cTn id="134" dur="500"/>
                                        <p:tgtEl>
                                          <p:spTgt spid="58"/>
                                        </p:tgtEl>
                                      </p:cBhvr>
                                    </p:animEffect>
                                  </p:childTnLst>
                                </p:cTn>
                              </p:par>
                            </p:childTnLst>
                          </p:cTn>
                        </p:par>
                        <p:par>
                          <p:cTn id="135" fill="hold">
                            <p:stCondLst>
                              <p:cond delay="11500"/>
                            </p:stCondLst>
                            <p:childTnLst>
                              <p:par>
                                <p:cTn id="136" presetID="53" presetClass="entr" presetSubtype="16" fill="hold" grpId="0" nodeType="afterEffect">
                                  <p:stCondLst>
                                    <p:cond delay="0"/>
                                  </p:stCondLst>
                                  <p:childTnLst>
                                    <p:set>
                                      <p:cBhvr>
                                        <p:cTn id="137" dur="1" fill="hold">
                                          <p:stCondLst>
                                            <p:cond delay="0"/>
                                          </p:stCondLst>
                                        </p:cTn>
                                        <p:tgtEl>
                                          <p:spTgt spid="59"/>
                                        </p:tgtEl>
                                        <p:attrNameLst>
                                          <p:attrName>style.visibility</p:attrName>
                                        </p:attrNameLst>
                                      </p:cBhvr>
                                      <p:to>
                                        <p:strVal val="visible"/>
                                      </p:to>
                                    </p:set>
                                    <p:anim calcmode="lin" valueType="num">
                                      <p:cBhvr>
                                        <p:cTn id="138" dur="500" fill="hold"/>
                                        <p:tgtEl>
                                          <p:spTgt spid="59"/>
                                        </p:tgtEl>
                                        <p:attrNameLst>
                                          <p:attrName>ppt_w</p:attrName>
                                        </p:attrNameLst>
                                      </p:cBhvr>
                                      <p:tavLst>
                                        <p:tav tm="0">
                                          <p:val>
                                            <p:fltVal val="0"/>
                                          </p:val>
                                        </p:tav>
                                        <p:tav tm="100000">
                                          <p:val>
                                            <p:strVal val="#ppt_w"/>
                                          </p:val>
                                        </p:tav>
                                      </p:tavLst>
                                    </p:anim>
                                    <p:anim calcmode="lin" valueType="num">
                                      <p:cBhvr>
                                        <p:cTn id="139" dur="500" fill="hold"/>
                                        <p:tgtEl>
                                          <p:spTgt spid="59"/>
                                        </p:tgtEl>
                                        <p:attrNameLst>
                                          <p:attrName>ppt_h</p:attrName>
                                        </p:attrNameLst>
                                      </p:cBhvr>
                                      <p:tavLst>
                                        <p:tav tm="0">
                                          <p:val>
                                            <p:fltVal val="0"/>
                                          </p:val>
                                        </p:tav>
                                        <p:tav tm="100000">
                                          <p:val>
                                            <p:strVal val="#ppt_h"/>
                                          </p:val>
                                        </p:tav>
                                      </p:tavLst>
                                    </p:anim>
                                    <p:animEffect transition="in" filter="fade">
                                      <p:cBhvr>
                                        <p:cTn id="140" dur="500"/>
                                        <p:tgtEl>
                                          <p:spTgt spid="59"/>
                                        </p:tgtEl>
                                      </p:cBhvr>
                                    </p:animEffect>
                                  </p:childTnLst>
                                </p:cTn>
                              </p:par>
                            </p:childTnLst>
                          </p:cTn>
                        </p:par>
                        <p:par>
                          <p:cTn id="141" fill="hold">
                            <p:stCondLst>
                              <p:cond delay="12000"/>
                            </p:stCondLst>
                            <p:childTnLst>
                              <p:par>
                                <p:cTn id="142" presetID="53" presetClass="entr" presetSubtype="16" fill="hold" grpId="0" nodeType="afterEffect">
                                  <p:stCondLst>
                                    <p:cond delay="0"/>
                                  </p:stCondLst>
                                  <p:childTnLst>
                                    <p:set>
                                      <p:cBhvr>
                                        <p:cTn id="143" dur="1" fill="hold">
                                          <p:stCondLst>
                                            <p:cond delay="0"/>
                                          </p:stCondLst>
                                        </p:cTn>
                                        <p:tgtEl>
                                          <p:spTgt spid="89"/>
                                        </p:tgtEl>
                                        <p:attrNameLst>
                                          <p:attrName>style.visibility</p:attrName>
                                        </p:attrNameLst>
                                      </p:cBhvr>
                                      <p:to>
                                        <p:strVal val="visible"/>
                                      </p:to>
                                    </p:set>
                                    <p:anim calcmode="lin" valueType="num">
                                      <p:cBhvr>
                                        <p:cTn id="144" dur="500" fill="hold"/>
                                        <p:tgtEl>
                                          <p:spTgt spid="89"/>
                                        </p:tgtEl>
                                        <p:attrNameLst>
                                          <p:attrName>ppt_w</p:attrName>
                                        </p:attrNameLst>
                                      </p:cBhvr>
                                      <p:tavLst>
                                        <p:tav tm="0">
                                          <p:val>
                                            <p:fltVal val="0"/>
                                          </p:val>
                                        </p:tav>
                                        <p:tav tm="100000">
                                          <p:val>
                                            <p:strVal val="#ppt_w"/>
                                          </p:val>
                                        </p:tav>
                                      </p:tavLst>
                                    </p:anim>
                                    <p:anim calcmode="lin" valueType="num">
                                      <p:cBhvr>
                                        <p:cTn id="145" dur="500" fill="hold"/>
                                        <p:tgtEl>
                                          <p:spTgt spid="89"/>
                                        </p:tgtEl>
                                        <p:attrNameLst>
                                          <p:attrName>ppt_h</p:attrName>
                                        </p:attrNameLst>
                                      </p:cBhvr>
                                      <p:tavLst>
                                        <p:tav tm="0">
                                          <p:val>
                                            <p:fltVal val="0"/>
                                          </p:val>
                                        </p:tav>
                                        <p:tav tm="100000">
                                          <p:val>
                                            <p:strVal val="#ppt_h"/>
                                          </p:val>
                                        </p:tav>
                                      </p:tavLst>
                                    </p:anim>
                                    <p:animEffect transition="in" filter="fade">
                                      <p:cBhvr>
                                        <p:cTn id="146" dur="500"/>
                                        <p:tgtEl>
                                          <p:spTgt spid="89"/>
                                        </p:tgtEl>
                                      </p:cBhvr>
                                    </p:animEffect>
                                  </p:childTnLst>
                                </p:cTn>
                              </p:par>
                            </p:childTnLst>
                          </p:cTn>
                        </p:par>
                        <p:par>
                          <p:cTn id="147" fill="hold">
                            <p:stCondLst>
                              <p:cond delay="12500"/>
                            </p:stCondLst>
                            <p:childTnLst>
                              <p:par>
                                <p:cTn id="148" presetID="53" presetClass="entr" presetSubtype="16" fill="hold" grpId="0" nodeType="afterEffect">
                                  <p:stCondLst>
                                    <p:cond delay="0"/>
                                  </p:stCondLst>
                                  <p:childTnLst>
                                    <p:set>
                                      <p:cBhvr>
                                        <p:cTn id="149" dur="1" fill="hold">
                                          <p:stCondLst>
                                            <p:cond delay="0"/>
                                          </p:stCondLst>
                                        </p:cTn>
                                        <p:tgtEl>
                                          <p:spTgt spid="90"/>
                                        </p:tgtEl>
                                        <p:attrNameLst>
                                          <p:attrName>style.visibility</p:attrName>
                                        </p:attrNameLst>
                                      </p:cBhvr>
                                      <p:to>
                                        <p:strVal val="visible"/>
                                      </p:to>
                                    </p:set>
                                    <p:anim calcmode="lin" valueType="num">
                                      <p:cBhvr>
                                        <p:cTn id="150" dur="500" fill="hold"/>
                                        <p:tgtEl>
                                          <p:spTgt spid="90"/>
                                        </p:tgtEl>
                                        <p:attrNameLst>
                                          <p:attrName>ppt_w</p:attrName>
                                        </p:attrNameLst>
                                      </p:cBhvr>
                                      <p:tavLst>
                                        <p:tav tm="0">
                                          <p:val>
                                            <p:fltVal val="0"/>
                                          </p:val>
                                        </p:tav>
                                        <p:tav tm="100000">
                                          <p:val>
                                            <p:strVal val="#ppt_w"/>
                                          </p:val>
                                        </p:tav>
                                      </p:tavLst>
                                    </p:anim>
                                    <p:anim calcmode="lin" valueType="num">
                                      <p:cBhvr>
                                        <p:cTn id="151" dur="500" fill="hold"/>
                                        <p:tgtEl>
                                          <p:spTgt spid="90"/>
                                        </p:tgtEl>
                                        <p:attrNameLst>
                                          <p:attrName>ppt_h</p:attrName>
                                        </p:attrNameLst>
                                      </p:cBhvr>
                                      <p:tavLst>
                                        <p:tav tm="0">
                                          <p:val>
                                            <p:fltVal val="0"/>
                                          </p:val>
                                        </p:tav>
                                        <p:tav tm="100000">
                                          <p:val>
                                            <p:strVal val="#ppt_h"/>
                                          </p:val>
                                        </p:tav>
                                      </p:tavLst>
                                    </p:anim>
                                    <p:animEffect transition="in" filter="fade">
                                      <p:cBhvr>
                                        <p:cTn id="152" dur="500"/>
                                        <p:tgtEl>
                                          <p:spTgt spid="90"/>
                                        </p:tgtEl>
                                      </p:cBhvr>
                                    </p:animEffect>
                                  </p:childTnLst>
                                </p:cTn>
                              </p:par>
                            </p:childTnLst>
                          </p:cTn>
                        </p:par>
                        <p:par>
                          <p:cTn id="153" fill="hold">
                            <p:stCondLst>
                              <p:cond delay="13000"/>
                            </p:stCondLst>
                            <p:childTnLst>
                              <p:par>
                                <p:cTn id="154" presetID="22" presetClass="entr" presetSubtype="8" fill="hold" nodeType="afterEffect">
                                  <p:stCondLst>
                                    <p:cond delay="0"/>
                                  </p:stCondLst>
                                  <p:childTnLst>
                                    <p:set>
                                      <p:cBhvr>
                                        <p:cTn id="155" dur="1" fill="hold">
                                          <p:stCondLst>
                                            <p:cond delay="0"/>
                                          </p:stCondLst>
                                        </p:cTn>
                                        <p:tgtEl>
                                          <p:spTgt spid="63"/>
                                        </p:tgtEl>
                                        <p:attrNameLst>
                                          <p:attrName>style.visibility</p:attrName>
                                        </p:attrNameLst>
                                      </p:cBhvr>
                                      <p:to>
                                        <p:strVal val="visible"/>
                                      </p:to>
                                    </p:set>
                                    <p:animEffect transition="in" filter="wipe(left)">
                                      <p:cBhvr>
                                        <p:cTn id="156" dur="500"/>
                                        <p:tgtEl>
                                          <p:spTgt spid="63"/>
                                        </p:tgtEl>
                                      </p:cBhvr>
                                    </p:animEffect>
                                  </p:childTnLst>
                                </p:cTn>
                              </p:par>
                            </p:childTnLst>
                          </p:cTn>
                        </p:par>
                        <p:par>
                          <p:cTn id="157" fill="hold">
                            <p:stCondLst>
                              <p:cond delay="13500"/>
                            </p:stCondLst>
                            <p:childTnLst>
                              <p:par>
                                <p:cTn id="158" presetID="53" presetClass="entr" presetSubtype="16" fill="hold" grpId="0" nodeType="afterEffect">
                                  <p:stCondLst>
                                    <p:cond delay="0"/>
                                  </p:stCondLst>
                                  <p:childTnLst>
                                    <p:set>
                                      <p:cBhvr>
                                        <p:cTn id="159" dur="1" fill="hold">
                                          <p:stCondLst>
                                            <p:cond delay="0"/>
                                          </p:stCondLst>
                                        </p:cTn>
                                        <p:tgtEl>
                                          <p:spTgt spid="74"/>
                                        </p:tgtEl>
                                        <p:attrNameLst>
                                          <p:attrName>style.visibility</p:attrName>
                                        </p:attrNameLst>
                                      </p:cBhvr>
                                      <p:to>
                                        <p:strVal val="visible"/>
                                      </p:to>
                                    </p:set>
                                    <p:anim calcmode="lin" valueType="num">
                                      <p:cBhvr>
                                        <p:cTn id="160" dur="500" fill="hold"/>
                                        <p:tgtEl>
                                          <p:spTgt spid="74"/>
                                        </p:tgtEl>
                                        <p:attrNameLst>
                                          <p:attrName>ppt_w</p:attrName>
                                        </p:attrNameLst>
                                      </p:cBhvr>
                                      <p:tavLst>
                                        <p:tav tm="0">
                                          <p:val>
                                            <p:fltVal val="0"/>
                                          </p:val>
                                        </p:tav>
                                        <p:tav tm="100000">
                                          <p:val>
                                            <p:strVal val="#ppt_w"/>
                                          </p:val>
                                        </p:tav>
                                      </p:tavLst>
                                    </p:anim>
                                    <p:anim calcmode="lin" valueType="num">
                                      <p:cBhvr>
                                        <p:cTn id="161" dur="500" fill="hold"/>
                                        <p:tgtEl>
                                          <p:spTgt spid="74"/>
                                        </p:tgtEl>
                                        <p:attrNameLst>
                                          <p:attrName>ppt_h</p:attrName>
                                        </p:attrNameLst>
                                      </p:cBhvr>
                                      <p:tavLst>
                                        <p:tav tm="0">
                                          <p:val>
                                            <p:fltVal val="0"/>
                                          </p:val>
                                        </p:tav>
                                        <p:tav tm="100000">
                                          <p:val>
                                            <p:strVal val="#ppt_h"/>
                                          </p:val>
                                        </p:tav>
                                      </p:tavLst>
                                    </p:anim>
                                    <p:animEffect transition="in" filter="fade">
                                      <p:cBhvr>
                                        <p:cTn id="162" dur="500"/>
                                        <p:tgtEl>
                                          <p:spTgt spid="74"/>
                                        </p:tgtEl>
                                      </p:cBhvr>
                                    </p:animEffect>
                                  </p:childTnLst>
                                </p:cTn>
                              </p:par>
                            </p:childTnLst>
                          </p:cTn>
                        </p:par>
                        <p:par>
                          <p:cTn id="163" fill="hold">
                            <p:stCondLst>
                              <p:cond delay="14000"/>
                            </p:stCondLst>
                            <p:childTnLst>
                              <p:par>
                                <p:cTn id="164" presetID="53" presetClass="entr" presetSubtype="16" fill="hold" grpId="0" nodeType="afterEffect">
                                  <p:stCondLst>
                                    <p:cond delay="0"/>
                                  </p:stCondLst>
                                  <p:childTnLst>
                                    <p:set>
                                      <p:cBhvr>
                                        <p:cTn id="165" dur="1" fill="hold">
                                          <p:stCondLst>
                                            <p:cond delay="0"/>
                                          </p:stCondLst>
                                        </p:cTn>
                                        <p:tgtEl>
                                          <p:spTgt spid="76"/>
                                        </p:tgtEl>
                                        <p:attrNameLst>
                                          <p:attrName>style.visibility</p:attrName>
                                        </p:attrNameLst>
                                      </p:cBhvr>
                                      <p:to>
                                        <p:strVal val="visible"/>
                                      </p:to>
                                    </p:set>
                                    <p:anim calcmode="lin" valueType="num">
                                      <p:cBhvr>
                                        <p:cTn id="166" dur="500" fill="hold"/>
                                        <p:tgtEl>
                                          <p:spTgt spid="76"/>
                                        </p:tgtEl>
                                        <p:attrNameLst>
                                          <p:attrName>ppt_w</p:attrName>
                                        </p:attrNameLst>
                                      </p:cBhvr>
                                      <p:tavLst>
                                        <p:tav tm="0">
                                          <p:val>
                                            <p:fltVal val="0"/>
                                          </p:val>
                                        </p:tav>
                                        <p:tav tm="100000">
                                          <p:val>
                                            <p:strVal val="#ppt_w"/>
                                          </p:val>
                                        </p:tav>
                                      </p:tavLst>
                                    </p:anim>
                                    <p:anim calcmode="lin" valueType="num">
                                      <p:cBhvr>
                                        <p:cTn id="167" dur="500" fill="hold"/>
                                        <p:tgtEl>
                                          <p:spTgt spid="76"/>
                                        </p:tgtEl>
                                        <p:attrNameLst>
                                          <p:attrName>ppt_h</p:attrName>
                                        </p:attrNameLst>
                                      </p:cBhvr>
                                      <p:tavLst>
                                        <p:tav tm="0">
                                          <p:val>
                                            <p:fltVal val="0"/>
                                          </p:val>
                                        </p:tav>
                                        <p:tav tm="100000">
                                          <p:val>
                                            <p:strVal val="#ppt_h"/>
                                          </p:val>
                                        </p:tav>
                                      </p:tavLst>
                                    </p:anim>
                                    <p:animEffect transition="in" filter="fade">
                                      <p:cBhvr>
                                        <p:cTn id="168" dur="500"/>
                                        <p:tgtEl>
                                          <p:spTgt spid="76"/>
                                        </p:tgtEl>
                                      </p:cBhvr>
                                    </p:animEffect>
                                  </p:childTnLst>
                                </p:cTn>
                              </p:par>
                            </p:childTnLst>
                          </p:cTn>
                        </p:par>
                        <p:par>
                          <p:cTn id="169" fill="hold">
                            <p:stCondLst>
                              <p:cond delay="14500"/>
                            </p:stCondLst>
                            <p:childTnLst>
                              <p:par>
                                <p:cTn id="170" presetID="22" presetClass="entr" presetSubtype="4" fill="hold" nodeType="afterEffect">
                                  <p:stCondLst>
                                    <p:cond delay="0"/>
                                  </p:stCondLst>
                                  <p:childTnLst>
                                    <p:set>
                                      <p:cBhvr>
                                        <p:cTn id="171" dur="1" fill="hold">
                                          <p:stCondLst>
                                            <p:cond delay="0"/>
                                          </p:stCondLst>
                                        </p:cTn>
                                        <p:tgtEl>
                                          <p:spTgt spid="70"/>
                                        </p:tgtEl>
                                        <p:attrNameLst>
                                          <p:attrName>style.visibility</p:attrName>
                                        </p:attrNameLst>
                                      </p:cBhvr>
                                      <p:to>
                                        <p:strVal val="visible"/>
                                      </p:to>
                                    </p:set>
                                    <p:animEffect transition="in" filter="wipe(down)">
                                      <p:cBhvr>
                                        <p:cTn id="172" dur="500"/>
                                        <p:tgtEl>
                                          <p:spTgt spid="70"/>
                                        </p:tgtEl>
                                      </p:cBhvr>
                                    </p:animEffect>
                                  </p:childTnLst>
                                </p:cTn>
                              </p:par>
                            </p:childTnLst>
                          </p:cTn>
                        </p:par>
                        <p:par>
                          <p:cTn id="173" fill="hold">
                            <p:stCondLst>
                              <p:cond delay="15000"/>
                            </p:stCondLst>
                            <p:childTnLst>
                              <p:par>
                                <p:cTn id="174" presetID="53" presetClass="entr" presetSubtype="16" fill="hold" grpId="0" nodeType="afterEffect">
                                  <p:stCondLst>
                                    <p:cond delay="0"/>
                                  </p:stCondLst>
                                  <p:childTnLst>
                                    <p:set>
                                      <p:cBhvr>
                                        <p:cTn id="175" dur="1" fill="hold">
                                          <p:stCondLst>
                                            <p:cond delay="0"/>
                                          </p:stCondLst>
                                        </p:cTn>
                                        <p:tgtEl>
                                          <p:spTgt spid="71"/>
                                        </p:tgtEl>
                                        <p:attrNameLst>
                                          <p:attrName>style.visibility</p:attrName>
                                        </p:attrNameLst>
                                      </p:cBhvr>
                                      <p:to>
                                        <p:strVal val="visible"/>
                                      </p:to>
                                    </p:set>
                                    <p:anim calcmode="lin" valueType="num">
                                      <p:cBhvr>
                                        <p:cTn id="176" dur="500" fill="hold"/>
                                        <p:tgtEl>
                                          <p:spTgt spid="71"/>
                                        </p:tgtEl>
                                        <p:attrNameLst>
                                          <p:attrName>ppt_w</p:attrName>
                                        </p:attrNameLst>
                                      </p:cBhvr>
                                      <p:tavLst>
                                        <p:tav tm="0">
                                          <p:val>
                                            <p:fltVal val="0"/>
                                          </p:val>
                                        </p:tav>
                                        <p:tav tm="100000">
                                          <p:val>
                                            <p:strVal val="#ppt_w"/>
                                          </p:val>
                                        </p:tav>
                                      </p:tavLst>
                                    </p:anim>
                                    <p:anim calcmode="lin" valueType="num">
                                      <p:cBhvr>
                                        <p:cTn id="177" dur="500" fill="hold"/>
                                        <p:tgtEl>
                                          <p:spTgt spid="71"/>
                                        </p:tgtEl>
                                        <p:attrNameLst>
                                          <p:attrName>ppt_h</p:attrName>
                                        </p:attrNameLst>
                                      </p:cBhvr>
                                      <p:tavLst>
                                        <p:tav tm="0">
                                          <p:val>
                                            <p:fltVal val="0"/>
                                          </p:val>
                                        </p:tav>
                                        <p:tav tm="100000">
                                          <p:val>
                                            <p:strVal val="#ppt_h"/>
                                          </p:val>
                                        </p:tav>
                                      </p:tavLst>
                                    </p:anim>
                                    <p:animEffect transition="in" filter="fade">
                                      <p:cBhvr>
                                        <p:cTn id="178" dur="500"/>
                                        <p:tgtEl>
                                          <p:spTgt spid="71"/>
                                        </p:tgtEl>
                                      </p:cBhvr>
                                    </p:animEffect>
                                  </p:childTnLst>
                                </p:cTn>
                              </p:par>
                            </p:childTnLst>
                          </p:cTn>
                        </p:par>
                        <p:par>
                          <p:cTn id="179" fill="hold">
                            <p:stCondLst>
                              <p:cond delay="15500"/>
                            </p:stCondLst>
                            <p:childTnLst>
                              <p:par>
                                <p:cTn id="180" presetID="22" presetClass="entr" presetSubtype="1" fill="hold" nodeType="afterEffect">
                                  <p:stCondLst>
                                    <p:cond delay="0"/>
                                  </p:stCondLst>
                                  <p:childTnLst>
                                    <p:set>
                                      <p:cBhvr>
                                        <p:cTn id="181" dur="1" fill="hold">
                                          <p:stCondLst>
                                            <p:cond delay="0"/>
                                          </p:stCondLst>
                                        </p:cTn>
                                        <p:tgtEl>
                                          <p:spTgt spid="100"/>
                                        </p:tgtEl>
                                        <p:attrNameLst>
                                          <p:attrName>style.visibility</p:attrName>
                                        </p:attrNameLst>
                                      </p:cBhvr>
                                      <p:to>
                                        <p:strVal val="visible"/>
                                      </p:to>
                                    </p:set>
                                    <p:animEffect transition="in" filter="wipe(up)">
                                      <p:cBhvr>
                                        <p:cTn id="182" dur="500"/>
                                        <p:tgtEl>
                                          <p:spTgt spid="100"/>
                                        </p:tgtEl>
                                      </p:cBhvr>
                                    </p:animEffect>
                                  </p:childTnLst>
                                </p:cTn>
                              </p:par>
                            </p:childTnLst>
                          </p:cTn>
                        </p:par>
                        <p:par>
                          <p:cTn id="183" fill="hold">
                            <p:stCondLst>
                              <p:cond delay="16000"/>
                            </p:stCondLst>
                            <p:childTnLst>
                              <p:par>
                                <p:cTn id="184" presetID="53" presetClass="entr" presetSubtype="16" fill="hold" grpId="0" nodeType="afterEffect">
                                  <p:stCondLst>
                                    <p:cond delay="0"/>
                                  </p:stCondLst>
                                  <p:childTnLst>
                                    <p:set>
                                      <p:cBhvr>
                                        <p:cTn id="185" dur="1" fill="hold">
                                          <p:stCondLst>
                                            <p:cond delay="0"/>
                                          </p:stCondLst>
                                        </p:cTn>
                                        <p:tgtEl>
                                          <p:spTgt spid="101"/>
                                        </p:tgtEl>
                                        <p:attrNameLst>
                                          <p:attrName>style.visibility</p:attrName>
                                        </p:attrNameLst>
                                      </p:cBhvr>
                                      <p:to>
                                        <p:strVal val="visible"/>
                                      </p:to>
                                    </p:set>
                                    <p:anim calcmode="lin" valueType="num">
                                      <p:cBhvr>
                                        <p:cTn id="186" dur="500" fill="hold"/>
                                        <p:tgtEl>
                                          <p:spTgt spid="101"/>
                                        </p:tgtEl>
                                        <p:attrNameLst>
                                          <p:attrName>ppt_w</p:attrName>
                                        </p:attrNameLst>
                                      </p:cBhvr>
                                      <p:tavLst>
                                        <p:tav tm="0">
                                          <p:val>
                                            <p:fltVal val="0"/>
                                          </p:val>
                                        </p:tav>
                                        <p:tav tm="100000">
                                          <p:val>
                                            <p:strVal val="#ppt_w"/>
                                          </p:val>
                                        </p:tav>
                                      </p:tavLst>
                                    </p:anim>
                                    <p:anim calcmode="lin" valueType="num">
                                      <p:cBhvr>
                                        <p:cTn id="187" dur="500" fill="hold"/>
                                        <p:tgtEl>
                                          <p:spTgt spid="101"/>
                                        </p:tgtEl>
                                        <p:attrNameLst>
                                          <p:attrName>ppt_h</p:attrName>
                                        </p:attrNameLst>
                                      </p:cBhvr>
                                      <p:tavLst>
                                        <p:tav tm="0">
                                          <p:val>
                                            <p:fltVal val="0"/>
                                          </p:val>
                                        </p:tav>
                                        <p:tav tm="100000">
                                          <p:val>
                                            <p:strVal val="#ppt_h"/>
                                          </p:val>
                                        </p:tav>
                                      </p:tavLst>
                                    </p:anim>
                                    <p:animEffect transition="in" filter="fade">
                                      <p:cBhvr>
                                        <p:cTn id="188" dur="500"/>
                                        <p:tgtEl>
                                          <p:spTgt spid="101"/>
                                        </p:tgtEl>
                                      </p:cBhvr>
                                    </p:animEffect>
                                  </p:childTnLst>
                                </p:cTn>
                              </p:par>
                            </p:childTnLst>
                          </p:cTn>
                        </p:par>
                        <p:par>
                          <p:cTn id="189" fill="hold">
                            <p:stCondLst>
                              <p:cond delay="16500"/>
                            </p:stCondLst>
                            <p:childTnLst>
                              <p:par>
                                <p:cTn id="190" presetID="53" presetClass="entr" presetSubtype="16" fill="hold" grpId="0" nodeType="afterEffect">
                                  <p:stCondLst>
                                    <p:cond delay="0"/>
                                  </p:stCondLst>
                                  <p:childTnLst>
                                    <p:set>
                                      <p:cBhvr>
                                        <p:cTn id="191" dur="1" fill="hold">
                                          <p:stCondLst>
                                            <p:cond delay="0"/>
                                          </p:stCondLst>
                                        </p:cTn>
                                        <p:tgtEl>
                                          <p:spTgt spid="102"/>
                                        </p:tgtEl>
                                        <p:attrNameLst>
                                          <p:attrName>style.visibility</p:attrName>
                                        </p:attrNameLst>
                                      </p:cBhvr>
                                      <p:to>
                                        <p:strVal val="visible"/>
                                      </p:to>
                                    </p:set>
                                    <p:anim calcmode="lin" valueType="num">
                                      <p:cBhvr>
                                        <p:cTn id="192" dur="500" fill="hold"/>
                                        <p:tgtEl>
                                          <p:spTgt spid="102"/>
                                        </p:tgtEl>
                                        <p:attrNameLst>
                                          <p:attrName>ppt_w</p:attrName>
                                        </p:attrNameLst>
                                      </p:cBhvr>
                                      <p:tavLst>
                                        <p:tav tm="0">
                                          <p:val>
                                            <p:fltVal val="0"/>
                                          </p:val>
                                        </p:tav>
                                        <p:tav tm="100000">
                                          <p:val>
                                            <p:strVal val="#ppt_w"/>
                                          </p:val>
                                        </p:tav>
                                      </p:tavLst>
                                    </p:anim>
                                    <p:anim calcmode="lin" valueType="num">
                                      <p:cBhvr>
                                        <p:cTn id="193" dur="500" fill="hold"/>
                                        <p:tgtEl>
                                          <p:spTgt spid="102"/>
                                        </p:tgtEl>
                                        <p:attrNameLst>
                                          <p:attrName>ppt_h</p:attrName>
                                        </p:attrNameLst>
                                      </p:cBhvr>
                                      <p:tavLst>
                                        <p:tav tm="0">
                                          <p:val>
                                            <p:fltVal val="0"/>
                                          </p:val>
                                        </p:tav>
                                        <p:tav tm="100000">
                                          <p:val>
                                            <p:strVal val="#ppt_h"/>
                                          </p:val>
                                        </p:tav>
                                      </p:tavLst>
                                    </p:anim>
                                    <p:animEffect transition="in" filter="fade">
                                      <p:cBhvr>
                                        <p:cTn id="194" dur="500"/>
                                        <p:tgtEl>
                                          <p:spTgt spid="102"/>
                                        </p:tgtEl>
                                      </p:cBhvr>
                                    </p:animEffect>
                                  </p:childTnLst>
                                </p:cTn>
                              </p:par>
                            </p:childTnLst>
                          </p:cTn>
                        </p:par>
                        <p:par>
                          <p:cTn id="195" fill="hold">
                            <p:stCondLst>
                              <p:cond delay="17000"/>
                            </p:stCondLst>
                            <p:childTnLst>
                              <p:par>
                                <p:cTn id="196" presetID="53" presetClass="entr" presetSubtype="16" fill="hold" grpId="0" nodeType="afterEffect">
                                  <p:stCondLst>
                                    <p:cond delay="0"/>
                                  </p:stCondLst>
                                  <p:childTnLst>
                                    <p:set>
                                      <p:cBhvr>
                                        <p:cTn id="197" dur="1" fill="hold">
                                          <p:stCondLst>
                                            <p:cond delay="0"/>
                                          </p:stCondLst>
                                        </p:cTn>
                                        <p:tgtEl>
                                          <p:spTgt spid="103"/>
                                        </p:tgtEl>
                                        <p:attrNameLst>
                                          <p:attrName>style.visibility</p:attrName>
                                        </p:attrNameLst>
                                      </p:cBhvr>
                                      <p:to>
                                        <p:strVal val="visible"/>
                                      </p:to>
                                    </p:set>
                                    <p:anim calcmode="lin" valueType="num">
                                      <p:cBhvr>
                                        <p:cTn id="198" dur="500" fill="hold"/>
                                        <p:tgtEl>
                                          <p:spTgt spid="103"/>
                                        </p:tgtEl>
                                        <p:attrNameLst>
                                          <p:attrName>ppt_w</p:attrName>
                                        </p:attrNameLst>
                                      </p:cBhvr>
                                      <p:tavLst>
                                        <p:tav tm="0">
                                          <p:val>
                                            <p:fltVal val="0"/>
                                          </p:val>
                                        </p:tav>
                                        <p:tav tm="100000">
                                          <p:val>
                                            <p:strVal val="#ppt_w"/>
                                          </p:val>
                                        </p:tav>
                                      </p:tavLst>
                                    </p:anim>
                                    <p:anim calcmode="lin" valueType="num">
                                      <p:cBhvr>
                                        <p:cTn id="199" dur="500" fill="hold"/>
                                        <p:tgtEl>
                                          <p:spTgt spid="103"/>
                                        </p:tgtEl>
                                        <p:attrNameLst>
                                          <p:attrName>ppt_h</p:attrName>
                                        </p:attrNameLst>
                                      </p:cBhvr>
                                      <p:tavLst>
                                        <p:tav tm="0">
                                          <p:val>
                                            <p:fltVal val="0"/>
                                          </p:val>
                                        </p:tav>
                                        <p:tav tm="100000">
                                          <p:val>
                                            <p:strVal val="#ppt_h"/>
                                          </p:val>
                                        </p:tav>
                                      </p:tavLst>
                                    </p:anim>
                                    <p:animEffect transition="in" filter="fade">
                                      <p:cBhvr>
                                        <p:cTn id="200" dur="500"/>
                                        <p:tgtEl>
                                          <p:spTgt spid="103"/>
                                        </p:tgtEl>
                                      </p:cBhvr>
                                    </p:animEffect>
                                  </p:childTnLst>
                                </p:cTn>
                              </p:par>
                            </p:childTnLst>
                          </p:cTn>
                        </p:par>
                        <p:par>
                          <p:cTn id="201" fill="hold">
                            <p:stCondLst>
                              <p:cond delay="17500"/>
                            </p:stCondLst>
                            <p:childTnLst>
                              <p:par>
                                <p:cTn id="202" presetID="53" presetClass="entr" presetSubtype="16" fill="hold" grpId="0" nodeType="afterEffect">
                                  <p:stCondLst>
                                    <p:cond delay="0"/>
                                  </p:stCondLst>
                                  <p:childTnLst>
                                    <p:set>
                                      <p:cBhvr>
                                        <p:cTn id="203" dur="1" fill="hold">
                                          <p:stCondLst>
                                            <p:cond delay="0"/>
                                          </p:stCondLst>
                                        </p:cTn>
                                        <p:tgtEl>
                                          <p:spTgt spid="106"/>
                                        </p:tgtEl>
                                        <p:attrNameLst>
                                          <p:attrName>style.visibility</p:attrName>
                                        </p:attrNameLst>
                                      </p:cBhvr>
                                      <p:to>
                                        <p:strVal val="visible"/>
                                      </p:to>
                                    </p:set>
                                    <p:anim calcmode="lin" valueType="num">
                                      <p:cBhvr>
                                        <p:cTn id="204" dur="500" fill="hold"/>
                                        <p:tgtEl>
                                          <p:spTgt spid="106"/>
                                        </p:tgtEl>
                                        <p:attrNameLst>
                                          <p:attrName>ppt_w</p:attrName>
                                        </p:attrNameLst>
                                      </p:cBhvr>
                                      <p:tavLst>
                                        <p:tav tm="0">
                                          <p:val>
                                            <p:fltVal val="0"/>
                                          </p:val>
                                        </p:tav>
                                        <p:tav tm="100000">
                                          <p:val>
                                            <p:strVal val="#ppt_w"/>
                                          </p:val>
                                        </p:tav>
                                      </p:tavLst>
                                    </p:anim>
                                    <p:anim calcmode="lin" valueType="num">
                                      <p:cBhvr>
                                        <p:cTn id="205" dur="500" fill="hold"/>
                                        <p:tgtEl>
                                          <p:spTgt spid="106"/>
                                        </p:tgtEl>
                                        <p:attrNameLst>
                                          <p:attrName>ppt_h</p:attrName>
                                        </p:attrNameLst>
                                      </p:cBhvr>
                                      <p:tavLst>
                                        <p:tav tm="0">
                                          <p:val>
                                            <p:fltVal val="0"/>
                                          </p:val>
                                        </p:tav>
                                        <p:tav tm="100000">
                                          <p:val>
                                            <p:strVal val="#ppt_h"/>
                                          </p:val>
                                        </p:tav>
                                      </p:tavLst>
                                    </p:anim>
                                    <p:animEffect transition="in" filter="fade">
                                      <p:cBhvr>
                                        <p:cTn id="206" dur="500"/>
                                        <p:tgtEl>
                                          <p:spTgt spid="106"/>
                                        </p:tgtEl>
                                      </p:cBhvr>
                                    </p:animEffect>
                                  </p:childTnLst>
                                </p:cTn>
                              </p:par>
                            </p:childTnLst>
                          </p:cTn>
                        </p:par>
                        <p:par>
                          <p:cTn id="207" fill="hold">
                            <p:stCondLst>
                              <p:cond delay="18000"/>
                            </p:stCondLst>
                            <p:childTnLst>
                              <p:par>
                                <p:cTn id="208" presetID="53" presetClass="entr" presetSubtype="16" fill="hold" grpId="0" nodeType="afterEffect">
                                  <p:stCondLst>
                                    <p:cond delay="0"/>
                                  </p:stCondLst>
                                  <p:childTnLst>
                                    <p:set>
                                      <p:cBhvr>
                                        <p:cTn id="209" dur="1" fill="hold">
                                          <p:stCondLst>
                                            <p:cond delay="0"/>
                                          </p:stCondLst>
                                        </p:cTn>
                                        <p:tgtEl>
                                          <p:spTgt spid="107"/>
                                        </p:tgtEl>
                                        <p:attrNameLst>
                                          <p:attrName>style.visibility</p:attrName>
                                        </p:attrNameLst>
                                      </p:cBhvr>
                                      <p:to>
                                        <p:strVal val="visible"/>
                                      </p:to>
                                    </p:set>
                                    <p:anim calcmode="lin" valueType="num">
                                      <p:cBhvr>
                                        <p:cTn id="210" dur="500" fill="hold"/>
                                        <p:tgtEl>
                                          <p:spTgt spid="107"/>
                                        </p:tgtEl>
                                        <p:attrNameLst>
                                          <p:attrName>ppt_w</p:attrName>
                                        </p:attrNameLst>
                                      </p:cBhvr>
                                      <p:tavLst>
                                        <p:tav tm="0">
                                          <p:val>
                                            <p:fltVal val="0"/>
                                          </p:val>
                                        </p:tav>
                                        <p:tav tm="100000">
                                          <p:val>
                                            <p:strVal val="#ppt_w"/>
                                          </p:val>
                                        </p:tav>
                                      </p:tavLst>
                                    </p:anim>
                                    <p:anim calcmode="lin" valueType="num">
                                      <p:cBhvr>
                                        <p:cTn id="211" dur="500" fill="hold"/>
                                        <p:tgtEl>
                                          <p:spTgt spid="107"/>
                                        </p:tgtEl>
                                        <p:attrNameLst>
                                          <p:attrName>ppt_h</p:attrName>
                                        </p:attrNameLst>
                                      </p:cBhvr>
                                      <p:tavLst>
                                        <p:tav tm="0">
                                          <p:val>
                                            <p:fltVal val="0"/>
                                          </p:val>
                                        </p:tav>
                                        <p:tav tm="100000">
                                          <p:val>
                                            <p:strVal val="#ppt_h"/>
                                          </p:val>
                                        </p:tav>
                                      </p:tavLst>
                                    </p:anim>
                                    <p:animEffect transition="in" filter="fade">
                                      <p:cBhvr>
                                        <p:cTn id="212" dur="500"/>
                                        <p:tgtEl>
                                          <p:spTgt spid="107"/>
                                        </p:tgtEl>
                                      </p:cBhvr>
                                    </p:animEffect>
                                  </p:childTnLst>
                                </p:cTn>
                              </p:par>
                            </p:childTnLst>
                          </p:cTn>
                        </p:par>
                        <p:par>
                          <p:cTn id="213" fill="hold">
                            <p:stCondLst>
                              <p:cond delay="18500"/>
                            </p:stCondLst>
                            <p:childTnLst>
                              <p:par>
                                <p:cTn id="214" presetID="22" presetClass="entr" presetSubtype="4" fill="hold" nodeType="afterEffect">
                                  <p:stCondLst>
                                    <p:cond delay="0"/>
                                  </p:stCondLst>
                                  <p:childTnLst>
                                    <p:set>
                                      <p:cBhvr>
                                        <p:cTn id="215" dur="1" fill="hold">
                                          <p:stCondLst>
                                            <p:cond delay="0"/>
                                          </p:stCondLst>
                                        </p:cTn>
                                        <p:tgtEl>
                                          <p:spTgt spid="104"/>
                                        </p:tgtEl>
                                        <p:attrNameLst>
                                          <p:attrName>style.visibility</p:attrName>
                                        </p:attrNameLst>
                                      </p:cBhvr>
                                      <p:to>
                                        <p:strVal val="visible"/>
                                      </p:to>
                                    </p:set>
                                    <p:animEffect transition="in" filter="wipe(down)">
                                      <p:cBhvr>
                                        <p:cTn id="216" dur="500"/>
                                        <p:tgtEl>
                                          <p:spTgt spid="104"/>
                                        </p:tgtEl>
                                      </p:cBhvr>
                                    </p:animEffect>
                                  </p:childTnLst>
                                </p:cTn>
                              </p:par>
                            </p:childTnLst>
                          </p:cTn>
                        </p:par>
                        <p:par>
                          <p:cTn id="217" fill="hold">
                            <p:stCondLst>
                              <p:cond delay="19000"/>
                            </p:stCondLst>
                            <p:childTnLst>
                              <p:par>
                                <p:cTn id="218" presetID="53" presetClass="entr" presetSubtype="16" fill="hold" grpId="0" nodeType="afterEffect">
                                  <p:stCondLst>
                                    <p:cond delay="0"/>
                                  </p:stCondLst>
                                  <p:childTnLst>
                                    <p:set>
                                      <p:cBhvr>
                                        <p:cTn id="219" dur="1" fill="hold">
                                          <p:stCondLst>
                                            <p:cond delay="0"/>
                                          </p:stCondLst>
                                        </p:cTn>
                                        <p:tgtEl>
                                          <p:spTgt spid="105"/>
                                        </p:tgtEl>
                                        <p:attrNameLst>
                                          <p:attrName>style.visibility</p:attrName>
                                        </p:attrNameLst>
                                      </p:cBhvr>
                                      <p:to>
                                        <p:strVal val="visible"/>
                                      </p:to>
                                    </p:set>
                                    <p:anim calcmode="lin" valueType="num">
                                      <p:cBhvr>
                                        <p:cTn id="220" dur="500" fill="hold"/>
                                        <p:tgtEl>
                                          <p:spTgt spid="105"/>
                                        </p:tgtEl>
                                        <p:attrNameLst>
                                          <p:attrName>ppt_w</p:attrName>
                                        </p:attrNameLst>
                                      </p:cBhvr>
                                      <p:tavLst>
                                        <p:tav tm="0">
                                          <p:val>
                                            <p:fltVal val="0"/>
                                          </p:val>
                                        </p:tav>
                                        <p:tav tm="100000">
                                          <p:val>
                                            <p:strVal val="#ppt_w"/>
                                          </p:val>
                                        </p:tav>
                                      </p:tavLst>
                                    </p:anim>
                                    <p:anim calcmode="lin" valueType="num">
                                      <p:cBhvr>
                                        <p:cTn id="221" dur="500" fill="hold"/>
                                        <p:tgtEl>
                                          <p:spTgt spid="105"/>
                                        </p:tgtEl>
                                        <p:attrNameLst>
                                          <p:attrName>ppt_h</p:attrName>
                                        </p:attrNameLst>
                                      </p:cBhvr>
                                      <p:tavLst>
                                        <p:tav tm="0">
                                          <p:val>
                                            <p:fltVal val="0"/>
                                          </p:val>
                                        </p:tav>
                                        <p:tav tm="100000">
                                          <p:val>
                                            <p:strVal val="#ppt_h"/>
                                          </p:val>
                                        </p:tav>
                                      </p:tavLst>
                                    </p:anim>
                                    <p:animEffect transition="in" filter="fade">
                                      <p:cBhvr>
                                        <p:cTn id="222" dur="500"/>
                                        <p:tgtEl>
                                          <p:spTgt spid="105"/>
                                        </p:tgtEl>
                                      </p:cBhvr>
                                    </p:animEffect>
                                  </p:childTnLst>
                                </p:cTn>
                              </p:par>
                              <p:par>
                                <p:cTn id="223" presetID="47" presetClass="entr" presetSubtype="0" fill="hold" grpId="0" nodeType="withEffect">
                                  <p:stCondLst>
                                    <p:cond delay="0"/>
                                  </p:stCondLst>
                                  <p:childTnLst>
                                    <p:set>
                                      <p:cBhvr>
                                        <p:cTn id="224" dur="1" fill="hold">
                                          <p:stCondLst>
                                            <p:cond delay="0"/>
                                          </p:stCondLst>
                                        </p:cTn>
                                        <p:tgtEl>
                                          <p:spTgt spid="108"/>
                                        </p:tgtEl>
                                        <p:attrNameLst>
                                          <p:attrName>style.visibility</p:attrName>
                                        </p:attrNameLst>
                                      </p:cBhvr>
                                      <p:to>
                                        <p:strVal val="visible"/>
                                      </p:to>
                                    </p:set>
                                    <p:animEffect transition="in" filter="fade">
                                      <p:cBhvr>
                                        <p:cTn id="225" dur="500"/>
                                        <p:tgtEl>
                                          <p:spTgt spid="108"/>
                                        </p:tgtEl>
                                      </p:cBhvr>
                                    </p:animEffect>
                                    <p:anim calcmode="lin" valueType="num">
                                      <p:cBhvr>
                                        <p:cTn id="226" dur="500" fill="hold"/>
                                        <p:tgtEl>
                                          <p:spTgt spid="108"/>
                                        </p:tgtEl>
                                        <p:attrNameLst>
                                          <p:attrName>ppt_x</p:attrName>
                                        </p:attrNameLst>
                                      </p:cBhvr>
                                      <p:tavLst>
                                        <p:tav tm="0">
                                          <p:val>
                                            <p:strVal val="#ppt_x"/>
                                          </p:val>
                                        </p:tav>
                                        <p:tav tm="100000">
                                          <p:val>
                                            <p:strVal val="#ppt_x"/>
                                          </p:val>
                                        </p:tav>
                                      </p:tavLst>
                                    </p:anim>
                                    <p:anim calcmode="lin" valueType="num">
                                      <p:cBhvr>
                                        <p:cTn id="227" dur="500" fill="hold"/>
                                        <p:tgtEl>
                                          <p:spTgt spid="108"/>
                                        </p:tgtEl>
                                        <p:attrNameLst>
                                          <p:attrName>ppt_y</p:attrName>
                                        </p:attrNameLst>
                                      </p:cBhvr>
                                      <p:tavLst>
                                        <p:tav tm="0">
                                          <p:val>
                                            <p:strVal val="#ppt_y-.1"/>
                                          </p:val>
                                        </p:tav>
                                        <p:tav tm="100000">
                                          <p:val>
                                            <p:strVal val="#ppt_y"/>
                                          </p:val>
                                        </p:tav>
                                      </p:tavLst>
                                    </p:anim>
                                  </p:childTnLst>
                                </p:cTn>
                              </p:par>
                              <p:par>
                                <p:cTn id="228" presetID="47" presetClass="entr" presetSubtype="0" fill="hold" grpId="0" nodeType="withEffect">
                                  <p:stCondLst>
                                    <p:cond delay="0"/>
                                  </p:stCondLst>
                                  <p:childTnLst>
                                    <p:set>
                                      <p:cBhvr>
                                        <p:cTn id="229" dur="1" fill="hold">
                                          <p:stCondLst>
                                            <p:cond delay="0"/>
                                          </p:stCondLst>
                                        </p:cTn>
                                        <p:tgtEl>
                                          <p:spTgt spid="109"/>
                                        </p:tgtEl>
                                        <p:attrNameLst>
                                          <p:attrName>style.visibility</p:attrName>
                                        </p:attrNameLst>
                                      </p:cBhvr>
                                      <p:to>
                                        <p:strVal val="visible"/>
                                      </p:to>
                                    </p:set>
                                    <p:animEffect transition="in" filter="fade">
                                      <p:cBhvr>
                                        <p:cTn id="230" dur="500"/>
                                        <p:tgtEl>
                                          <p:spTgt spid="109"/>
                                        </p:tgtEl>
                                      </p:cBhvr>
                                    </p:animEffect>
                                    <p:anim calcmode="lin" valueType="num">
                                      <p:cBhvr>
                                        <p:cTn id="231" dur="500" fill="hold"/>
                                        <p:tgtEl>
                                          <p:spTgt spid="109"/>
                                        </p:tgtEl>
                                        <p:attrNameLst>
                                          <p:attrName>ppt_x</p:attrName>
                                        </p:attrNameLst>
                                      </p:cBhvr>
                                      <p:tavLst>
                                        <p:tav tm="0">
                                          <p:val>
                                            <p:strVal val="#ppt_x"/>
                                          </p:val>
                                        </p:tav>
                                        <p:tav tm="100000">
                                          <p:val>
                                            <p:strVal val="#ppt_x"/>
                                          </p:val>
                                        </p:tav>
                                      </p:tavLst>
                                    </p:anim>
                                    <p:anim calcmode="lin" valueType="num">
                                      <p:cBhvr>
                                        <p:cTn id="232" dur="500" fill="hold"/>
                                        <p:tgtEl>
                                          <p:spTgt spid="109"/>
                                        </p:tgtEl>
                                        <p:attrNameLst>
                                          <p:attrName>ppt_y</p:attrName>
                                        </p:attrNameLst>
                                      </p:cBhvr>
                                      <p:tavLst>
                                        <p:tav tm="0">
                                          <p:val>
                                            <p:strVal val="#ppt_y-.1"/>
                                          </p:val>
                                        </p:tav>
                                        <p:tav tm="100000">
                                          <p:val>
                                            <p:strVal val="#ppt_y"/>
                                          </p:val>
                                        </p:tav>
                                      </p:tavLst>
                                    </p:anim>
                                  </p:childTnLst>
                                </p:cTn>
                              </p:par>
                              <p:par>
                                <p:cTn id="233" presetID="47" presetClass="entr" presetSubtype="0" fill="hold" grpId="0" nodeType="withEffect">
                                  <p:stCondLst>
                                    <p:cond delay="0"/>
                                  </p:stCondLst>
                                  <p:childTnLst>
                                    <p:set>
                                      <p:cBhvr>
                                        <p:cTn id="234" dur="1" fill="hold">
                                          <p:stCondLst>
                                            <p:cond delay="0"/>
                                          </p:stCondLst>
                                        </p:cTn>
                                        <p:tgtEl>
                                          <p:spTgt spid="110"/>
                                        </p:tgtEl>
                                        <p:attrNameLst>
                                          <p:attrName>style.visibility</p:attrName>
                                        </p:attrNameLst>
                                      </p:cBhvr>
                                      <p:to>
                                        <p:strVal val="visible"/>
                                      </p:to>
                                    </p:set>
                                    <p:animEffect transition="in" filter="fade">
                                      <p:cBhvr>
                                        <p:cTn id="235" dur="500"/>
                                        <p:tgtEl>
                                          <p:spTgt spid="110"/>
                                        </p:tgtEl>
                                      </p:cBhvr>
                                    </p:animEffect>
                                    <p:anim calcmode="lin" valueType="num">
                                      <p:cBhvr>
                                        <p:cTn id="236" dur="500" fill="hold"/>
                                        <p:tgtEl>
                                          <p:spTgt spid="110"/>
                                        </p:tgtEl>
                                        <p:attrNameLst>
                                          <p:attrName>ppt_x</p:attrName>
                                        </p:attrNameLst>
                                      </p:cBhvr>
                                      <p:tavLst>
                                        <p:tav tm="0">
                                          <p:val>
                                            <p:strVal val="#ppt_x"/>
                                          </p:val>
                                        </p:tav>
                                        <p:tav tm="100000">
                                          <p:val>
                                            <p:strVal val="#ppt_x"/>
                                          </p:val>
                                        </p:tav>
                                      </p:tavLst>
                                    </p:anim>
                                    <p:anim calcmode="lin" valueType="num">
                                      <p:cBhvr>
                                        <p:cTn id="237" dur="500" fill="hold"/>
                                        <p:tgtEl>
                                          <p:spTgt spid="110"/>
                                        </p:tgtEl>
                                        <p:attrNameLst>
                                          <p:attrName>ppt_y</p:attrName>
                                        </p:attrNameLst>
                                      </p:cBhvr>
                                      <p:tavLst>
                                        <p:tav tm="0">
                                          <p:val>
                                            <p:strVal val="#ppt_y-.1"/>
                                          </p:val>
                                        </p:tav>
                                        <p:tav tm="100000">
                                          <p:val>
                                            <p:strVal val="#ppt_y"/>
                                          </p:val>
                                        </p:tav>
                                      </p:tavLst>
                                    </p:anim>
                                  </p:childTnLst>
                                </p:cTn>
                              </p:par>
                              <p:par>
                                <p:cTn id="238" presetID="47" presetClass="entr" presetSubtype="0" fill="hold" grpId="0" nodeType="withEffect">
                                  <p:stCondLst>
                                    <p:cond delay="0"/>
                                  </p:stCondLst>
                                  <p:childTnLst>
                                    <p:set>
                                      <p:cBhvr>
                                        <p:cTn id="239" dur="1" fill="hold">
                                          <p:stCondLst>
                                            <p:cond delay="0"/>
                                          </p:stCondLst>
                                        </p:cTn>
                                        <p:tgtEl>
                                          <p:spTgt spid="111"/>
                                        </p:tgtEl>
                                        <p:attrNameLst>
                                          <p:attrName>style.visibility</p:attrName>
                                        </p:attrNameLst>
                                      </p:cBhvr>
                                      <p:to>
                                        <p:strVal val="visible"/>
                                      </p:to>
                                    </p:set>
                                    <p:animEffect transition="in" filter="fade">
                                      <p:cBhvr>
                                        <p:cTn id="240" dur="500"/>
                                        <p:tgtEl>
                                          <p:spTgt spid="111"/>
                                        </p:tgtEl>
                                      </p:cBhvr>
                                    </p:animEffect>
                                    <p:anim calcmode="lin" valueType="num">
                                      <p:cBhvr>
                                        <p:cTn id="241" dur="500" fill="hold"/>
                                        <p:tgtEl>
                                          <p:spTgt spid="111"/>
                                        </p:tgtEl>
                                        <p:attrNameLst>
                                          <p:attrName>ppt_x</p:attrName>
                                        </p:attrNameLst>
                                      </p:cBhvr>
                                      <p:tavLst>
                                        <p:tav tm="0">
                                          <p:val>
                                            <p:strVal val="#ppt_x"/>
                                          </p:val>
                                        </p:tav>
                                        <p:tav tm="100000">
                                          <p:val>
                                            <p:strVal val="#ppt_x"/>
                                          </p:val>
                                        </p:tav>
                                      </p:tavLst>
                                    </p:anim>
                                    <p:anim calcmode="lin" valueType="num">
                                      <p:cBhvr>
                                        <p:cTn id="242" dur="500" fill="hold"/>
                                        <p:tgtEl>
                                          <p:spTgt spid="111"/>
                                        </p:tgtEl>
                                        <p:attrNameLst>
                                          <p:attrName>ppt_y</p:attrName>
                                        </p:attrNameLst>
                                      </p:cBhvr>
                                      <p:tavLst>
                                        <p:tav tm="0">
                                          <p:val>
                                            <p:strVal val="#ppt_y-.1"/>
                                          </p:val>
                                        </p:tav>
                                        <p:tav tm="100000">
                                          <p:val>
                                            <p:strVal val="#ppt_y"/>
                                          </p:val>
                                        </p:tav>
                                      </p:tavLst>
                                    </p:anim>
                                  </p:childTnLst>
                                </p:cTn>
                              </p:par>
                              <p:par>
                                <p:cTn id="243" presetID="47" presetClass="entr" presetSubtype="0" fill="hold" grpId="0" nodeType="withEffect">
                                  <p:stCondLst>
                                    <p:cond delay="0"/>
                                  </p:stCondLst>
                                  <p:childTnLst>
                                    <p:set>
                                      <p:cBhvr>
                                        <p:cTn id="244" dur="1" fill="hold">
                                          <p:stCondLst>
                                            <p:cond delay="0"/>
                                          </p:stCondLst>
                                        </p:cTn>
                                        <p:tgtEl>
                                          <p:spTgt spid="112"/>
                                        </p:tgtEl>
                                        <p:attrNameLst>
                                          <p:attrName>style.visibility</p:attrName>
                                        </p:attrNameLst>
                                      </p:cBhvr>
                                      <p:to>
                                        <p:strVal val="visible"/>
                                      </p:to>
                                    </p:set>
                                    <p:animEffect transition="in" filter="fade">
                                      <p:cBhvr>
                                        <p:cTn id="245" dur="500"/>
                                        <p:tgtEl>
                                          <p:spTgt spid="112"/>
                                        </p:tgtEl>
                                      </p:cBhvr>
                                    </p:animEffect>
                                    <p:anim calcmode="lin" valueType="num">
                                      <p:cBhvr>
                                        <p:cTn id="246" dur="500" fill="hold"/>
                                        <p:tgtEl>
                                          <p:spTgt spid="112"/>
                                        </p:tgtEl>
                                        <p:attrNameLst>
                                          <p:attrName>ppt_x</p:attrName>
                                        </p:attrNameLst>
                                      </p:cBhvr>
                                      <p:tavLst>
                                        <p:tav tm="0">
                                          <p:val>
                                            <p:strVal val="#ppt_x"/>
                                          </p:val>
                                        </p:tav>
                                        <p:tav tm="100000">
                                          <p:val>
                                            <p:strVal val="#ppt_x"/>
                                          </p:val>
                                        </p:tav>
                                      </p:tavLst>
                                    </p:anim>
                                    <p:anim calcmode="lin" valueType="num">
                                      <p:cBhvr>
                                        <p:cTn id="247" dur="500" fill="hold"/>
                                        <p:tgtEl>
                                          <p:spTgt spid="112"/>
                                        </p:tgtEl>
                                        <p:attrNameLst>
                                          <p:attrName>ppt_y</p:attrName>
                                        </p:attrNameLst>
                                      </p:cBhvr>
                                      <p:tavLst>
                                        <p:tav tm="0">
                                          <p:val>
                                            <p:strVal val="#ppt_y-.1"/>
                                          </p:val>
                                        </p:tav>
                                        <p:tav tm="100000">
                                          <p:val>
                                            <p:strVal val="#ppt_y"/>
                                          </p:val>
                                        </p:tav>
                                      </p:tavLst>
                                    </p:anim>
                                  </p:childTnLst>
                                </p:cTn>
                              </p:par>
                              <p:par>
                                <p:cTn id="248" presetID="47" presetClass="entr" presetSubtype="0" fill="hold" grpId="0" nodeType="withEffect">
                                  <p:stCondLst>
                                    <p:cond delay="0"/>
                                  </p:stCondLst>
                                  <p:childTnLst>
                                    <p:set>
                                      <p:cBhvr>
                                        <p:cTn id="249" dur="1" fill="hold">
                                          <p:stCondLst>
                                            <p:cond delay="0"/>
                                          </p:stCondLst>
                                        </p:cTn>
                                        <p:tgtEl>
                                          <p:spTgt spid="113"/>
                                        </p:tgtEl>
                                        <p:attrNameLst>
                                          <p:attrName>style.visibility</p:attrName>
                                        </p:attrNameLst>
                                      </p:cBhvr>
                                      <p:to>
                                        <p:strVal val="visible"/>
                                      </p:to>
                                    </p:set>
                                    <p:animEffect transition="in" filter="fade">
                                      <p:cBhvr>
                                        <p:cTn id="250" dur="500"/>
                                        <p:tgtEl>
                                          <p:spTgt spid="113"/>
                                        </p:tgtEl>
                                      </p:cBhvr>
                                    </p:animEffect>
                                    <p:anim calcmode="lin" valueType="num">
                                      <p:cBhvr>
                                        <p:cTn id="251" dur="500" fill="hold"/>
                                        <p:tgtEl>
                                          <p:spTgt spid="113"/>
                                        </p:tgtEl>
                                        <p:attrNameLst>
                                          <p:attrName>ppt_x</p:attrName>
                                        </p:attrNameLst>
                                      </p:cBhvr>
                                      <p:tavLst>
                                        <p:tav tm="0">
                                          <p:val>
                                            <p:strVal val="#ppt_x"/>
                                          </p:val>
                                        </p:tav>
                                        <p:tav tm="100000">
                                          <p:val>
                                            <p:strVal val="#ppt_x"/>
                                          </p:val>
                                        </p:tav>
                                      </p:tavLst>
                                    </p:anim>
                                    <p:anim calcmode="lin" valueType="num">
                                      <p:cBhvr>
                                        <p:cTn id="252" dur="500" fill="hold"/>
                                        <p:tgtEl>
                                          <p:spTgt spid="113"/>
                                        </p:tgtEl>
                                        <p:attrNameLst>
                                          <p:attrName>ppt_y</p:attrName>
                                        </p:attrNameLst>
                                      </p:cBhvr>
                                      <p:tavLst>
                                        <p:tav tm="0">
                                          <p:val>
                                            <p:strVal val="#ppt_y-.1"/>
                                          </p:val>
                                        </p:tav>
                                        <p:tav tm="100000">
                                          <p:val>
                                            <p:strVal val="#ppt_y"/>
                                          </p:val>
                                        </p:tav>
                                      </p:tavLst>
                                    </p:anim>
                                  </p:childTnLst>
                                </p:cTn>
                              </p:par>
                              <p:par>
                                <p:cTn id="253" presetID="42" presetClass="entr" presetSubtype="0" fill="hold" grpId="0" nodeType="withEffect">
                                  <p:stCondLst>
                                    <p:cond delay="0"/>
                                  </p:stCondLst>
                                  <p:childTnLst>
                                    <p:set>
                                      <p:cBhvr>
                                        <p:cTn id="254" dur="1" fill="hold">
                                          <p:stCondLst>
                                            <p:cond delay="0"/>
                                          </p:stCondLst>
                                        </p:cTn>
                                        <p:tgtEl>
                                          <p:spTgt spid="114"/>
                                        </p:tgtEl>
                                        <p:attrNameLst>
                                          <p:attrName>style.visibility</p:attrName>
                                        </p:attrNameLst>
                                      </p:cBhvr>
                                      <p:to>
                                        <p:strVal val="visible"/>
                                      </p:to>
                                    </p:set>
                                    <p:animEffect transition="in" filter="fade">
                                      <p:cBhvr>
                                        <p:cTn id="255" dur="500"/>
                                        <p:tgtEl>
                                          <p:spTgt spid="114"/>
                                        </p:tgtEl>
                                      </p:cBhvr>
                                    </p:animEffect>
                                    <p:anim calcmode="lin" valueType="num">
                                      <p:cBhvr>
                                        <p:cTn id="256" dur="500" fill="hold"/>
                                        <p:tgtEl>
                                          <p:spTgt spid="114"/>
                                        </p:tgtEl>
                                        <p:attrNameLst>
                                          <p:attrName>ppt_x</p:attrName>
                                        </p:attrNameLst>
                                      </p:cBhvr>
                                      <p:tavLst>
                                        <p:tav tm="0">
                                          <p:val>
                                            <p:strVal val="#ppt_x"/>
                                          </p:val>
                                        </p:tav>
                                        <p:tav tm="100000">
                                          <p:val>
                                            <p:strVal val="#ppt_x"/>
                                          </p:val>
                                        </p:tav>
                                      </p:tavLst>
                                    </p:anim>
                                    <p:anim calcmode="lin" valueType="num">
                                      <p:cBhvr>
                                        <p:cTn id="257" dur="500" fill="hold"/>
                                        <p:tgtEl>
                                          <p:spTgt spid="114"/>
                                        </p:tgtEl>
                                        <p:attrNameLst>
                                          <p:attrName>ppt_y</p:attrName>
                                        </p:attrNameLst>
                                      </p:cBhvr>
                                      <p:tavLst>
                                        <p:tav tm="0">
                                          <p:val>
                                            <p:strVal val="#ppt_y+.1"/>
                                          </p:val>
                                        </p:tav>
                                        <p:tav tm="100000">
                                          <p:val>
                                            <p:strVal val="#ppt_y"/>
                                          </p:val>
                                        </p:tav>
                                      </p:tavLst>
                                    </p:anim>
                                  </p:childTnLst>
                                </p:cTn>
                              </p:par>
                              <p:par>
                                <p:cTn id="258" presetID="42" presetClass="entr" presetSubtype="0" fill="hold" grpId="0" nodeType="withEffect">
                                  <p:stCondLst>
                                    <p:cond delay="0"/>
                                  </p:stCondLst>
                                  <p:childTnLst>
                                    <p:set>
                                      <p:cBhvr>
                                        <p:cTn id="259" dur="1" fill="hold">
                                          <p:stCondLst>
                                            <p:cond delay="0"/>
                                          </p:stCondLst>
                                        </p:cTn>
                                        <p:tgtEl>
                                          <p:spTgt spid="115"/>
                                        </p:tgtEl>
                                        <p:attrNameLst>
                                          <p:attrName>style.visibility</p:attrName>
                                        </p:attrNameLst>
                                      </p:cBhvr>
                                      <p:to>
                                        <p:strVal val="visible"/>
                                      </p:to>
                                    </p:set>
                                    <p:animEffect transition="in" filter="fade">
                                      <p:cBhvr>
                                        <p:cTn id="260" dur="500"/>
                                        <p:tgtEl>
                                          <p:spTgt spid="115"/>
                                        </p:tgtEl>
                                      </p:cBhvr>
                                    </p:animEffect>
                                    <p:anim calcmode="lin" valueType="num">
                                      <p:cBhvr>
                                        <p:cTn id="261" dur="500" fill="hold"/>
                                        <p:tgtEl>
                                          <p:spTgt spid="115"/>
                                        </p:tgtEl>
                                        <p:attrNameLst>
                                          <p:attrName>ppt_x</p:attrName>
                                        </p:attrNameLst>
                                      </p:cBhvr>
                                      <p:tavLst>
                                        <p:tav tm="0">
                                          <p:val>
                                            <p:strVal val="#ppt_x"/>
                                          </p:val>
                                        </p:tav>
                                        <p:tav tm="100000">
                                          <p:val>
                                            <p:strVal val="#ppt_x"/>
                                          </p:val>
                                        </p:tav>
                                      </p:tavLst>
                                    </p:anim>
                                    <p:anim calcmode="lin" valueType="num">
                                      <p:cBhvr>
                                        <p:cTn id="262" dur="500" fill="hold"/>
                                        <p:tgtEl>
                                          <p:spTgt spid="115"/>
                                        </p:tgtEl>
                                        <p:attrNameLst>
                                          <p:attrName>ppt_y</p:attrName>
                                        </p:attrNameLst>
                                      </p:cBhvr>
                                      <p:tavLst>
                                        <p:tav tm="0">
                                          <p:val>
                                            <p:strVal val="#ppt_y+.1"/>
                                          </p:val>
                                        </p:tav>
                                        <p:tav tm="100000">
                                          <p:val>
                                            <p:strVal val="#ppt_y"/>
                                          </p:val>
                                        </p:tav>
                                      </p:tavLst>
                                    </p:anim>
                                  </p:childTnLst>
                                </p:cTn>
                              </p:par>
                              <p:par>
                                <p:cTn id="263" presetID="42" presetClass="entr" presetSubtype="0" fill="hold" grpId="0" nodeType="withEffect">
                                  <p:stCondLst>
                                    <p:cond delay="0"/>
                                  </p:stCondLst>
                                  <p:childTnLst>
                                    <p:set>
                                      <p:cBhvr>
                                        <p:cTn id="264" dur="1" fill="hold">
                                          <p:stCondLst>
                                            <p:cond delay="0"/>
                                          </p:stCondLst>
                                        </p:cTn>
                                        <p:tgtEl>
                                          <p:spTgt spid="116"/>
                                        </p:tgtEl>
                                        <p:attrNameLst>
                                          <p:attrName>style.visibility</p:attrName>
                                        </p:attrNameLst>
                                      </p:cBhvr>
                                      <p:to>
                                        <p:strVal val="visible"/>
                                      </p:to>
                                    </p:set>
                                    <p:animEffect transition="in" filter="fade">
                                      <p:cBhvr>
                                        <p:cTn id="265" dur="500"/>
                                        <p:tgtEl>
                                          <p:spTgt spid="116"/>
                                        </p:tgtEl>
                                      </p:cBhvr>
                                    </p:animEffect>
                                    <p:anim calcmode="lin" valueType="num">
                                      <p:cBhvr>
                                        <p:cTn id="266" dur="500" fill="hold"/>
                                        <p:tgtEl>
                                          <p:spTgt spid="116"/>
                                        </p:tgtEl>
                                        <p:attrNameLst>
                                          <p:attrName>ppt_x</p:attrName>
                                        </p:attrNameLst>
                                      </p:cBhvr>
                                      <p:tavLst>
                                        <p:tav tm="0">
                                          <p:val>
                                            <p:strVal val="#ppt_x"/>
                                          </p:val>
                                        </p:tav>
                                        <p:tav tm="100000">
                                          <p:val>
                                            <p:strVal val="#ppt_x"/>
                                          </p:val>
                                        </p:tav>
                                      </p:tavLst>
                                    </p:anim>
                                    <p:anim calcmode="lin" valueType="num">
                                      <p:cBhvr>
                                        <p:cTn id="267" dur="500" fill="hold"/>
                                        <p:tgtEl>
                                          <p:spTgt spid="116"/>
                                        </p:tgtEl>
                                        <p:attrNameLst>
                                          <p:attrName>ppt_y</p:attrName>
                                        </p:attrNameLst>
                                      </p:cBhvr>
                                      <p:tavLst>
                                        <p:tav tm="0">
                                          <p:val>
                                            <p:strVal val="#ppt_y+.1"/>
                                          </p:val>
                                        </p:tav>
                                        <p:tav tm="100000">
                                          <p:val>
                                            <p:strVal val="#ppt_y"/>
                                          </p:val>
                                        </p:tav>
                                      </p:tavLst>
                                    </p:anim>
                                  </p:childTnLst>
                                </p:cTn>
                              </p:par>
                              <p:par>
                                <p:cTn id="268" presetID="42" presetClass="entr" presetSubtype="0" fill="hold" grpId="0" nodeType="withEffect">
                                  <p:stCondLst>
                                    <p:cond delay="0"/>
                                  </p:stCondLst>
                                  <p:childTnLst>
                                    <p:set>
                                      <p:cBhvr>
                                        <p:cTn id="269" dur="1" fill="hold">
                                          <p:stCondLst>
                                            <p:cond delay="0"/>
                                          </p:stCondLst>
                                        </p:cTn>
                                        <p:tgtEl>
                                          <p:spTgt spid="117"/>
                                        </p:tgtEl>
                                        <p:attrNameLst>
                                          <p:attrName>style.visibility</p:attrName>
                                        </p:attrNameLst>
                                      </p:cBhvr>
                                      <p:to>
                                        <p:strVal val="visible"/>
                                      </p:to>
                                    </p:set>
                                    <p:animEffect transition="in" filter="fade">
                                      <p:cBhvr>
                                        <p:cTn id="270" dur="500"/>
                                        <p:tgtEl>
                                          <p:spTgt spid="117"/>
                                        </p:tgtEl>
                                      </p:cBhvr>
                                    </p:animEffect>
                                    <p:anim calcmode="lin" valueType="num">
                                      <p:cBhvr>
                                        <p:cTn id="271" dur="500" fill="hold"/>
                                        <p:tgtEl>
                                          <p:spTgt spid="117"/>
                                        </p:tgtEl>
                                        <p:attrNameLst>
                                          <p:attrName>ppt_x</p:attrName>
                                        </p:attrNameLst>
                                      </p:cBhvr>
                                      <p:tavLst>
                                        <p:tav tm="0">
                                          <p:val>
                                            <p:strVal val="#ppt_x"/>
                                          </p:val>
                                        </p:tav>
                                        <p:tav tm="100000">
                                          <p:val>
                                            <p:strVal val="#ppt_x"/>
                                          </p:val>
                                        </p:tav>
                                      </p:tavLst>
                                    </p:anim>
                                    <p:anim calcmode="lin" valueType="num">
                                      <p:cBhvr>
                                        <p:cTn id="272" dur="500" fill="hold"/>
                                        <p:tgtEl>
                                          <p:spTgt spid="117"/>
                                        </p:tgtEl>
                                        <p:attrNameLst>
                                          <p:attrName>ppt_y</p:attrName>
                                        </p:attrNameLst>
                                      </p:cBhvr>
                                      <p:tavLst>
                                        <p:tav tm="0">
                                          <p:val>
                                            <p:strVal val="#ppt_y+.1"/>
                                          </p:val>
                                        </p:tav>
                                        <p:tav tm="100000">
                                          <p:val>
                                            <p:strVal val="#ppt_y"/>
                                          </p:val>
                                        </p:tav>
                                      </p:tavLst>
                                    </p:anim>
                                  </p:childTnLst>
                                </p:cTn>
                              </p:par>
                              <p:par>
                                <p:cTn id="273" presetID="42" presetClass="entr" presetSubtype="0" fill="hold" grpId="0" nodeType="withEffect">
                                  <p:stCondLst>
                                    <p:cond delay="0"/>
                                  </p:stCondLst>
                                  <p:childTnLst>
                                    <p:set>
                                      <p:cBhvr>
                                        <p:cTn id="274" dur="1" fill="hold">
                                          <p:stCondLst>
                                            <p:cond delay="0"/>
                                          </p:stCondLst>
                                        </p:cTn>
                                        <p:tgtEl>
                                          <p:spTgt spid="118"/>
                                        </p:tgtEl>
                                        <p:attrNameLst>
                                          <p:attrName>style.visibility</p:attrName>
                                        </p:attrNameLst>
                                      </p:cBhvr>
                                      <p:to>
                                        <p:strVal val="visible"/>
                                      </p:to>
                                    </p:set>
                                    <p:animEffect transition="in" filter="fade">
                                      <p:cBhvr>
                                        <p:cTn id="275" dur="500"/>
                                        <p:tgtEl>
                                          <p:spTgt spid="118"/>
                                        </p:tgtEl>
                                      </p:cBhvr>
                                    </p:animEffect>
                                    <p:anim calcmode="lin" valueType="num">
                                      <p:cBhvr>
                                        <p:cTn id="276" dur="500" fill="hold"/>
                                        <p:tgtEl>
                                          <p:spTgt spid="118"/>
                                        </p:tgtEl>
                                        <p:attrNameLst>
                                          <p:attrName>ppt_x</p:attrName>
                                        </p:attrNameLst>
                                      </p:cBhvr>
                                      <p:tavLst>
                                        <p:tav tm="0">
                                          <p:val>
                                            <p:strVal val="#ppt_x"/>
                                          </p:val>
                                        </p:tav>
                                        <p:tav tm="100000">
                                          <p:val>
                                            <p:strVal val="#ppt_x"/>
                                          </p:val>
                                        </p:tav>
                                      </p:tavLst>
                                    </p:anim>
                                    <p:anim calcmode="lin" valueType="num">
                                      <p:cBhvr>
                                        <p:cTn id="277" dur="500" fill="hold"/>
                                        <p:tgtEl>
                                          <p:spTgt spid="118"/>
                                        </p:tgtEl>
                                        <p:attrNameLst>
                                          <p:attrName>ppt_y</p:attrName>
                                        </p:attrNameLst>
                                      </p:cBhvr>
                                      <p:tavLst>
                                        <p:tav tm="0">
                                          <p:val>
                                            <p:strVal val="#ppt_y+.1"/>
                                          </p:val>
                                        </p:tav>
                                        <p:tav tm="100000">
                                          <p:val>
                                            <p:strVal val="#ppt_y"/>
                                          </p:val>
                                        </p:tav>
                                      </p:tavLst>
                                    </p:anim>
                                  </p:childTnLst>
                                </p:cTn>
                              </p:par>
                              <p:par>
                                <p:cTn id="278" presetID="42" presetClass="entr" presetSubtype="0" fill="hold" grpId="0" nodeType="withEffect">
                                  <p:stCondLst>
                                    <p:cond delay="0"/>
                                  </p:stCondLst>
                                  <p:childTnLst>
                                    <p:set>
                                      <p:cBhvr>
                                        <p:cTn id="279" dur="1" fill="hold">
                                          <p:stCondLst>
                                            <p:cond delay="0"/>
                                          </p:stCondLst>
                                        </p:cTn>
                                        <p:tgtEl>
                                          <p:spTgt spid="119"/>
                                        </p:tgtEl>
                                        <p:attrNameLst>
                                          <p:attrName>style.visibility</p:attrName>
                                        </p:attrNameLst>
                                      </p:cBhvr>
                                      <p:to>
                                        <p:strVal val="visible"/>
                                      </p:to>
                                    </p:set>
                                    <p:animEffect transition="in" filter="fade">
                                      <p:cBhvr>
                                        <p:cTn id="280" dur="500"/>
                                        <p:tgtEl>
                                          <p:spTgt spid="119"/>
                                        </p:tgtEl>
                                      </p:cBhvr>
                                    </p:animEffect>
                                    <p:anim calcmode="lin" valueType="num">
                                      <p:cBhvr>
                                        <p:cTn id="281" dur="500" fill="hold"/>
                                        <p:tgtEl>
                                          <p:spTgt spid="119"/>
                                        </p:tgtEl>
                                        <p:attrNameLst>
                                          <p:attrName>ppt_x</p:attrName>
                                        </p:attrNameLst>
                                      </p:cBhvr>
                                      <p:tavLst>
                                        <p:tav tm="0">
                                          <p:val>
                                            <p:strVal val="#ppt_x"/>
                                          </p:val>
                                        </p:tav>
                                        <p:tav tm="100000">
                                          <p:val>
                                            <p:strVal val="#ppt_x"/>
                                          </p:val>
                                        </p:tav>
                                      </p:tavLst>
                                    </p:anim>
                                    <p:anim calcmode="lin" valueType="num">
                                      <p:cBhvr>
                                        <p:cTn id="282" dur="500" fill="hold"/>
                                        <p:tgtEl>
                                          <p:spTgt spid="119"/>
                                        </p:tgtEl>
                                        <p:attrNameLst>
                                          <p:attrName>ppt_y</p:attrName>
                                        </p:attrNameLst>
                                      </p:cBhvr>
                                      <p:tavLst>
                                        <p:tav tm="0">
                                          <p:val>
                                            <p:strVal val="#ppt_y+.1"/>
                                          </p:val>
                                        </p:tav>
                                        <p:tav tm="100000">
                                          <p:val>
                                            <p:strVal val="#ppt_y"/>
                                          </p:val>
                                        </p:tav>
                                      </p:tavLst>
                                    </p:anim>
                                  </p:childTnLst>
                                </p:cTn>
                              </p:par>
                            </p:childTnLst>
                          </p:cTn>
                        </p:par>
                        <p:par>
                          <p:cTn id="283" fill="hold">
                            <p:stCondLst>
                              <p:cond delay="19500"/>
                            </p:stCondLst>
                            <p:childTnLst>
                              <p:par>
                                <p:cTn id="284" presetID="22" presetClass="entr" presetSubtype="8" fill="hold" nodeType="afterEffect">
                                  <p:stCondLst>
                                    <p:cond delay="0"/>
                                  </p:stCondLst>
                                  <p:childTnLst>
                                    <p:set>
                                      <p:cBhvr>
                                        <p:cTn id="285" dur="1" fill="hold">
                                          <p:stCondLst>
                                            <p:cond delay="0"/>
                                          </p:stCondLst>
                                        </p:cTn>
                                        <p:tgtEl>
                                          <p:spTgt spid="121"/>
                                        </p:tgtEl>
                                        <p:attrNameLst>
                                          <p:attrName>style.visibility</p:attrName>
                                        </p:attrNameLst>
                                      </p:cBhvr>
                                      <p:to>
                                        <p:strVal val="visible"/>
                                      </p:to>
                                    </p:set>
                                    <p:animEffect transition="in" filter="wipe(left)">
                                      <p:cBhvr>
                                        <p:cTn id="286" dur="500"/>
                                        <p:tgtEl>
                                          <p:spTgt spid="121"/>
                                        </p:tgtEl>
                                      </p:cBhvr>
                                    </p:animEffect>
                                  </p:childTnLst>
                                </p:cTn>
                              </p:par>
                            </p:childTnLst>
                          </p:cTn>
                        </p:par>
                        <p:par>
                          <p:cTn id="287" fill="hold">
                            <p:stCondLst>
                              <p:cond delay="20000"/>
                            </p:stCondLst>
                            <p:childTnLst>
                              <p:par>
                                <p:cTn id="288" presetID="22" presetClass="entr" presetSubtype="8" fill="hold" nodeType="afterEffect">
                                  <p:stCondLst>
                                    <p:cond delay="0"/>
                                  </p:stCondLst>
                                  <p:childTnLst>
                                    <p:set>
                                      <p:cBhvr>
                                        <p:cTn id="289" dur="1" fill="hold">
                                          <p:stCondLst>
                                            <p:cond delay="0"/>
                                          </p:stCondLst>
                                        </p:cTn>
                                        <p:tgtEl>
                                          <p:spTgt spid="122"/>
                                        </p:tgtEl>
                                        <p:attrNameLst>
                                          <p:attrName>style.visibility</p:attrName>
                                        </p:attrNameLst>
                                      </p:cBhvr>
                                      <p:to>
                                        <p:strVal val="visible"/>
                                      </p:to>
                                    </p:set>
                                    <p:animEffect transition="in" filter="wipe(left)">
                                      <p:cBhvr>
                                        <p:cTn id="290" dur="500"/>
                                        <p:tgtEl>
                                          <p:spTgt spid="122"/>
                                        </p:tgtEl>
                                      </p:cBhvr>
                                    </p:animEffect>
                                  </p:childTnLst>
                                </p:cTn>
                              </p:par>
                            </p:childTnLst>
                          </p:cTn>
                        </p:par>
                        <p:par>
                          <p:cTn id="291" fill="hold">
                            <p:stCondLst>
                              <p:cond delay="20500"/>
                            </p:stCondLst>
                            <p:childTnLst>
                              <p:par>
                                <p:cTn id="292" presetID="22" presetClass="entr" presetSubtype="8" fill="hold" nodeType="afterEffect">
                                  <p:stCondLst>
                                    <p:cond delay="0"/>
                                  </p:stCondLst>
                                  <p:childTnLst>
                                    <p:set>
                                      <p:cBhvr>
                                        <p:cTn id="293" dur="1" fill="hold">
                                          <p:stCondLst>
                                            <p:cond delay="0"/>
                                          </p:stCondLst>
                                        </p:cTn>
                                        <p:tgtEl>
                                          <p:spTgt spid="123"/>
                                        </p:tgtEl>
                                        <p:attrNameLst>
                                          <p:attrName>style.visibility</p:attrName>
                                        </p:attrNameLst>
                                      </p:cBhvr>
                                      <p:to>
                                        <p:strVal val="visible"/>
                                      </p:to>
                                    </p:set>
                                    <p:animEffect transition="in" filter="wipe(left)">
                                      <p:cBhvr>
                                        <p:cTn id="294" dur="500"/>
                                        <p:tgtEl>
                                          <p:spTgt spid="123"/>
                                        </p:tgtEl>
                                      </p:cBhvr>
                                    </p:animEffect>
                                  </p:childTnLst>
                                </p:cTn>
                              </p:par>
                            </p:childTnLst>
                          </p:cTn>
                        </p:par>
                        <p:par>
                          <p:cTn id="295" fill="hold">
                            <p:stCondLst>
                              <p:cond delay="21000"/>
                            </p:stCondLst>
                            <p:childTnLst>
                              <p:par>
                                <p:cTn id="296" presetID="22" presetClass="entr" presetSubtype="8" fill="hold" nodeType="afterEffect">
                                  <p:stCondLst>
                                    <p:cond delay="0"/>
                                  </p:stCondLst>
                                  <p:childTnLst>
                                    <p:set>
                                      <p:cBhvr>
                                        <p:cTn id="297" dur="1" fill="hold">
                                          <p:stCondLst>
                                            <p:cond delay="0"/>
                                          </p:stCondLst>
                                        </p:cTn>
                                        <p:tgtEl>
                                          <p:spTgt spid="124"/>
                                        </p:tgtEl>
                                        <p:attrNameLst>
                                          <p:attrName>style.visibility</p:attrName>
                                        </p:attrNameLst>
                                      </p:cBhvr>
                                      <p:to>
                                        <p:strVal val="visible"/>
                                      </p:to>
                                    </p:set>
                                    <p:animEffect transition="in" filter="wipe(left)">
                                      <p:cBhvr>
                                        <p:cTn id="298" dur="500"/>
                                        <p:tgtEl>
                                          <p:spTgt spid="124"/>
                                        </p:tgtEl>
                                      </p:cBhvr>
                                    </p:animEffect>
                                  </p:childTnLst>
                                </p:cTn>
                              </p:par>
                            </p:childTnLst>
                          </p:cTn>
                        </p:par>
                        <p:par>
                          <p:cTn id="299" fill="hold">
                            <p:stCondLst>
                              <p:cond delay="21500"/>
                            </p:stCondLst>
                            <p:childTnLst>
                              <p:par>
                                <p:cTn id="300" presetID="22" presetClass="entr" presetSubtype="8" fill="hold" nodeType="afterEffect">
                                  <p:stCondLst>
                                    <p:cond delay="0"/>
                                  </p:stCondLst>
                                  <p:childTnLst>
                                    <p:set>
                                      <p:cBhvr>
                                        <p:cTn id="301" dur="1" fill="hold">
                                          <p:stCondLst>
                                            <p:cond delay="0"/>
                                          </p:stCondLst>
                                        </p:cTn>
                                        <p:tgtEl>
                                          <p:spTgt spid="125"/>
                                        </p:tgtEl>
                                        <p:attrNameLst>
                                          <p:attrName>style.visibility</p:attrName>
                                        </p:attrNameLst>
                                      </p:cBhvr>
                                      <p:to>
                                        <p:strVal val="visible"/>
                                      </p:to>
                                    </p:set>
                                    <p:animEffect transition="in" filter="wipe(left)">
                                      <p:cBhvr>
                                        <p:cTn id="302" dur="500"/>
                                        <p:tgtEl>
                                          <p:spTgt spid="125"/>
                                        </p:tgtEl>
                                      </p:cBhvr>
                                    </p:animEffect>
                                  </p:childTnLst>
                                </p:cTn>
                              </p:par>
                            </p:childTnLst>
                          </p:cTn>
                        </p:par>
                        <p:par>
                          <p:cTn id="303" fill="hold">
                            <p:stCondLst>
                              <p:cond delay="22000"/>
                            </p:stCondLst>
                            <p:childTnLst>
                              <p:par>
                                <p:cTn id="304" presetID="22" presetClass="entr" presetSubtype="8" fill="hold" nodeType="afterEffect">
                                  <p:stCondLst>
                                    <p:cond delay="0"/>
                                  </p:stCondLst>
                                  <p:childTnLst>
                                    <p:set>
                                      <p:cBhvr>
                                        <p:cTn id="305" dur="1" fill="hold">
                                          <p:stCondLst>
                                            <p:cond delay="0"/>
                                          </p:stCondLst>
                                        </p:cTn>
                                        <p:tgtEl>
                                          <p:spTgt spid="126"/>
                                        </p:tgtEl>
                                        <p:attrNameLst>
                                          <p:attrName>style.visibility</p:attrName>
                                        </p:attrNameLst>
                                      </p:cBhvr>
                                      <p:to>
                                        <p:strVal val="visible"/>
                                      </p:to>
                                    </p:set>
                                    <p:animEffect transition="in" filter="wipe(left)">
                                      <p:cBhvr>
                                        <p:cTn id="306" dur="500"/>
                                        <p:tgtEl>
                                          <p:spTgt spid="126"/>
                                        </p:tgtEl>
                                      </p:cBhvr>
                                    </p:animEffect>
                                  </p:childTnLst>
                                </p:cTn>
                              </p:par>
                            </p:childTnLst>
                          </p:cTn>
                        </p:par>
                        <p:par>
                          <p:cTn id="307" fill="hold">
                            <p:stCondLst>
                              <p:cond delay="22500"/>
                            </p:stCondLst>
                            <p:childTnLst>
                              <p:par>
                                <p:cTn id="308" presetID="22" presetClass="entr" presetSubtype="8" fill="hold" nodeType="afterEffect">
                                  <p:stCondLst>
                                    <p:cond delay="0"/>
                                  </p:stCondLst>
                                  <p:childTnLst>
                                    <p:set>
                                      <p:cBhvr>
                                        <p:cTn id="309" dur="1" fill="hold">
                                          <p:stCondLst>
                                            <p:cond delay="0"/>
                                          </p:stCondLst>
                                        </p:cTn>
                                        <p:tgtEl>
                                          <p:spTgt spid="127"/>
                                        </p:tgtEl>
                                        <p:attrNameLst>
                                          <p:attrName>style.visibility</p:attrName>
                                        </p:attrNameLst>
                                      </p:cBhvr>
                                      <p:to>
                                        <p:strVal val="visible"/>
                                      </p:to>
                                    </p:set>
                                    <p:animEffect transition="in" filter="wipe(left)">
                                      <p:cBhvr>
                                        <p:cTn id="310" dur="500"/>
                                        <p:tgtEl>
                                          <p:spTgt spid="127"/>
                                        </p:tgtEl>
                                      </p:cBhvr>
                                    </p:animEffect>
                                  </p:childTnLst>
                                </p:cTn>
                              </p:par>
                              <p:par>
                                <p:cTn id="311" presetID="42" presetClass="entr" presetSubtype="0" fill="hold" grpId="0" nodeType="withEffect">
                                  <p:stCondLst>
                                    <p:cond delay="0"/>
                                  </p:stCondLst>
                                  <p:childTnLst>
                                    <p:set>
                                      <p:cBhvr>
                                        <p:cTn id="312" dur="1" fill="hold">
                                          <p:stCondLst>
                                            <p:cond delay="0"/>
                                          </p:stCondLst>
                                        </p:cTn>
                                        <p:tgtEl>
                                          <p:spTgt spid="128"/>
                                        </p:tgtEl>
                                        <p:attrNameLst>
                                          <p:attrName>style.visibility</p:attrName>
                                        </p:attrNameLst>
                                      </p:cBhvr>
                                      <p:to>
                                        <p:strVal val="visible"/>
                                      </p:to>
                                    </p:set>
                                    <p:animEffect transition="in" filter="fade">
                                      <p:cBhvr>
                                        <p:cTn id="313" dur="500"/>
                                        <p:tgtEl>
                                          <p:spTgt spid="128"/>
                                        </p:tgtEl>
                                      </p:cBhvr>
                                    </p:animEffect>
                                    <p:anim calcmode="lin" valueType="num">
                                      <p:cBhvr>
                                        <p:cTn id="314" dur="500" fill="hold"/>
                                        <p:tgtEl>
                                          <p:spTgt spid="128"/>
                                        </p:tgtEl>
                                        <p:attrNameLst>
                                          <p:attrName>ppt_x</p:attrName>
                                        </p:attrNameLst>
                                      </p:cBhvr>
                                      <p:tavLst>
                                        <p:tav tm="0">
                                          <p:val>
                                            <p:strVal val="#ppt_x"/>
                                          </p:val>
                                        </p:tav>
                                        <p:tav tm="100000">
                                          <p:val>
                                            <p:strVal val="#ppt_x"/>
                                          </p:val>
                                        </p:tav>
                                      </p:tavLst>
                                    </p:anim>
                                    <p:anim calcmode="lin" valueType="num">
                                      <p:cBhvr>
                                        <p:cTn id="315" dur="500" fill="hold"/>
                                        <p:tgtEl>
                                          <p:spTgt spid="1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16" grpId="0"/>
      <p:bldP spid="24" grpId="0" animBg="1"/>
      <p:bldP spid="33" grpId="0" animBg="1"/>
      <p:bldP spid="34" grpId="0"/>
      <p:bldP spid="50" grpId="0" animBg="1"/>
      <p:bldP spid="59" grpId="0" animBg="1"/>
      <p:bldP spid="72" grpId="0"/>
      <p:bldP spid="82" grpId="0" animBg="1"/>
      <p:bldP spid="83" grpId="0" animBg="1"/>
      <p:bldP spid="84" grpId="0" animBg="1"/>
      <p:bldP spid="85" grpId="0" animBg="1"/>
      <p:bldP spid="86" grpId="0" animBg="1"/>
      <p:bldP spid="87" grpId="0" animBg="1"/>
      <p:bldP spid="88" grpId="0" animBg="1"/>
      <p:bldP spid="89" grpId="0" animBg="1"/>
      <p:bldP spid="90" grpId="0" animBg="1"/>
      <p:bldP spid="71" grpId="0" animBg="1"/>
      <p:bldP spid="74" grpId="0" animBg="1"/>
      <p:bldP spid="76" grpId="0" animBg="1"/>
      <p:bldP spid="101" grpId="0" animBg="1"/>
      <p:bldP spid="102" grpId="0" animBg="1"/>
      <p:bldP spid="103" grpId="0" animBg="1"/>
      <p:bldP spid="105" grpId="0" animBg="1"/>
      <p:bldP spid="106" grpId="0" animBg="1"/>
      <p:bldP spid="107" grpId="0" animBg="1"/>
      <p:bldP spid="108" grpId="0"/>
      <p:bldP spid="109" grpId="0"/>
      <p:bldP spid="110" grpId="0"/>
      <p:bldP spid="111" grpId="0"/>
      <p:bldP spid="112" grpId="0"/>
      <p:bldP spid="113" grpId="0"/>
      <p:bldP spid="114" grpId="0"/>
      <p:bldP spid="115" grpId="0"/>
      <p:bldP spid="116" grpId="0"/>
      <p:bldP spid="117" grpId="0"/>
      <p:bldP spid="118" grpId="0"/>
      <p:bldP spid="119" grpId="0"/>
      <p:bldP spid="1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5CA09F1-B904-4488-B9A9-BB36A46F6F8E}"/>
              </a:ext>
            </a:extLst>
          </p:cNvPr>
          <p:cNvSpPr txBox="1"/>
          <p:nvPr/>
        </p:nvSpPr>
        <p:spPr>
          <a:xfrm>
            <a:off x="1447924" y="310511"/>
            <a:ext cx="5650708" cy="430887"/>
          </a:xfrm>
          <a:prstGeom prst="rect">
            <a:avLst/>
          </a:prstGeom>
          <a:noFill/>
        </p:spPr>
        <p:txBody>
          <a:bodyPr wrap="square" lIns="0" tIns="0" rIns="0" bIns="0" rtlCol="0" anchor="t">
            <a:spAutoFit/>
          </a:bodyPr>
          <a:lstStyle/>
          <a:p>
            <a:r>
              <a:rPr lang="en-US" sz="2800" b="1" dirty="0">
                <a:solidFill>
                  <a:srgbClr val="1C819E"/>
                </a:solidFill>
                <a:ea typeface="Ebrima" panose="02000000000000000000" pitchFamily="2" charset="0"/>
                <a:cs typeface="Segoe UI" panose="020B0502040204020203" pitchFamily="34" charset="0"/>
              </a:rPr>
              <a:t>BEST </a:t>
            </a:r>
            <a:r>
              <a:rPr lang="en-US" sz="2800" b="1" dirty="0">
                <a:solidFill>
                  <a:srgbClr val="00B0F0"/>
                </a:solidFill>
                <a:ea typeface="Ebrima" panose="02000000000000000000" pitchFamily="2" charset="0"/>
                <a:cs typeface="Segoe UI" panose="020B0502040204020203" pitchFamily="34" charset="0"/>
              </a:rPr>
              <a:t>MODEL</a:t>
            </a:r>
            <a:r>
              <a:rPr lang="en-US" sz="2800" b="1" dirty="0">
                <a:solidFill>
                  <a:srgbClr val="1C819E"/>
                </a:solidFill>
                <a:ea typeface="Ebrima" panose="02000000000000000000" pitchFamily="2" charset="0"/>
                <a:cs typeface="Segoe UI" panose="020B0502040204020203" pitchFamily="34" charset="0"/>
              </a:rPr>
              <a:t> (BAGGING CLASSIFIER)</a:t>
            </a:r>
          </a:p>
        </p:txBody>
      </p:sp>
      <p:pic>
        <p:nvPicPr>
          <p:cNvPr id="8" name="Graphic 121">
            <a:extLst>
              <a:ext uri="{FF2B5EF4-FFF2-40B4-BE49-F238E27FC236}">
                <a16:creationId xmlns:a16="http://schemas.microsoft.com/office/drawing/2014/main" id="{1E54DB04-77A4-4509-B2A8-DC982AF582D5}"/>
              </a:ext>
            </a:extLst>
          </p:cNvPr>
          <p:cNvPicPr>
            <a:picLocks noChangeAspect="1"/>
          </p:cNvPicPr>
          <p:nvPr/>
        </p:nvPicPr>
        <p:blipFill>
          <a:blip r:embed="rId2" cstate="print"/>
          <a:stretch>
            <a:fillRect/>
          </a:stretch>
        </p:blipFill>
        <p:spPr>
          <a:xfrm>
            <a:off x="323384" y="274727"/>
            <a:ext cx="1074825" cy="71585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818085150"/>
              </p:ext>
            </p:extLst>
          </p:nvPr>
        </p:nvGraphicFramePr>
        <p:xfrm>
          <a:off x="2605927" y="1085424"/>
          <a:ext cx="6711406" cy="1854200"/>
        </p:xfrm>
        <a:graphic>
          <a:graphicData uri="http://schemas.openxmlformats.org/drawingml/2006/table">
            <a:tbl>
              <a:tblPr firstRow="1" bandRow="1">
                <a:tableStyleId>{5C22544A-7EE6-4342-B048-85BDC9FD1C3A}</a:tableStyleId>
              </a:tblPr>
              <a:tblGrid>
                <a:gridCol w="3355703">
                  <a:extLst>
                    <a:ext uri="{9D8B030D-6E8A-4147-A177-3AD203B41FA5}">
                      <a16:colId xmlns:a16="http://schemas.microsoft.com/office/drawing/2014/main" val="3933307229"/>
                    </a:ext>
                  </a:extLst>
                </a:gridCol>
                <a:gridCol w="3355703">
                  <a:extLst>
                    <a:ext uri="{9D8B030D-6E8A-4147-A177-3AD203B41FA5}">
                      <a16:colId xmlns:a16="http://schemas.microsoft.com/office/drawing/2014/main" val="1574444928"/>
                    </a:ext>
                  </a:extLst>
                </a:gridCol>
              </a:tblGrid>
              <a:tr h="370840">
                <a:tc gridSpan="2">
                  <a:txBody>
                    <a:bodyPr/>
                    <a:lstStyle/>
                    <a:p>
                      <a:pPr algn="ctr"/>
                      <a:r>
                        <a:rPr lang="en-IN" sz="1600" dirty="0"/>
                        <a:t>RF</a:t>
                      </a:r>
                      <a:r>
                        <a:rPr lang="en-IN" sz="1600" baseline="0" dirty="0"/>
                        <a:t> Classifier </a:t>
                      </a:r>
                      <a:r>
                        <a:rPr lang="en-IN" sz="1600" dirty="0"/>
                        <a:t>Metrics</a:t>
                      </a:r>
                      <a:r>
                        <a:rPr lang="en-IN" sz="1600" baseline="0" dirty="0"/>
                        <a:t> (Balanced Data)</a:t>
                      </a:r>
                      <a:endParaRPr lang="en-IN" sz="1600" dirty="0"/>
                    </a:p>
                  </a:txBody>
                  <a:tcPr/>
                </a:tc>
                <a:tc hMerge="1">
                  <a:txBody>
                    <a:bodyPr/>
                    <a:lstStyle/>
                    <a:p>
                      <a:endParaRPr lang="en-IN" dirty="0"/>
                    </a:p>
                  </a:txBody>
                  <a:tcPr/>
                </a:tc>
                <a:extLst>
                  <a:ext uri="{0D108BD9-81ED-4DB2-BD59-A6C34878D82A}">
                    <a16:rowId xmlns:a16="http://schemas.microsoft.com/office/drawing/2014/main" val="1790047039"/>
                  </a:ext>
                </a:extLst>
              </a:tr>
              <a:tr h="370840">
                <a:tc>
                  <a:txBody>
                    <a:bodyPr/>
                    <a:lstStyle/>
                    <a:p>
                      <a:pPr algn="ctr"/>
                      <a:r>
                        <a:rPr lang="en-IN" sz="1600" b="1" dirty="0"/>
                        <a:t>Accuracy</a:t>
                      </a:r>
                    </a:p>
                  </a:txBody>
                  <a:tcPr/>
                </a:tc>
                <a:tc>
                  <a:txBody>
                    <a:bodyPr/>
                    <a:lstStyle/>
                    <a:p>
                      <a:pPr algn="ctr"/>
                      <a:r>
                        <a:rPr lang="en-IN" sz="1600" dirty="0"/>
                        <a:t>0.9125407030141104</a:t>
                      </a:r>
                    </a:p>
                  </a:txBody>
                  <a:tcPr/>
                </a:tc>
                <a:extLst>
                  <a:ext uri="{0D108BD9-81ED-4DB2-BD59-A6C34878D82A}">
                    <a16:rowId xmlns:a16="http://schemas.microsoft.com/office/drawing/2014/main" val="2746661097"/>
                  </a:ext>
                </a:extLst>
              </a:tr>
              <a:tr h="370840">
                <a:tc>
                  <a:txBody>
                    <a:bodyPr/>
                    <a:lstStyle/>
                    <a:p>
                      <a:pPr algn="ctr"/>
                      <a:r>
                        <a:rPr lang="en-IN" sz="1600" b="1" dirty="0"/>
                        <a:t>Precision</a:t>
                      </a:r>
                    </a:p>
                  </a:txBody>
                  <a:tcPr/>
                </a:tc>
                <a:tc>
                  <a:txBody>
                    <a:bodyPr/>
                    <a:lstStyle/>
                    <a:p>
                      <a:pPr algn="ctr"/>
                      <a:r>
                        <a:rPr lang="en-IN" sz="1600" dirty="0"/>
                        <a:t>0.9050914483440435</a:t>
                      </a:r>
                    </a:p>
                  </a:txBody>
                  <a:tcPr/>
                </a:tc>
                <a:extLst>
                  <a:ext uri="{0D108BD9-81ED-4DB2-BD59-A6C34878D82A}">
                    <a16:rowId xmlns:a16="http://schemas.microsoft.com/office/drawing/2014/main" val="2035315518"/>
                  </a:ext>
                </a:extLst>
              </a:tr>
              <a:tr h="370840">
                <a:tc>
                  <a:txBody>
                    <a:bodyPr/>
                    <a:lstStyle/>
                    <a:p>
                      <a:pPr algn="ctr"/>
                      <a:r>
                        <a:rPr lang="en-IN" sz="1600" b="1" dirty="0"/>
                        <a:t>Recall </a:t>
                      </a:r>
                    </a:p>
                  </a:txBody>
                  <a:tcPr/>
                </a:tc>
                <a:tc>
                  <a:txBody>
                    <a:bodyPr/>
                    <a:lstStyle/>
                    <a:p>
                      <a:pPr algn="ctr"/>
                      <a:r>
                        <a:rPr lang="en-IN" sz="1600" dirty="0"/>
                        <a:t>0.9209489479419901</a:t>
                      </a:r>
                    </a:p>
                  </a:txBody>
                  <a:tcPr/>
                </a:tc>
                <a:extLst>
                  <a:ext uri="{0D108BD9-81ED-4DB2-BD59-A6C34878D82A}">
                    <a16:rowId xmlns:a16="http://schemas.microsoft.com/office/drawing/2014/main" val="1924362535"/>
                  </a:ext>
                </a:extLst>
              </a:tr>
              <a:tr h="370840">
                <a:tc>
                  <a:txBody>
                    <a:bodyPr/>
                    <a:lstStyle/>
                    <a:p>
                      <a:pPr algn="ctr"/>
                      <a:r>
                        <a:rPr lang="en-IN" sz="1600" b="1" dirty="0"/>
                        <a:t>F1-Score </a:t>
                      </a:r>
                    </a:p>
                  </a:txBody>
                  <a:tcPr/>
                </a:tc>
                <a:tc>
                  <a:txBody>
                    <a:bodyPr/>
                    <a:lstStyle/>
                    <a:p>
                      <a:pPr algn="ctr"/>
                      <a:r>
                        <a:rPr lang="en-IN" sz="1600" dirty="0"/>
                        <a:t>0.9129513441642083</a:t>
                      </a:r>
                    </a:p>
                  </a:txBody>
                  <a:tcPr/>
                </a:tc>
                <a:extLst>
                  <a:ext uri="{0D108BD9-81ED-4DB2-BD59-A6C34878D82A}">
                    <a16:rowId xmlns:a16="http://schemas.microsoft.com/office/drawing/2014/main" val="2846937730"/>
                  </a:ext>
                </a:extLst>
              </a:tr>
            </a:tbl>
          </a:graphicData>
        </a:graphic>
      </p:graphicFrame>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1220674" y="3444648"/>
            <a:ext cx="3804172" cy="2834232"/>
          </a:xfrm>
          <a:prstGeom prst="rect">
            <a:avLst/>
          </a:prstGeom>
        </p:spPr>
      </p:pic>
      <p:pic>
        <p:nvPicPr>
          <p:cNvPr id="10" name="Picture 9"/>
          <p:cNvPicPr/>
          <p:nvPr/>
        </p:nvPicPr>
        <p:blipFill>
          <a:blip r:embed="rId4">
            <a:extLst>
              <a:ext uri="{28A0092B-C50C-407E-A947-70E740481C1C}">
                <a14:useLocalDpi xmlns:a14="http://schemas.microsoft.com/office/drawing/2010/main" val="0"/>
              </a:ext>
            </a:extLst>
          </a:blip>
          <a:stretch>
            <a:fillRect/>
          </a:stretch>
        </p:blipFill>
        <p:spPr>
          <a:xfrm>
            <a:off x="6346417" y="3444648"/>
            <a:ext cx="3590063" cy="2834232"/>
          </a:xfrm>
          <a:prstGeom prst="rect">
            <a:avLst/>
          </a:prstGeom>
        </p:spPr>
      </p:pic>
    </p:spTree>
    <p:extLst>
      <p:ext uri="{BB962C8B-B14F-4D97-AF65-F5344CB8AC3E}">
        <p14:creationId xmlns:p14="http://schemas.microsoft.com/office/powerpoint/2010/main" val="1616347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21">
            <a:extLst>
              <a:ext uri="{FF2B5EF4-FFF2-40B4-BE49-F238E27FC236}">
                <a16:creationId xmlns:a16="http://schemas.microsoft.com/office/drawing/2014/main" id="{1E54DB04-77A4-4509-B2A8-DC982AF582D5}"/>
              </a:ext>
            </a:extLst>
          </p:cNvPr>
          <p:cNvPicPr>
            <a:picLocks noChangeAspect="1"/>
          </p:cNvPicPr>
          <p:nvPr/>
        </p:nvPicPr>
        <p:blipFill>
          <a:blip r:embed="rId2" cstate="print"/>
          <a:stretch>
            <a:fillRect/>
          </a:stretch>
        </p:blipFill>
        <p:spPr>
          <a:xfrm>
            <a:off x="323384" y="274727"/>
            <a:ext cx="1074825" cy="715850"/>
          </a:xfrm>
          <a:prstGeom prst="rect">
            <a:avLst/>
          </a:prstGeom>
        </p:spPr>
      </p:pic>
      <p:sp>
        <p:nvSpPr>
          <p:cNvPr id="3" name="TextBox 2">
            <a:extLst>
              <a:ext uri="{FF2B5EF4-FFF2-40B4-BE49-F238E27FC236}">
                <a16:creationId xmlns:a16="http://schemas.microsoft.com/office/drawing/2014/main" id="{15CA09F1-B904-4488-B9A9-BB36A46F6F8E}"/>
              </a:ext>
            </a:extLst>
          </p:cNvPr>
          <p:cNvSpPr txBox="1"/>
          <p:nvPr/>
        </p:nvSpPr>
        <p:spPr>
          <a:xfrm>
            <a:off x="1511932" y="417208"/>
            <a:ext cx="2200532" cy="430887"/>
          </a:xfrm>
          <a:prstGeom prst="rect">
            <a:avLst/>
          </a:prstGeom>
          <a:noFill/>
        </p:spPr>
        <p:txBody>
          <a:bodyPr wrap="square" lIns="0" tIns="0" rIns="0" bIns="0" rtlCol="0" anchor="t">
            <a:spAutoFit/>
          </a:bodyPr>
          <a:lstStyle/>
          <a:p>
            <a:r>
              <a:rPr lang="en-US" sz="2800" b="1">
                <a:solidFill>
                  <a:srgbClr val="1C819E"/>
                </a:solidFill>
                <a:ea typeface="Ebrima" panose="02000000000000000000" pitchFamily="2" charset="0"/>
                <a:cs typeface="Segoe UI" panose="020B0502040204020203" pitchFamily="34" charset="0"/>
              </a:rPr>
              <a:t>GUESSTIMATE</a:t>
            </a:r>
            <a:endParaRPr lang="en-US" sz="2800" b="1" dirty="0">
              <a:solidFill>
                <a:srgbClr val="1C819E"/>
              </a:solidFill>
              <a:ea typeface="Ebrima" panose="02000000000000000000" pitchFamily="2" charset="0"/>
              <a:cs typeface="Segoe UI" panose="020B0502040204020203" pitchFamily="34" charset="0"/>
            </a:endParaRPr>
          </a:p>
        </p:txBody>
      </p:sp>
      <p:sp>
        <p:nvSpPr>
          <p:cNvPr id="5" name="Content Placeholder 2"/>
          <p:cNvSpPr txBox="1">
            <a:spLocks/>
          </p:cNvSpPr>
          <p:nvPr/>
        </p:nvSpPr>
        <p:spPr>
          <a:xfrm>
            <a:off x="646176" y="990576"/>
            <a:ext cx="10515600" cy="58674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Font typeface="Wingdings" panose="05000000000000000000" pitchFamily="2" charset="2"/>
              <a:buChar char="v"/>
            </a:pPr>
            <a:r>
              <a:rPr lang="en-IN" sz="2000" b="1">
                <a:solidFill>
                  <a:schemeClr val="accent1">
                    <a:lumMod val="75000"/>
                  </a:schemeClr>
                </a:solidFill>
              </a:rPr>
              <a:t>Out of 100 customers, how many opt for the subscription ?</a:t>
            </a:r>
          </a:p>
          <a:p>
            <a:pPr algn="just">
              <a:lnSpc>
                <a:spcPct val="150000"/>
              </a:lnSpc>
            </a:pPr>
            <a:r>
              <a:rPr lang="en-IN" sz="1400"/>
              <a:t>Let 10$ be the amount spent by bank to contact a customer</a:t>
            </a:r>
          </a:p>
          <a:p>
            <a:pPr algn="just">
              <a:lnSpc>
                <a:spcPct val="150000"/>
              </a:lnSpc>
            </a:pPr>
            <a:r>
              <a:rPr lang="en-IN" sz="1400"/>
              <a:t>Let 1000$ be the average term deposit</a:t>
            </a:r>
          </a:p>
          <a:p>
            <a:pPr algn="just">
              <a:lnSpc>
                <a:spcPct val="150000"/>
              </a:lnSpc>
              <a:buFont typeface="Wingdings" panose="05000000000000000000" pitchFamily="2" charset="2"/>
              <a:buChar char="q"/>
            </a:pPr>
            <a:r>
              <a:rPr lang="en-IN" sz="2000" b="1" i="1" u="sng"/>
              <a:t>With base model :</a:t>
            </a:r>
          </a:p>
          <a:p>
            <a:pPr algn="just">
              <a:lnSpc>
                <a:spcPct val="150000"/>
              </a:lnSpc>
            </a:pPr>
            <a:r>
              <a:rPr lang="en-IN" sz="1400"/>
              <a:t>The amount spent for contacting 100 customers is 1000$</a:t>
            </a:r>
          </a:p>
          <a:p>
            <a:pPr algn="just">
              <a:lnSpc>
                <a:spcPct val="150000"/>
              </a:lnSpc>
            </a:pPr>
            <a:r>
              <a:rPr lang="en-IN" sz="1400"/>
              <a:t>Out of 100 customers only three subscribed. So, the amount earned by the bank is 3000$</a:t>
            </a:r>
          </a:p>
          <a:p>
            <a:pPr algn="just">
              <a:lnSpc>
                <a:spcPct val="150000"/>
              </a:lnSpc>
            </a:pPr>
            <a:r>
              <a:rPr lang="en-IN" sz="1400"/>
              <a:t>The total amount gained is </a:t>
            </a:r>
            <a:r>
              <a:rPr lang="en-IN" sz="1400" b="1"/>
              <a:t>2000$ </a:t>
            </a:r>
          </a:p>
          <a:p>
            <a:pPr algn="just">
              <a:lnSpc>
                <a:spcPct val="150000"/>
              </a:lnSpc>
              <a:buFont typeface="Wingdings" panose="05000000000000000000" pitchFamily="2" charset="2"/>
              <a:buChar char="q"/>
            </a:pPr>
            <a:r>
              <a:rPr lang="en-IN" sz="2000" b="1" i="1" u="sng"/>
              <a:t>With final model </a:t>
            </a:r>
            <a:r>
              <a:rPr lang="en-IN" sz="1400" b="1" i="1" u="sng"/>
              <a:t>:</a:t>
            </a:r>
          </a:p>
          <a:p>
            <a:pPr algn="just">
              <a:lnSpc>
                <a:spcPct val="150000"/>
              </a:lnSpc>
            </a:pPr>
            <a:r>
              <a:rPr lang="en-IN" sz="1400"/>
              <a:t>The amount spent for contacting 100 customers is 1000$</a:t>
            </a:r>
          </a:p>
          <a:p>
            <a:pPr algn="just">
              <a:lnSpc>
                <a:spcPct val="150000"/>
              </a:lnSpc>
            </a:pPr>
            <a:r>
              <a:rPr lang="en-IN" sz="1400"/>
              <a:t>Out of 100 customers 47 subscribed. So, the amount earned by the bank is 47000$</a:t>
            </a:r>
          </a:p>
          <a:p>
            <a:pPr algn="just">
              <a:lnSpc>
                <a:spcPct val="150000"/>
              </a:lnSpc>
            </a:pPr>
            <a:r>
              <a:rPr lang="en-IN" sz="1400"/>
              <a:t>The total amount gained is </a:t>
            </a:r>
            <a:r>
              <a:rPr lang="en-IN" sz="1400" b="1"/>
              <a:t>46000$</a:t>
            </a:r>
            <a:endParaRPr lang="en-IN" sz="1400" b="1" i="1" u="sng"/>
          </a:p>
          <a:p>
            <a:pPr algn="just">
              <a:lnSpc>
                <a:spcPct val="150000"/>
              </a:lnSpc>
            </a:pPr>
            <a:r>
              <a:rPr lang="en-IN" sz="1400"/>
              <a:t>Therefore, there is </a:t>
            </a:r>
            <a:r>
              <a:rPr lang="en-IN" sz="1400" b="1"/>
              <a:t>95%</a:t>
            </a:r>
            <a:r>
              <a:rPr lang="en-IN" sz="1400"/>
              <a:t> gain if the bank incorporate our model.</a:t>
            </a:r>
          </a:p>
          <a:p>
            <a:pPr algn="just">
              <a:lnSpc>
                <a:spcPct val="150000"/>
              </a:lnSpc>
            </a:pPr>
            <a:endParaRPr lang="en-IN" sz="14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3296" y="1"/>
            <a:ext cx="4108704" cy="6857999"/>
          </a:xfrm>
          <a:prstGeom prst="rect">
            <a:avLst/>
          </a:prstGeom>
        </p:spPr>
      </p:pic>
    </p:spTree>
    <p:extLst>
      <p:ext uri="{BB962C8B-B14F-4D97-AF65-F5344CB8AC3E}">
        <p14:creationId xmlns:p14="http://schemas.microsoft.com/office/powerpoint/2010/main" val="2634141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9275" y="234497"/>
            <a:ext cx="10515600" cy="664640"/>
          </a:xfrm>
        </p:spPr>
        <p:txBody>
          <a:bodyPr>
            <a:normAutofit/>
          </a:bodyPr>
          <a:lstStyle/>
          <a:p>
            <a:r>
              <a:rPr lang="en-US" sz="2800" b="1" dirty="0">
                <a:solidFill>
                  <a:srgbClr val="1C819E"/>
                </a:solidFill>
                <a:latin typeface="+mn-lt"/>
                <a:ea typeface="Ebrima" panose="02000000000000000000" pitchFamily="2" charset="0"/>
                <a:cs typeface="Segoe UI" panose="020B0502040204020203" pitchFamily="34" charset="0"/>
              </a:rPr>
              <a:t>   BUSINESS </a:t>
            </a:r>
            <a:r>
              <a:rPr lang="en-US" sz="2800" b="1" dirty="0">
                <a:solidFill>
                  <a:srgbClr val="00B0F0"/>
                </a:solidFill>
                <a:latin typeface="+mn-lt"/>
                <a:ea typeface="Ebrima" panose="02000000000000000000" pitchFamily="2" charset="0"/>
                <a:cs typeface="Segoe UI" panose="020B0502040204020203" pitchFamily="34" charset="0"/>
              </a:rPr>
              <a:t>SOLUTION</a:t>
            </a:r>
            <a:endParaRPr lang="en-IN" sz="2800" dirty="0">
              <a:solidFill>
                <a:schemeClr val="accent1"/>
              </a:solidFill>
              <a:latin typeface="+mn-lt"/>
            </a:endParaRPr>
          </a:p>
        </p:txBody>
      </p:sp>
      <p:sp>
        <p:nvSpPr>
          <p:cNvPr id="3" name="Content Placeholder 2"/>
          <p:cNvSpPr>
            <a:spLocks noGrp="1"/>
          </p:cNvSpPr>
          <p:nvPr>
            <p:ph idx="1"/>
          </p:nvPr>
        </p:nvSpPr>
        <p:spPr>
          <a:xfrm>
            <a:off x="838200" y="1214846"/>
            <a:ext cx="10515600" cy="4962117"/>
          </a:xfrm>
        </p:spPr>
        <p:txBody>
          <a:bodyPr>
            <a:normAutofit/>
          </a:bodyPr>
          <a:lstStyle/>
          <a:p>
            <a:pPr algn="just">
              <a:lnSpc>
                <a:spcPct val="150000"/>
              </a:lnSpc>
            </a:pPr>
            <a:r>
              <a:rPr lang="en-IN" sz="1400" dirty="0"/>
              <a:t>The main objective of this project is to increase the effectiveness of the bank's telemarketing campaign, which was successfully met through data analysis, visualization and analytical model building. A target customer profile was established while classification models were built to predict customers' response to the term deposit campaign.</a:t>
            </a:r>
          </a:p>
          <a:p>
            <a:r>
              <a:rPr lang="en-IN" sz="1400" dirty="0"/>
              <a:t>According to previous analysis, a target customer profile can be established. The most responsive customers possess these features:</a:t>
            </a:r>
          </a:p>
          <a:p>
            <a:pPr>
              <a:buFont typeface="Wingdings" panose="05000000000000000000" pitchFamily="2" charset="2"/>
              <a:buChar char="ü"/>
            </a:pPr>
            <a:r>
              <a:rPr lang="en-IN" sz="1400" dirty="0"/>
              <a:t>Feature 1: age &lt; 30 or age &gt; 60</a:t>
            </a:r>
          </a:p>
          <a:p>
            <a:pPr>
              <a:buFont typeface="Wingdings" panose="05000000000000000000" pitchFamily="2" charset="2"/>
              <a:buChar char="ü"/>
            </a:pPr>
            <a:r>
              <a:rPr lang="en-IN" sz="1400" dirty="0"/>
              <a:t>Feature 2: students or retired people</a:t>
            </a:r>
          </a:p>
          <a:p>
            <a:pPr>
              <a:buFont typeface="Wingdings" panose="05000000000000000000" pitchFamily="2" charset="2"/>
              <a:buChar char="ü"/>
            </a:pPr>
            <a:r>
              <a:rPr lang="en-IN" sz="1400" dirty="0"/>
              <a:t>Feature 3: a balance of more than 5000 euros</a:t>
            </a:r>
          </a:p>
          <a:p>
            <a:pPr>
              <a:buFont typeface="Wingdings" panose="05000000000000000000" pitchFamily="2" charset="2"/>
              <a:buChar char="ü"/>
            </a:pPr>
            <a:r>
              <a:rPr lang="en-IN" sz="1400" dirty="0"/>
              <a:t>Feature 4: should focus on people who are not having personal or housing loan</a:t>
            </a:r>
          </a:p>
          <a:p>
            <a:r>
              <a:rPr lang="en-IN" sz="1400" dirty="0"/>
              <a:t>By applying RF classifier algorithm the bank will be able to predict a customer's response to its telemarketing campaign before calling this customer. In this way, the bank can allocate more marketing efforts to the clients who are classified as highly likely to accept term deposits, and call less to those who are unlikely to make term deposits. With the aid of RF classifier model, the bank can enter a virtuous cycle of effective marketing, more investments and happier customers.</a:t>
            </a:r>
          </a:p>
          <a:p>
            <a:r>
              <a:rPr lang="en-IN" sz="1600" b="1" dirty="0"/>
              <a:t>Recommendations :</a:t>
            </a:r>
          </a:p>
          <a:p>
            <a:pPr>
              <a:buFont typeface="Wingdings" panose="05000000000000000000" pitchFamily="2" charset="2"/>
              <a:buChar char="ü"/>
            </a:pPr>
            <a:r>
              <a:rPr lang="en-IN" sz="1400" dirty="0"/>
              <a:t>More appropriate timing</a:t>
            </a:r>
          </a:p>
          <a:p>
            <a:pPr>
              <a:buFont typeface="Wingdings" panose="05000000000000000000" pitchFamily="2" charset="2"/>
              <a:buChar char="ü"/>
            </a:pPr>
            <a:r>
              <a:rPr lang="en-IN" sz="1400" dirty="0"/>
              <a:t>Smarter marketing design</a:t>
            </a:r>
          </a:p>
          <a:p>
            <a:pPr>
              <a:buFont typeface="Wingdings" panose="05000000000000000000" pitchFamily="2" charset="2"/>
              <a:buChar char="ü"/>
            </a:pPr>
            <a:r>
              <a:rPr lang="en-IN" sz="1400" dirty="0"/>
              <a:t>Better services provision</a:t>
            </a:r>
          </a:p>
        </p:txBody>
      </p:sp>
      <p:pic>
        <p:nvPicPr>
          <p:cNvPr id="4" name="Graphic 121">
            <a:extLst>
              <a:ext uri="{FF2B5EF4-FFF2-40B4-BE49-F238E27FC236}">
                <a16:creationId xmlns:a16="http://schemas.microsoft.com/office/drawing/2014/main" id="{1E54DB04-77A4-4509-B2A8-DC982AF582D5}"/>
              </a:ext>
            </a:extLst>
          </p:cNvPr>
          <p:cNvPicPr>
            <a:picLocks noChangeAspect="1"/>
          </p:cNvPicPr>
          <p:nvPr/>
        </p:nvPicPr>
        <p:blipFill>
          <a:blip r:embed="rId2" cstate="print"/>
          <a:stretch>
            <a:fillRect/>
          </a:stretch>
        </p:blipFill>
        <p:spPr>
          <a:xfrm>
            <a:off x="284196" y="183287"/>
            <a:ext cx="1074825" cy="7158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E32CEC6-3983-4FC5-9F57-533C5BD3F9F6}"/>
              </a:ext>
            </a:extLst>
          </p:cNvPr>
          <p:cNvSpPr txBox="1"/>
          <p:nvPr/>
        </p:nvSpPr>
        <p:spPr>
          <a:xfrm>
            <a:off x="3167393" y="4445215"/>
            <a:ext cx="4779300" cy="1016855"/>
          </a:xfrm>
          <a:prstGeom prst="rect">
            <a:avLst/>
          </a:prstGeom>
          <a:noFill/>
        </p:spPr>
        <p:txBody>
          <a:bodyPr wrap="square" lIns="0" tIns="0" rIns="0" bIns="0" rtlCol="0" anchor="ctr">
            <a:spAutoFit/>
          </a:bodyPr>
          <a:lstStyle/>
          <a:p>
            <a:pPr algn="ctr"/>
            <a:r>
              <a:rPr lang="en-US" sz="6600" b="1" dirty="0">
                <a:solidFill>
                  <a:schemeClr val="accent1">
                    <a:lumMod val="75000"/>
                  </a:schemeClr>
                </a:solidFill>
                <a:latin typeface="+mj-lt"/>
                <a:ea typeface="Ebrima" panose="02000000000000000000" pitchFamily="2" charset="0"/>
                <a:cs typeface="Segoe UI" panose="020B0502040204020203" pitchFamily="34" charset="0"/>
              </a:rPr>
              <a:t>THANK</a:t>
            </a:r>
            <a:r>
              <a:rPr lang="en-US" sz="6600" b="1" dirty="0">
                <a:solidFill>
                  <a:srgbClr val="FFBE00"/>
                </a:solidFill>
                <a:latin typeface="+mj-lt"/>
                <a:ea typeface="Ebrima" panose="02000000000000000000" pitchFamily="2" charset="0"/>
                <a:cs typeface="Segoe UI" panose="020B0502040204020203" pitchFamily="34" charset="0"/>
              </a:rPr>
              <a:t> </a:t>
            </a:r>
            <a:r>
              <a:rPr lang="en-US" sz="6600" b="1" dirty="0">
                <a:solidFill>
                  <a:srgbClr val="00B0F0"/>
                </a:solidFill>
                <a:latin typeface="+mj-lt"/>
                <a:ea typeface="Ebrima" panose="02000000000000000000" pitchFamily="2" charset="0"/>
                <a:cs typeface="Segoe UI" panose="020B0502040204020203" pitchFamily="34" charset="0"/>
              </a:rPr>
              <a:t>YOU</a:t>
            </a:r>
            <a:endParaRPr lang="en-US" sz="6600" dirty="0">
              <a:solidFill>
                <a:srgbClr val="00B0F0"/>
              </a:solidFill>
              <a:latin typeface="+mj-lt"/>
              <a:ea typeface="Ebrima" panose="02000000000000000000" pitchFamily="2" charset="0"/>
              <a:cs typeface="Segoe UI" panose="020B0502040204020203" pitchFamily="34" charset="0"/>
            </a:endParaRPr>
          </a:p>
        </p:txBody>
      </p:sp>
      <p:sp>
        <p:nvSpPr>
          <p:cNvPr id="26" name="AutoShape 23">
            <a:extLst>
              <a:ext uri="{FF2B5EF4-FFF2-40B4-BE49-F238E27FC236}">
                <a16:creationId xmlns:a16="http://schemas.microsoft.com/office/drawing/2014/main" id="{0D056829-ADA9-4271-B5B7-FD70A340AB70}"/>
              </a:ext>
            </a:extLst>
          </p:cNvPr>
          <p:cNvSpPr>
            <a:spLocks/>
          </p:cNvSpPr>
          <p:nvPr/>
        </p:nvSpPr>
        <p:spPr bwMode="auto">
          <a:xfrm>
            <a:off x="5114338" y="5957306"/>
            <a:ext cx="1077913" cy="812800"/>
          </a:xfrm>
          <a:custGeom>
            <a:avLst/>
            <a:gdLst/>
            <a:ahLst/>
            <a:cxnLst/>
            <a:rect l="0" t="0" r="r" b="b"/>
            <a:pathLst>
              <a:path w="21600" h="21600">
                <a:moveTo>
                  <a:pt x="13935" y="0"/>
                </a:moveTo>
                <a:cubicBezTo>
                  <a:pt x="13758" y="0"/>
                  <a:pt x="13594" y="56"/>
                  <a:pt x="13443" y="147"/>
                </a:cubicBezTo>
                <a:lnTo>
                  <a:pt x="13437" y="139"/>
                </a:lnTo>
                <a:lnTo>
                  <a:pt x="13412" y="163"/>
                </a:lnTo>
                <a:cubicBezTo>
                  <a:pt x="13360" y="197"/>
                  <a:pt x="13312" y="234"/>
                  <a:pt x="13265" y="277"/>
                </a:cubicBezTo>
                <a:lnTo>
                  <a:pt x="7727" y="4460"/>
                </a:lnTo>
                <a:cubicBezTo>
                  <a:pt x="7342" y="4724"/>
                  <a:pt x="7081" y="5258"/>
                  <a:pt x="7081" y="5871"/>
                </a:cubicBezTo>
                <a:cubicBezTo>
                  <a:pt x="7081" y="6746"/>
                  <a:pt x="7614" y="7453"/>
                  <a:pt x="8274" y="7453"/>
                </a:cubicBezTo>
                <a:cubicBezTo>
                  <a:pt x="8420" y="7453"/>
                  <a:pt x="8562" y="7419"/>
                  <a:pt x="8692" y="7355"/>
                </a:cubicBezTo>
                <a:cubicBezTo>
                  <a:pt x="8774" y="7314"/>
                  <a:pt x="8853" y="7262"/>
                  <a:pt x="8925" y="7200"/>
                </a:cubicBezTo>
                <a:cubicBezTo>
                  <a:pt x="9502" y="6817"/>
                  <a:pt x="11015" y="5806"/>
                  <a:pt x="11808" y="5251"/>
                </a:cubicBezTo>
                <a:cubicBezTo>
                  <a:pt x="12801" y="4557"/>
                  <a:pt x="13443" y="5325"/>
                  <a:pt x="13443" y="5325"/>
                </a:cubicBezTo>
                <a:lnTo>
                  <a:pt x="18096" y="11375"/>
                </a:lnTo>
                <a:lnTo>
                  <a:pt x="18102" y="11383"/>
                </a:lnTo>
                <a:cubicBezTo>
                  <a:pt x="18321" y="11706"/>
                  <a:pt x="18635" y="11905"/>
                  <a:pt x="18988" y="11905"/>
                </a:cubicBezTo>
                <a:cubicBezTo>
                  <a:pt x="19012" y="11905"/>
                  <a:pt x="19038" y="11907"/>
                  <a:pt x="19061" y="11905"/>
                </a:cubicBezTo>
                <a:lnTo>
                  <a:pt x="19068" y="11905"/>
                </a:lnTo>
                <a:lnTo>
                  <a:pt x="19104" y="11897"/>
                </a:lnTo>
                <a:cubicBezTo>
                  <a:pt x="19149" y="11891"/>
                  <a:pt x="19196" y="11885"/>
                  <a:pt x="19240" y="11872"/>
                </a:cubicBezTo>
                <a:lnTo>
                  <a:pt x="21600" y="11375"/>
                </a:lnTo>
                <a:lnTo>
                  <a:pt x="21600" y="2675"/>
                </a:lnTo>
                <a:cubicBezTo>
                  <a:pt x="21600" y="2675"/>
                  <a:pt x="20595" y="2978"/>
                  <a:pt x="19172" y="3441"/>
                </a:cubicBezTo>
                <a:cubicBezTo>
                  <a:pt x="17749" y="3904"/>
                  <a:pt x="17445" y="3612"/>
                  <a:pt x="17445" y="3612"/>
                </a:cubicBezTo>
                <a:lnTo>
                  <a:pt x="14802" y="489"/>
                </a:lnTo>
                <a:cubicBezTo>
                  <a:pt x="14582" y="187"/>
                  <a:pt x="14275" y="0"/>
                  <a:pt x="13935" y="0"/>
                </a:cubicBezTo>
                <a:close/>
                <a:moveTo>
                  <a:pt x="8261" y="261"/>
                </a:moveTo>
                <a:cubicBezTo>
                  <a:pt x="7715" y="254"/>
                  <a:pt x="7315" y="440"/>
                  <a:pt x="7315" y="440"/>
                </a:cubicBezTo>
                <a:cubicBezTo>
                  <a:pt x="7315" y="440"/>
                  <a:pt x="5041" y="1964"/>
                  <a:pt x="4155" y="2658"/>
                </a:cubicBezTo>
                <a:cubicBezTo>
                  <a:pt x="3270" y="3353"/>
                  <a:pt x="2360" y="2846"/>
                  <a:pt x="2360" y="2846"/>
                </a:cubicBezTo>
                <a:lnTo>
                  <a:pt x="0" y="1647"/>
                </a:lnTo>
                <a:lnTo>
                  <a:pt x="0" y="11628"/>
                </a:lnTo>
                <a:lnTo>
                  <a:pt x="1156" y="12190"/>
                </a:lnTo>
                <a:lnTo>
                  <a:pt x="1260" y="12280"/>
                </a:lnTo>
                <a:cubicBezTo>
                  <a:pt x="1271" y="12239"/>
                  <a:pt x="1284" y="12197"/>
                  <a:pt x="1297" y="12158"/>
                </a:cubicBezTo>
                <a:cubicBezTo>
                  <a:pt x="1403" y="11214"/>
                  <a:pt x="2013" y="10486"/>
                  <a:pt x="2754" y="10486"/>
                </a:cubicBezTo>
                <a:cubicBezTo>
                  <a:pt x="3570" y="10486"/>
                  <a:pt x="4235" y="11369"/>
                  <a:pt x="4235" y="12451"/>
                </a:cubicBezTo>
                <a:cubicBezTo>
                  <a:pt x="4235" y="12511"/>
                  <a:pt x="4227" y="12572"/>
                  <a:pt x="4223" y="12631"/>
                </a:cubicBezTo>
                <a:cubicBezTo>
                  <a:pt x="4248" y="12629"/>
                  <a:pt x="4277" y="12622"/>
                  <a:pt x="4303" y="12622"/>
                </a:cubicBezTo>
                <a:cubicBezTo>
                  <a:pt x="5119" y="12622"/>
                  <a:pt x="5778" y="13497"/>
                  <a:pt x="5778" y="14579"/>
                </a:cubicBezTo>
                <a:cubicBezTo>
                  <a:pt x="5778" y="14612"/>
                  <a:pt x="5779" y="14645"/>
                  <a:pt x="5778" y="14677"/>
                </a:cubicBezTo>
                <a:cubicBezTo>
                  <a:pt x="5841" y="14667"/>
                  <a:pt x="5904" y="14661"/>
                  <a:pt x="5969" y="14661"/>
                </a:cubicBezTo>
                <a:cubicBezTo>
                  <a:pt x="6813" y="14661"/>
                  <a:pt x="7499" y="15544"/>
                  <a:pt x="7542" y="16650"/>
                </a:cubicBezTo>
                <a:cubicBezTo>
                  <a:pt x="7666" y="16614"/>
                  <a:pt x="7792" y="16593"/>
                  <a:pt x="7923" y="16593"/>
                </a:cubicBezTo>
                <a:cubicBezTo>
                  <a:pt x="8889" y="16593"/>
                  <a:pt x="9675" y="17628"/>
                  <a:pt x="9675" y="18909"/>
                </a:cubicBezTo>
                <a:cubicBezTo>
                  <a:pt x="9675" y="18957"/>
                  <a:pt x="9671" y="19009"/>
                  <a:pt x="9669" y="19056"/>
                </a:cubicBezTo>
                <a:cubicBezTo>
                  <a:pt x="9675" y="19096"/>
                  <a:pt x="9683" y="19137"/>
                  <a:pt x="9687" y="19178"/>
                </a:cubicBezTo>
                <a:lnTo>
                  <a:pt x="9933" y="19374"/>
                </a:lnTo>
                <a:lnTo>
                  <a:pt x="10339" y="19953"/>
                </a:lnTo>
                <a:cubicBezTo>
                  <a:pt x="10510" y="20264"/>
                  <a:pt x="10789" y="20467"/>
                  <a:pt x="11101" y="20467"/>
                </a:cubicBezTo>
                <a:cubicBezTo>
                  <a:pt x="11620" y="20467"/>
                  <a:pt x="12042" y="19915"/>
                  <a:pt x="12042" y="19227"/>
                </a:cubicBezTo>
                <a:cubicBezTo>
                  <a:pt x="12042" y="18969"/>
                  <a:pt x="11977" y="18725"/>
                  <a:pt x="11876" y="18526"/>
                </a:cubicBezTo>
                <a:lnTo>
                  <a:pt x="11882" y="18518"/>
                </a:lnTo>
                <a:lnTo>
                  <a:pt x="11845" y="18469"/>
                </a:lnTo>
                <a:cubicBezTo>
                  <a:pt x="11797" y="18386"/>
                  <a:pt x="11741" y="18313"/>
                  <a:pt x="11679" y="18249"/>
                </a:cubicBezTo>
                <a:lnTo>
                  <a:pt x="10419" y="16553"/>
                </a:lnTo>
                <a:cubicBezTo>
                  <a:pt x="10386" y="16514"/>
                  <a:pt x="10364" y="16460"/>
                  <a:pt x="10364" y="16398"/>
                </a:cubicBezTo>
                <a:cubicBezTo>
                  <a:pt x="10364" y="16282"/>
                  <a:pt x="10436" y="16186"/>
                  <a:pt x="10523" y="16186"/>
                </a:cubicBezTo>
                <a:cubicBezTo>
                  <a:pt x="10568" y="16186"/>
                  <a:pt x="10605" y="16211"/>
                  <a:pt x="10634" y="16251"/>
                </a:cubicBezTo>
                <a:lnTo>
                  <a:pt x="12447" y="18656"/>
                </a:lnTo>
                <a:lnTo>
                  <a:pt x="12454" y="18648"/>
                </a:lnTo>
                <a:cubicBezTo>
                  <a:pt x="12616" y="18828"/>
                  <a:pt x="12821" y="18942"/>
                  <a:pt x="13050" y="18942"/>
                </a:cubicBezTo>
                <a:cubicBezTo>
                  <a:pt x="13569" y="18942"/>
                  <a:pt x="13990" y="18383"/>
                  <a:pt x="13990" y="17694"/>
                </a:cubicBezTo>
                <a:cubicBezTo>
                  <a:pt x="13990" y="17452"/>
                  <a:pt x="13939" y="17225"/>
                  <a:pt x="13849" y="17034"/>
                </a:cubicBezTo>
                <a:lnTo>
                  <a:pt x="13855" y="17026"/>
                </a:lnTo>
                <a:lnTo>
                  <a:pt x="13806" y="16952"/>
                </a:lnTo>
                <a:cubicBezTo>
                  <a:pt x="13761" y="16871"/>
                  <a:pt x="13711" y="16797"/>
                  <a:pt x="13652" y="16732"/>
                </a:cubicBezTo>
                <a:lnTo>
                  <a:pt x="12152" y="14604"/>
                </a:lnTo>
                <a:cubicBezTo>
                  <a:pt x="12111" y="14570"/>
                  <a:pt x="12079" y="14509"/>
                  <a:pt x="12079" y="14441"/>
                </a:cubicBezTo>
                <a:cubicBezTo>
                  <a:pt x="12079" y="14336"/>
                  <a:pt x="12147" y="14253"/>
                  <a:pt x="12226" y="14253"/>
                </a:cubicBezTo>
                <a:cubicBezTo>
                  <a:pt x="12282" y="14253"/>
                  <a:pt x="12325" y="14297"/>
                  <a:pt x="12349" y="14359"/>
                </a:cubicBezTo>
                <a:lnTo>
                  <a:pt x="14242" y="16814"/>
                </a:lnTo>
                <a:lnTo>
                  <a:pt x="14248" y="16805"/>
                </a:lnTo>
                <a:cubicBezTo>
                  <a:pt x="14414" y="16998"/>
                  <a:pt x="14626" y="17115"/>
                  <a:pt x="14863" y="17115"/>
                </a:cubicBezTo>
                <a:cubicBezTo>
                  <a:pt x="15382" y="17115"/>
                  <a:pt x="15804" y="16556"/>
                  <a:pt x="15804" y="15868"/>
                </a:cubicBezTo>
                <a:cubicBezTo>
                  <a:pt x="15804" y="15594"/>
                  <a:pt x="15738" y="15339"/>
                  <a:pt x="15625" y="15134"/>
                </a:cubicBezTo>
                <a:lnTo>
                  <a:pt x="15631" y="15126"/>
                </a:lnTo>
                <a:lnTo>
                  <a:pt x="15576" y="15052"/>
                </a:lnTo>
                <a:cubicBezTo>
                  <a:pt x="15555" y="15020"/>
                  <a:pt x="15532" y="14992"/>
                  <a:pt x="15508" y="14963"/>
                </a:cubicBezTo>
                <a:lnTo>
                  <a:pt x="14039" y="12940"/>
                </a:lnTo>
                <a:lnTo>
                  <a:pt x="14039" y="12932"/>
                </a:lnTo>
                <a:cubicBezTo>
                  <a:pt x="14010" y="12894"/>
                  <a:pt x="13990" y="12845"/>
                  <a:pt x="13990" y="12785"/>
                </a:cubicBezTo>
                <a:cubicBezTo>
                  <a:pt x="13990" y="12668"/>
                  <a:pt x="14068" y="12573"/>
                  <a:pt x="14156" y="12573"/>
                </a:cubicBezTo>
                <a:cubicBezTo>
                  <a:pt x="14221" y="12573"/>
                  <a:pt x="14272" y="12623"/>
                  <a:pt x="14298" y="12696"/>
                </a:cubicBezTo>
                <a:lnTo>
                  <a:pt x="15828" y="14620"/>
                </a:lnTo>
                <a:lnTo>
                  <a:pt x="15834" y="14620"/>
                </a:lnTo>
                <a:cubicBezTo>
                  <a:pt x="16004" y="14869"/>
                  <a:pt x="16250" y="15020"/>
                  <a:pt x="16523" y="15020"/>
                </a:cubicBezTo>
                <a:cubicBezTo>
                  <a:pt x="17034" y="15020"/>
                  <a:pt x="17445" y="14475"/>
                  <a:pt x="17445" y="13797"/>
                </a:cubicBezTo>
                <a:cubicBezTo>
                  <a:pt x="17445" y="13412"/>
                  <a:pt x="17315" y="13068"/>
                  <a:pt x="17107" y="12843"/>
                </a:cubicBezTo>
                <a:cubicBezTo>
                  <a:pt x="16574" y="12133"/>
                  <a:pt x="13897" y="8561"/>
                  <a:pt x="13173" y="7648"/>
                </a:cubicBezTo>
                <a:cubicBezTo>
                  <a:pt x="12367" y="6634"/>
                  <a:pt x="11384" y="7200"/>
                  <a:pt x="11384" y="7200"/>
                </a:cubicBezTo>
                <a:lnTo>
                  <a:pt x="9054" y="8594"/>
                </a:lnTo>
                <a:cubicBezTo>
                  <a:pt x="8739" y="8846"/>
                  <a:pt x="8374" y="8994"/>
                  <a:pt x="7979" y="8994"/>
                </a:cubicBezTo>
                <a:cubicBezTo>
                  <a:pt x="6820" y="8994"/>
                  <a:pt x="5883" y="7750"/>
                  <a:pt x="5883" y="6213"/>
                </a:cubicBezTo>
                <a:cubicBezTo>
                  <a:pt x="5883" y="5220"/>
                  <a:pt x="6276" y="4349"/>
                  <a:pt x="6866" y="3857"/>
                </a:cubicBezTo>
                <a:lnTo>
                  <a:pt x="6854" y="3832"/>
                </a:lnTo>
                <a:lnTo>
                  <a:pt x="10075" y="1239"/>
                </a:lnTo>
                <a:cubicBezTo>
                  <a:pt x="9501" y="465"/>
                  <a:pt x="8807" y="268"/>
                  <a:pt x="8261" y="261"/>
                </a:cubicBezTo>
                <a:close/>
                <a:moveTo>
                  <a:pt x="2920" y="11742"/>
                </a:moveTo>
                <a:cubicBezTo>
                  <a:pt x="2178" y="11742"/>
                  <a:pt x="1574" y="12551"/>
                  <a:pt x="1574" y="13544"/>
                </a:cubicBezTo>
                <a:cubicBezTo>
                  <a:pt x="1574" y="14537"/>
                  <a:pt x="2178" y="15338"/>
                  <a:pt x="2920" y="15338"/>
                </a:cubicBezTo>
                <a:cubicBezTo>
                  <a:pt x="2943" y="15338"/>
                  <a:pt x="2964" y="15339"/>
                  <a:pt x="2987" y="15338"/>
                </a:cubicBezTo>
                <a:cubicBezTo>
                  <a:pt x="2984" y="15391"/>
                  <a:pt x="2981" y="15446"/>
                  <a:pt x="2981" y="15501"/>
                </a:cubicBezTo>
                <a:cubicBezTo>
                  <a:pt x="2981" y="16494"/>
                  <a:pt x="3579" y="17295"/>
                  <a:pt x="4321" y="17295"/>
                </a:cubicBezTo>
                <a:cubicBezTo>
                  <a:pt x="4350" y="17295"/>
                  <a:pt x="4379" y="17289"/>
                  <a:pt x="4407" y="17287"/>
                </a:cubicBezTo>
                <a:cubicBezTo>
                  <a:pt x="4402" y="17354"/>
                  <a:pt x="4401" y="17429"/>
                  <a:pt x="4401" y="17499"/>
                </a:cubicBezTo>
                <a:cubicBezTo>
                  <a:pt x="4401" y="18561"/>
                  <a:pt x="5046" y="19423"/>
                  <a:pt x="5839" y="19423"/>
                </a:cubicBezTo>
                <a:cubicBezTo>
                  <a:pt x="5905" y="19423"/>
                  <a:pt x="5966" y="19410"/>
                  <a:pt x="6030" y="19398"/>
                </a:cubicBezTo>
                <a:cubicBezTo>
                  <a:pt x="6029" y="19422"/>
                  <a:pt x="6030" y="19448"/>
                  <a:pt x="6030" y="19472"/>
                </a:cubicBezTo>
                <a:cubicBezTo>
                  <a:pt x="6030" y="20648"/>
                  <a:pt x="6744" y="21600"/>
                  <a:pt x="7622" y="21600"/>
                </a:cubicBezTo>
                <a:cubicBezTo>
                  <a:pt x="8501" y="21600"/>
                  <a:pt x="9208" y="20648"/>
                  <a:pt x="9208" y="19472"/>
                </a:cubicBezTo>
                <a:cubicBezTo>
                  <a:pt x="9208" y="18296"/>
                  <a:pt x="8501" y="17344"/>
                  <a:pt x="7622" y="17344"/>
                </a:cubicBezTo>
                <a:cubicBezTo>
                  <a:pt x="7502" y="17344"/>
                  <a:pt x="7384" y="17359"/>
                  <a:pt x="7272" y="17393"/>
                </a:cubicBezTo>
                <a:cubicBezTo>
                  <a:pt x="7232" y="16377"/>
                  <a:pt x="6608" y="15574"/>
                  <a:pt x="5839" y="15574"/>
                </a:cubicBezTo>
                <a:cubicBezTo>
                  <a:pt x="5781" y="15574"/>
                  <a:pt x="5718" y="15581"/>
                  <a:pt x="5661" y="15590"/>
                </a:cubicBezTo>
                <a:cubicBezTo>
                  <a:pt x="5662" y="15560"/>
                  <a:pt x="5667" y="15531"/>
                  <a:pt x="5667" y="15501"/>
                </a:cubicBezTo>
                <a:cubicBezTo>
                  <a:pt x="5667" y="14508"/>
                  <a:pt x="5063" y="13699"/>
                  <a:pt x="4321" y="13699"/>
                </a:cubicBezTo>
                <a:cubicBezTo>
                  <a:pt x="4298" y="13699"/>
                  <a:pt x="4277" y="13705"/>
                  <a:pt x="4254" y="13707"/>
                </a:cubicBezTo>
                <a:cubicBezTo>
                  <a:pt x="4257" y="13653"/>
                  <a:pt x="4260" y="13599"/>
                  <a:pt x="4260" y="13544"/>
                </a:cubicBezTo>
                <a:cubicBezTo>
                  <a:pt x="4260" y="12551"/>
                  <a:pt x="3662" y="11742"/>
                  <a:pt x="2920" y="11742"/>
                </a:cubicBezTo>
                <a:close/>
                <a:moveTo>
                  <a:pt x="2920" y="11742"/>
                </a:moveTo>
              </a:path>
            </a:pathLst>
          </a:custGeom>
          <a:solidFill>
            <a:srgbClr val="EE9524"/>
          </a:solidFill>
          <a:ln>
            <a:noFill/>
          </a:ln>
        </p:spPr>
        <p:txBody>
          <a:bodyPr lIns="0" tIns="0" rIns="0" bIns="0"/>
          <a:lstStyle/>
          <a:p>
            <a:endParaRPr lang="pl-PL"/>
          </a:p>
        </p:txBody>
      </p:sp>
      <p:pic>
        <p:nvPicPr>
          <p:cNvPr id="27" name="Graphic 26" descr="Questions">
            <a:extLst>
              <a:ext uri="{FF2B5EF4-FFF2-40B4-BE49-F238E27FC236}">
                <a16:creationId xmlns:a16="http://schemas.microsoft.com/office/drawing/2014/main" id="{ED3CF0F4-1373-4772-9ED1-4AA8C07048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29146" y="87894"/>
            <a:ext cx="1455794" cy="1455794"/>
          </a:xfrm>
          <a:prstGeom prst="rect">
            <a:avLst/>
          </a:prstGeom>
        </p:spPr>
      </p:pic>
      <p:sp>
        <p:nvSpPr>
          <p:cNvPr id="2" name="Rectangle 1">
            <a:extLst>
              <a:ext uri="{FF2B5EF4-FFF2-40B4-BE49-F238E27FC236}">
                <a16:creationId xmlns:a16="http://schemas.microsoft.com/office/drawing/2014/main" id="{70B2ABC6-8480-4156-8CD0-770A3FC0E3E0}"/>
              </a:ext>
            </a:extLst>
          </p:cNvPr>
          <p:cNvSpPr/>
          <p:nvPr/>
        </p:nvSpPr>
        <p:spPr>
          <a:xfrm>
            <a:off x="4138065" y="1692810"/>
            <a:ext cx="2837956" cy="646331"/>
          </a:xfrm>
          <a:prstGeom prst="rect">
            <a:avLst/>
          </a:prstGeom>
        </p:spPr>
        <p:txBody>
          <a:bodyPr wrap="none">
            <a:spAutoFit/>
          </a:bodyPr>
          <a:lstStyle/>
          <a:p>
            <a:r>
              <a:rPr lang="en-IN" sz="3600" b="1" dirty="0">
                <a:solidFill>
                  <a:schemeClr val="accent1">
                    <a:lumMod val="75000"/>
                  </a:schemeClr>
                </a:solidFill>
              </a:rPr>
              <a:t>LET’S</a:t>
            </a:r>
            <a:r>
              <a:rPr lang="en-IN" sz="3600" b="1" dirty="0">
                <a:solidFill>
                  <a:schemeClr val="accent4">
                    <a:lumMod val="60000"/>
                    <a:lumOff val="40000"/>
                  </a:schemeClr>
                </a:solidFill>
              </a:rPr>
              <a:t> </a:t>
            </a:r>
            <a:r>
              <a:rPr lang="en-IN" sz="3600" b="1" dirty="0">
                <a:solidFill>
                  <a:srgbClr val="00B0F0"/>
                </a:solidFill>
              </a:rPr>
              <a:t>CLARIFY</a:t>
            </a:r>
          </a:p>
        </p:txBody>
      </p:sp>
      <p:pic>
        <p:nvPicPr>
          <p:cNvPr id="11" name="Graphic 22">
            <a:extLst>
              <a:ext uri="{FF2B5EF4-FFF2-40B4-BE49-F238E27FC236}">
                <a16:creationId xmlns:a16="http://schemas.microsoft.com/office/drawing/2014/main" id="{E8F4FD9B-EEBF-42D3-9ACB-42799A0ED433}"/>
              </a:ext>
            </a:extLst>
          </p:cNvPr>
          <p:cNvPicPr>
            <a:picLocks noChangeAspect="1"/>
          </p:cNvPicPr>
          <p:nvPr/>
        </p:nvPicPr>
        <p:blipFill>
          <a:blip r:embed="rId4"/>
          <a:stretch>
            <a:fillRect/>
          </a:stretch>
        </p:blipFill>
        <p:spPr>
          <a:xfrm>
            <a:off x="4478409" y="2652090"/>
            <a:ext cx="2078531" cy="1384333"/>
          </a:xfrm>
          <a:prstGeom prst="rect">
            <a:avLst/>
          </a:prstGeom>
        </p:spPr>
      </p:pic>
      <p:pic>
        <p:nvPicPr>
          <p:cNvPr id="12" name="Picture 3" descr="C:\Users\Vivek\Downloads\Data Science\Machine Learning\Capstone Project\Documentation\handshake-bank-png-clip-art.png"/>
          <p:cNvPicPr>
            <a:picLocks noChangeAspect="1" noChangeArrowheads="1"/>
          </p:cNvPicPr>
          <p:nvPr/>
        </p:nvPicPr>
        <p:blipFill>
          <a:blip r:embed="rId5" cstate="print"/>
          <a:srcRect/>
          <a:stretch>
            <a:fillRect/>
          </a:stretch>
        </p:blipFill>
        <p:spPr bwMode="auto">
          <a:xfrm>
            <a:off x="2939144" y="3161211"/>
            <a:ext cx="966120" cy="836023"/>
          </a:xfrm>
          <a:prstGeom prst="rect">
            <a:avLst/>
          </a:prstGeom>
          <a:noFill/>
        </p:spPr>
      </p:pic>
      <p:pic>
        <p:nvPicPr>
          <p:cNvPr id="13" name="Picture 7" descr="C:\Users\Vivek\Downloads\Data Science\Machine Learning\Capstone Project\Documentation\FRA.png"/>
          <p:cNvPicPr>
            <a:picLocks noChangeAspect="1" noChangeArrowheads="1"/>
          </p:cNvPicPr>
          <p:nvPr/>
        </p:nvPicPr>
        <p:blipFill>
          <a:blip r:embed="rId6"/>
          <a:srcRect/>
          <a:stretch>
            <a:fillRect/>
          </a:stretch>
        </p:blipFill>
        <p:spPr bwMode="auto">
          <a:xfrm>
            <a:off x="1123405" y="3148556"/>
            <a:ext cx="979715" cy="831152"/>
          </a:xfrm>
          <a:prstGeom prst="rect">
            <a:avLst/>
          </a:prstGeom>
          <a:noFill/>
        </p:spPr>
      </p:pic>
      <p:pic>
        <p:nvPicPr>
          <p:cNvPr id="14" name="Picture 5" descr="C:\Users\Vivek\Downloads\Data Science\Machine Learning\Capstone Project\Documentation\telephone.jpg"/>
          <p:cNvPicPr>
            <a:picLocks noChangeAspect="1" noChangeArrowheads="1"/>
          </p:cNvPicPr>
          <p:nvPr/>
        </p:nvPicPr>
        <p:blipFill>
          <a:blip r:embed="rId7">
            <a:lum bright="-5000" contrast="-10000"/>
          </a:blip>
          <a:srcRect/>
          <a:stretch>
            <a:fillRect/>
          </a:stretch>
        </p:blipFill>
        <p:spPr bwMode="auto">
          <a:xfrm>
            <a:off x="7380516" y="3122023"/>
            <a:ext cx="940524" cy="849085"/>
          </a:xfrm>
          <a:prstGeom prst="rect">
            <a:avLst/>
          </a:prstGeom>
          <a:noFill/>
        </p:spPr>
      </p:pic>
      <p:pic>
        <p:nvPicPr>
          <p:cNvPr id="15" name="Picture 4" descr="C:\Users\Vivek\Downloads\Data Science\Machine Learning\Capstone Project\Documentation\telemarketing.jpg"/>
          <p:cNvPicPr>
            <a:picLocks noChangeAspect="1" noChangeArrowheads="1"/>
          </p:cNvPicPr>
          <p:nvPr/>
        </p:nvPicPr>
        <p:blipFill>
          <a:blip r:embed="rId8" cstate="print">
            <a:lum bright="-25000" contrast="16000"/>
          </a:blip>
          <a:srcRect/>
          <a:stretch>
            <a:fillRect/>
          </a:stretch>
        </p:blipFill>
        <p:spPr bwMode="auto">
          <a:xfrm>
            <a:off x="9130937" y="3158963"/>
            <a:ext cx="927463" cy="812146"/>
          </a:xfrm>
          <a:prstGeom prst="rect">
            <a:avLst/>
          </a:prstGeom>
          <a:noFill/>
        </p:spPr>
      </p:pic>
    </p:spTree>
    <p:extLst>
      <p:ext uri="{BB962C8B-B14F-4D97-AF65-F5344CB8AC3E}">
        <p14:creationId xmlns:p14="http://schemas.microsoft.com/office/powerpoint/2010/main" val="23384681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C2093D-892B-4993-A76B-82D750CA7A7D}"/>
              </a:ext>
            </a:extLst>
          </p:cNvPr>
          <p:cNvSpPr/>
          <p:nvPr/>
        </p:nvSpPr>
        <p:spPr>
          <a:xfrm>
            <a:off x="132346" y="1107643"/>
            <a:ext cx="11742821" cy="5293757"/>
          </a:xfrm>
          <a:prstGeom prst="rect">
            <a:avLst/>
          </a:prstGeom>
        </p:spPr>
        <p:txBody>
          <a:bodyPr wrap="square">
            <a:spAutoFit/>
          </a:bodyPr>
          <a:lstStyle/>
          <a:p>
            <a:r>
              <a:rPr lang="en-IN" sz="2200" b="1" dirty="0">
                <a:solidFill>
                  <a:srgbClr val="0F76BE"/>
                </a:solidFill>
              </a:rPr>
              <a:t>Project Background:-</a:t>
            </a:r>
          </a:p>
          <a:p>
            <a:pPr algn="just"/>
            <a:r>
              <a:rPr lang="en-IN" sz="2000" dirty="0"/>
              <a:t>Nowadays, marketing expenditures in the banking industry are massive, meaning that it is essential for banks to optimize marketing strategies and improve effectiveness. Understanding customers’ need leads to more effective marketing plans, smarter product designs and greater customer satisfaction.</a:t>
            </a:r>
          </a:p>
          <a:p>
            <a:endParaRPr lang="en-IN" sz="2200" b="1" dirty="0">
              <a:solidFill>
                <a:srgbClr val="0F76BE"/>
              </a:solidFill>
              <a:latin typeface="Tw Cen MT" panose="020B0602020104020603" pitchFamily="34" charset="0"/>
            </a:endParaRPr>
          </a:p>
          <a:p>
            <a:r>
              <a:rPr lang="en-IN" sz="2200" b="1" dirty="0">
                <a:solidFill>
                  <a:srgbClr val="0F76BE"/>
                </a:solidFill>
              </a:rPr>
              <a:t>Main Objectives: </a:t>
            </a:r>
          </a:p>
          <a:p>
            <a:pPr algn="just"/>
            <a:r>
              <a:rPr lang="en-IN" sz="2000" dirty="0"/>
              <a:t>Predict customers' responses to future marketing campaigns &amp; increase the effectiveness of the bank's telemarketing campaign. This project will enable the bank to develop a more granular understanding of its customer base, predict customers' response to its telemarketing campaign and establish a target customer profile for future marketing plans.</a:t>
            </a:r>
          </a:p>
          <a:p>
            <a:pPr algn="just"/>
            <a:endParaRPr lang="en-IN" sz="2000" dirty="0"/>
          </a:p>
          <a:p>
            <a:r>
              <a:rPr lang="en-IN" sz="2200" b="1" dirty="0">
                <a:solidFill>
                  <a:srgbClr val="0F76BE"/>
                </a:solidFill>
              </a:rPr>
              <a:t>Problem Statement..!</a:t>
            </a:r>
          </a:p>
          <a:p>
            <a:pPr algn="just"/>
            <a:r>
              <a:rPr lang="en-IN" sz="2000" dirty="0"/>
              <a:t>The data is related with direct marketing campaigns of a Portuguese banking institution. The marketing campaigns were based on phone calls. Often, more than one contact to the same client was required, in order to access if the product (bank term deposit) would be (or not) subscribed. </a:t>
            </a:r>
          </a:p>
          <a:p>
            <a:endParaRPr lang="en-IN" sz="2400" b="1" dirty="0">
              <a:latin typeface="Tw Cen MT" panose="020B0602020104020603" pitchFamily="34" charset="0"/>
            </a:endParaRPr>
          </a:p>
        </p:txBody>
      </p:sp>
      <p:sp>
        <p:nvSpPr>
          <p:cNvPr id="140" name="TextBox 139">
            <a:extLst>
              <a:ext uri="{FF2B5EF4-FFF2-40B4-BE49-F238E27FC236}">
                <a16:creationId xmlns:a16="http://schemas.microsoft.com/office/drawing/2014/main" id="{ABDD7242-D3D7-4444-90F2-2A198490CE62}"/>
              </a:ext>
            </a:extLst>
          </p:cNvPr>
          <p:cNvSpPr txBox="1"/>
          <p:nvPr/>
        </p:nvSpPr>
        <p:spPr>
          <a:xfrm>
            <a:off x="1408735" y="271322"/>
            <a:ext cx="4521802" cy="553998"/>
          </a:xfrm>
          <a:prstGeom prst="rect">
            <a:avLst/>
          </a:prstGeom>
          <a:noFill/>
        </p:spPr>
        <p:txBody>
          <a:bodyPr wrap="square" lIns="0" tIns="0" rIns="0" bIns="0" rtlCol="0" anchor="t">
            <a:spAutoFit/>
          </a:bodyPr>
          <a:lstStyle/>
          <a:p>
            <a:r>
              <a:rPr lang="en-US" sz="3600" b="1" dirty="0">
                <a:solidFill>
                  <a:srgbClr val="1C819E"/>
                </a:solidFill>
                <a:latin typeface="+mj-lt"/>
                <a:ea typeface="Ebrima" panose="02000000000000000000" pitchFamily="2" charset="0"/>
                <a:cs typeface="Segoe UI" panose="020B0502040204020203" pitchFamily="34" charset="0"/>
              </a:rPr>
              <a:t>GIST OF </a:t>
            </a:r>
            <a:r>
              <a:rPr lang="en-US" sz="3600" b="1" dirty="0">
                <a:solidFill>
                  <a:srgbClr val="00B0F0"/>
                </a:solidFill>
                <a:latin typeface="+mj-lt"/>
                <a:ea typeface="Ebrima" panose="02000000000000000000" pitchFamily="2" charset="0"/>
                <a:cs typeface="Segoe UI" panose="020B0502040204020203" pitchFamily="34" charset="0"/>
              </a:rPr>
              <a:t>DOMAIN</a:t>
            </a:r>
          </a:p>
        </p:txBody>
      </p:sp>
      <p:pic>
        <p:nvPicPr>
          <p:cNvPr id="9" name="Graphic 121">
            <a:extLst>
              <a:ext uri="{FF2B5EF4-FFF2-40B4-BE49-F238E27FC236}">
                <a16:creationId xmlns:a16="http://schemas.microsoft.com/office/drawing/2014/main" id="{1E54DB04-77A4-4509-B2A8-DC982AF582D5}"/>
              </a:ext>
            </a:extLst>
          </p:cNvPr>
          <p:cNvPicPr>
            <a:picLocks noChangeAspect="1"/>
          </p:cNvPicPr>
          <p:nvPr/>
        </p:nvPicPr>
        <p:blipFill>
          <a:blip r:embed="rId2" cstate="print"/>
          <a:stretch>
            <a:fillRect/>
          </a:stretch>
        </p:blipFill>
        <p:spPr>
          <a:xfrm>
            <a:off x="336447" y="248602"/>
            <a:ext cx="901607" cy="600484"/>
          </a:xfrm>
          <a:prstGeom prst="rect">
            <a:avLst/>
          </a:prstGeom>
        </p:spPr>
      </p:pic>
    </p:spTree>
    <p:extLst>
      <p:ext uri="{BB962C8B-B14F-4D97-AF65-F5344CB8AC3E}">
        <p14:creationId xmlns:p14="http://schemas.microsoft.com/office/powerpoint/2010/main" val="305453014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D0F83B-0595-4609-BAEB-AA86ED39296A}"/>
              </a:ext>
            </a:extLst>
          </p:cNvPr>
          <p:cNvSpPr txBox="1"/>
          <p:nvPr/>
        </p:nvSpPr>
        <p:spPr>
          <a:xfrm>
            <a:off x="1447924" y="310511"/>
            <a:ext cx="2889717" cy="553998"/>
          </a:xfrm>
          <a:prstGeom prst="rect">
            <a:avLst/>
          </a:prstGeom>
          <a:noFill/>
        </p:spPr>
        <p:txBody>
          <a:bodyPr wrap="square" lIns="0" tIns="0" rIns="0" bIns="0" rtlCol="0" anchor="t">
            <a:spAutoFit/>
          </a:bodyPr>
          <a:lstStyle/>
          <a:p>
            <a:r>
              <a:rPr lang="en-US" sz="3600" b="1" dirty="0">
                <a:solidFill>
                  <a:srgbClr val="1C819E"/>
                </a:solidFill>
                <a:ea typeface="Ebrima" panose="02000000000000000000" pitchFamily="2" charset="0"/>
                <a:cs typeface="Segoe UI" panose="020B0502040204020203" pitchFamily="34" charset="0"/>
              </a:rPr>
              <a:t>ROAD </a:t>
            </a:r>
            <a:r>
              <a:rPr lang="en-US" sz="3600" b="1" dirty="0">
                <a:solidFill>
                  <a:srgbClr val="00B0F0"/>
                </a:solidFill>
                <a:ea typeface="Ebrima" panose="02000000000000000000" pitchFamily="2" charset="0"/>
                <a:cs typeface="Segoe UI" panose="020B0502040204020203" pitchFamily="34" charset="0"/>
              </a:rPr>
              <a:t>MAP</a:t>
            </a:r>
          </a:p>
        </p:txBody>
      </p:sp>
      <p:grpSp>
        <p:nvGrpSpPr>
          <p:cNvPr id="10" name="Group 9">
            <a:extLst>
              <a:ext uri="{FF2B5EF4-FFF2-40B4-BE49-F238E27FC236}">
                <a16:creationId xmlns:a16="http://schemas.microsoft.com/office/drawing/2014/main" id="{35AE4463-C129-450F-A801-D62F7000614A}"/>
              </a:ext>
            </a:extLst>
          </p:cNvPr>
          <p:cNvGrpSpPr/>
          <p:nvPr/>
        </p:nvGrpSpPr>
        <p:grpSpPr>
          <a:xfrm>
            <a:off x="1039110" y="1235642"/>
            <a:ext cx="10180825" cy="4544369"/>
            <a:chOff x="1039110" y="1487709"/>
            <a:chExt cx="10092054" cy="4544369"/>
          </a:xfrm>
        </p:grpSpPr>
        <p:grpSp>
          <p:nvGrpSpPr>
            <p:cNvPr id="23" name="Group 22"/>
            <p:cNvGrpSpPr/>
            <p:nvPr/>
          </p:nvGrpSpPr>
          <p:grpSpPr>
            <a:xfrm>
              <a:off x="1060836" y="2336803"/>
              <a:ext cx="10070328" cy="2930563"/>
              <a:chOff x="1060836" y="2336803"/>
              <a:chExt cx="10070328" cy="2930563"/>
            </a:xfrm>
          </p:grpSpPr>
          <p:cxnSp>
            <p:nvCxnSpPr>
              <p:cNvPr id="3" name="Straight Connector 2"/>
              <p:cNvCxnSpPr/>
              <p:nvPr/>
            </p:nvCxnSpPr>
            <p:spPr>
              <a:xfrm>
                <a:off x="1060836" y="2336803"/>
                <a:ext cx="9342120" cy="0"/>
              </a:xfrm>
              <a:prstGeom prst="line">
                <a:avLst/>
              </a:prstGeom>
              <a:ln w="254000">
                <a:solidFill>
                  <a:srgbClr val="404040"/>
                </a:solidFill>
                <a:headEnd type="none"/>
              </a:ln>
            </p:spPr>
            <p:style>
              <a:lnRef idx="1">
                <a:schemeClr val="accent1"/>
              </a:lnRef>
              <a:fillRef idx="0">
                <a:schemeClr val="accent1"/>
              </a:fillRef>
              <a:effectRef idx="0">
                <a:schemeClr val="accent1"/>
              </a:effectRef>
              <a:fontRef idx="minor">
                <a:schemeClr val="tx1"/>
              </a:fontRef>
            </p:style>
          </p:cxnSp>
          <p:sp>
            <p:nvSpPr>
              <p:cNvPr id="11" name="Arc 10"/>
              <p:cNvSpPr/>
              <p:nvPr/>
            </p:nvSpPr>
            <p:spPr>
              <a:xfrm>
                <a:off x="9665222" y="2336803"/>
                <a:ext cx="1465942" cy="1465942"/>
              </a:xfrm>
              <a:prstGeom prst="arc">
                <a:avLst>
                  <a:gd name="adj1" fmla="val 16200000"/>
                  <a:gd name="adj2" fmla="val 5534253"/>
                </a:avLst>
              </a:prstGeom>
              <a:ln w="254000">
                <a:solidFill>
                  <a:srgbClr val="40404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4" name="Straight Connector 63"/>
              <p:cNvCxnSpPr>
                <a:cxnSpLocks/>
                <a:stCxn id="66" idx="2"/>
              </p:cNvCxnSpPr>
              <p:nvPr/>
            </p:nvCxnSpPr>
            <p:spPr>
              <a:xfrm>
                <a:off x="1798553" y="3801439"/>
                <a:ext cx="8604403" cy="1306"/>
              </a:xfrm>
              <a:prstGeom prst="line">
                <a:avLst/>
              </a:prstGeom>
              <a:ln w="254000">
                <a:solidFill>
                  <a:srgbClr val="404040"/>
                </a:solidFill>
              </a:ln>
            </p:spPr>
            <p:style>
              <a:lnRef idx="1">
                <a:schemeClr val="accent1"/>
              </a:lnRef>
              <a:fillRef idx="0">
                <a:schemeClr val="accent1"/>
              </a:fillRef>
              <a:effectRef idx="0">
                <a:schemeClr val="accent1"/>
              </a:effectRef>
              <a:fontRef idx="minor">
                <a:schemeClr val="tx1"/>
              </a:fontRef>
            </p:style>
          </p:cxnSp>
          <p:sp>
            <p:nvSpPr>
              <p:cNvPr id="66" name="Arc 65"/>
              <p:cNvSpPr/>
              <p:nvPr/>
            </p:nvSpPr>
            <p:spPr>
              <a:xfrm rot="10800000">
                <a:off x="1060836" y="3801424"/>
                <a:ext cx="1465942" cy="1465942"/>
              </a:xfrm>
              <a:prstGeom prst="arc">
                <a:avLst>
                  <a:gd name="adj1" fmla="val 16200000"/>
                  <a:gd name="adj2" fmla="val 5422259"/>
                </a:avLst>
              </a:prstGeom>
              <a:ln w="254000">
                <a:solidFill>
                  <a:srgbClr val="40404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1" name="Straight Connector 70"/>
              <p:cNvCxnSpPr>
                <a:cxnSpLocks/>
                <a:stCxn id="66" idx="0"/>
              </p:cNvCxnSpPr>
              <p:nvPr/>
            </p:nvCxnSpPr>
            <p:spPr>
              <a:xfrm>
                <a:off x="1793807" y="5267366"/>
                <a:ext cx="9337357" cy="0"/>
              </a:xfrm>
              <a:prstGeom prst="line">
                <a:avLst/>
              </a:prstGeom>
              <a:ln w="254000">
                <a:solidFill>
                  <a:srgbClr val="404040"/>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p:nvGrpSpPr>
          <p:grpSpPr>
            <a:xfrm>
              <a:off x="1060836" y="2336803"/>
              <a:ext cx="10070328" cy="2930563"/>
              <a:chOff x="1060836" y="2336803"/>
              <a:chExt cx="10070328" cy="2930563"/>
            </a:xfrm>
          </p:grpSpPr>
          <p:cxnSp>
            <p:nvCxnSpPr>
              <p:cNvPr id="127" name="Straight Connector 126"/>
              <p:cNvCxnSpPr/>
              <p:nvPr/>
            </p:nvCxnSpPr>
            <p:spPr>
              <a:xfrm>
                <a:off x="1060836" y="2336803"/>
                <a:ext cx="9342120" cy="0"/>
              </a:xfrm>
              <a:prstGeom prst="line">
                <a:avLst/>
              </a:prstGeom>
              <a:ln w="25400">
                <a:solidFill>
                  <a:srgbClr val="F2F2F2"/>
                </a:solidFill>
                <a:prstDash val="dash"/>
                <a:headEnd type="none"/>
              </a:ln>
            </p:spPr>
            <p:style>
              <a:lnRef idx="1">
                <a:schemeClr val="accent1"/>
              </a:lnRef>
              <a:fillRef idx="0">
                <a:schemeClr val="accent1"/>
              </a:fillRef>
              <a:effectRef idx="0">
                <a:schemeClr val="accent1"/>
              </a:effectRef>
              <a:fontRef idx="minor">
                <a:schemeClr val="tx1"/>
              </a:fontRef>
            </p:style>
          </p:cxnSp>
          <p:sp>
            <p:nvSpPr>
              <p:cNvPr id="129" name="Arc 128"/>
              <p:cNvSpPr/>
              <p:nvPr/>
            </p:nvSpPr>
            <p:spPr>
              <a:xfrm>
                <a:off x="9665222" y="2336803"/>
                <a:ext cx="1465942" cy="1465942"/>
              </a:xfrm>
              <a:prstGeom prst="arc">
                <a:avLst>
                  <a:gd name="adj1" fmla="val 16200000"/>
                  <a:gd name="adj2" fmla="val 5534253"/>
                </a:avLst>
              </a:prstGeom>
              <a:ln w="25400">
                <a:solidFill>
                  <a:srgbClr val="F2F2F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1" name="Straight Connector 130"/>
              <p:cNvCxnSpPr>
                <a:cxnSpLocks/>
                <a:stCxn id="132" idx="2"/>
              </p:cNvCxnSpPr>
              <p:nvPr/>
            </p:nvCxnSpPr>
            <p:spPr>
              <a:xfrm>
                <a:off x="1798553" y="3801439"/>
                <a:ext cx="8604403" cy="1306"/>
              </a:xfrm>
              <a:prstGeom prst="line">
                <a:avLst/>
              </a:prstGeom>
              <a:ln w="25400">
                <a:solidFill>
                  <a:srgbClr val="F2F2F2"/>
                </a:solidFill>
                <a:prstDash val="dash"/>
              </a:ln>
            </p:spPr>
            <p:style>
              <a:lnRef idx="1">
                <a:schemeClr val="accent1"/>
              </a:lnRef>
              <a:fillRef idx="0">
                <a:schemeClr val="accent1"/>
              </a:fillRef>
              <a:effectRef idx="0">
                <a:schemeClr val="accent1"/>
              </a:effectRef>
              <a:fontRef idx="minor">
                <a:schemeClr val="tx1"/>
              </a:fontRef>
            </p:style>
          </p:cxnSp>
          <p:sp>
            <p:nvSpPr>
              <p:cNvPr id="132" name="Arc 131"/>
              <p:cNvSpPr/>
              <p:nvPr/>
            </p:nvSpPr>
            <p:spPr>
              <a:xfrm rot="10800000">
                <a:off x="1060836" y="3801424"/>
                <a:ext cx="1465942" cy="1465942"/>
              </a:xfrm>
              <a:prstGeom prst="arc">
                <a:avLst>
                  <a:gd name="adj1" fmla="val 16200000"/>
                  <a:gd name="adj2" fmla="val 5422259"/>
                </a:avLst>
              </a:prstGeom>
              <a:ln w="25400">
                <a:solidFill>
                  <a:srgbClr val="F2F2F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8" name="Straight Connector 167"/>
              <p:cNvCxnSpPr>
                <a:cxnSpLocks/>
                <a:stCxn id="132" idx="0"/>
              </p:cNvCxnSpPr>
              <p:nvPr/>
            </p:nvCxnSpPr>
            <p:spPr>
              <a:xfrm>
                <a:off x="1793807" y="5267366"/>
                <a:ext cx="9337357" cy="0"/>
              </a:xfrm>
              <a:prstGeom prst="line">
                <a:avLst/>
              </a:prstGeom>
              <a:ln w="25400">
                <a:solidFill>
                  <a:srgbClr val="F2F2F2"/>
                </a:solidFill>
                <a:prstDash val="dash"/>
              </a:ln>
            </p:spPr>
            <p:style>
              <a:lnRef idx="1">
                <a:schemeClr val="accent1"/>
              </a:lnRef>
              <a:fillRef idx="0">
                <a:schemeClr val="accent1"/>
              </a:fillRef>
              <a:effectRef idx="0">
                <a:schemeClr val="accent1"/>
              </a:effectRef>
              <a:fontRef idx="minor">
                <a:schemeClr val="tx1"/>
              </a:fontRef>
            </p:style>
          </p:cxnSp>
        </p:grpSp>
        <p:sp>
          <p:nvSpPr>
            <p:cNvPr id="80" name="TextBox 79">
              <a:extLst>
                <a:ext uri="{FF2B5EF4-FFF2-40B4-BE49-F238E27FC236}">
                  <a16:creationId xmlns:a16="http://schemas.microsoft.com/office/drawing/2014/main" id="{40155F1C-8FDA-4C29-A73E-D860059661AD}"/>
                </a:ext>
              </a:extLst>
            </p:cNvPr>
            <p:cNvSpPr txBox="1"/>
            <p:nvPr/>
          </p:nvSpPr>
          <p:spPr>
            <a:xfrm>
              <a:off x="9716641" y="2256678"/>
              <a:ext cx="389526" cy="262059"/>
            </a:xfrm>
            <a:prstGeom prst="rect">
              <a:avLst/>
            </a:prstGeom>
            <a:noFill/>
          </p:spPr>
          <p:txBody>
            <a:bodyPr wrap="square" lIns="0" tIns="0" rIns="0" bIns="0" rtlCol="0" anchor="ctr" anchorCtr="0">
              <a:spAutoFit/>
            </a:bodyPr>
            <a:lstStyle/>
            <a:p>
              <a:pPr algn="ctr">
                <a:lnSpc>
                  <a:spcPts val="2000"/>
                </a:lnSpc>
              </a:pPr>
              <a:r>
                <a:rPr lang="en-US" sz="2400" b="1" spc="50" dirty="0">
                  <a:solidFill>
                    <a:schemeClr val="tx1">
                      <a:lumMod val="75000"/>
                      <a:lumOff val="25000"/>
                    </a:schemeClr>
                  </a:solidFill>
                  <a:latin typeface="Segoe UI" panose="020B0502040204020203" pitchFamily="34" charset="0"/>
                  <a:ea typeface="Ebrima" panose="02000000000000000000" pitchFamily="2" charset="0"/>
                  <a:cs typeface="Segoe UI" panose="020B0502040204020203" pitchFamily="34" charset="0"/>
                </a:rPr>
                <a:t>2</a:t>
              </a:r>
            </a:p>
          </p:txBody>
        </p:sp>
        <p:sp>
          <p:nvSpPr>
            <p:cNvPr id="89" name="TextBox 88">
              <a:extLst>
                <a:ext uri="{FF2B5EF4-FFF2-40B4-BE49-F238E27FC236}">
                  <a16:creationId xmlns:a16="http://schemas.microsoft.com/office/drawing/2014/main" id="{40155F1C-8FDA-4C29-A73E-D860059661AD}"/>
                </a:ext>
              </a:extLst>
            </p:cNvPr>
            <p:cNvSpPr txBox="1"/>
            <p:nvPr/>
          </p:nvSpPr>
          <p:spPr>
            <a:xfrm>
              <a:off x="7934554" y="3721299"/>
              <a:ext cx="389526" cy="262059"/>
            </a:xfrm>
            <a:prstGeom prst="rect">
              <a:avLst/>
            </a:prstGeom>
            <a:noFill/>
          </p:spPr>
          <p:txBody>
            <a:bodyPr wrap="square" lIns="0" tIns="0" rIns="0" bIns="0" rtlCol="0" anchor="ctr" anchorCtr="0">
              <a:spAutoFit/>
            </a:bodyPr>
            <a:lstStyle/>
            <a:p>
              <a:pPr algn="ctr">
                <a:lnSpc>
                  <a:spcPts val="2000"/>
                </a:lnSpc>
              </a:pPr>
              <a:r>
                <a:rPr lang="en-US" sz="2400" b="1" spc="50" dirty="0">
                  <a:solidFill>
                    <a:schemeClr val="tx1">
                      <a:lumMod val="75000"/>
                      <a:lumOff val="25000"/>
                    </a:schemeClr>
                  </a:solidFill>
                  <a:latin typeface="Segoe UI" panose="020B0502040204020203" pitchFamily="34" charset="0"/>
                  <a:ea typeface="Ebrima" panose="02000000000000000000" pitchFamily="2" charset="0"/>
                  <a:cs typeface="Segoe UI" panose="020B0502040204020203" pitchFamily="34" charset="0"/>
                </a:rPr>
                <a:t>4</a:t>
              </a:r>
            </a:p>
          </p:txBody>
        </p:sp>
        <p:sp>
          <p:nvSpPr>
            <p:cNvPr id="92" name="TextBox 91">
              <a:extLst>
                <a:ext uri="{FF2B5EF4-FFF2-40B4-BE49-F238E27FC236}">
                  <a16:creationId xmlns:a16="http://schemas.microsoft.com/office/drawing/2014/main" id="{40155F1C-8FDA-4C29-A73E-D860059661AD}"/>
                </a:ext>
              </a:extLst>
            </p:cNvPr>
            <p:cNvSpPr txBox="1"/>
            <p:nvPr/>
          </p:nvSpPr>
          <p:spPr>
            <a:xfrm>
              <a:off x="4109435" y="3679726"/>
              <a:ext cx="389526" cy="262059"/>
            </a:xfrm>
            <a:prstGeom prst="rect">
              <a:avLst/>
            </a:prstGeom>
            <a:noFill/>
          </p:spPr>
          <p:txBody>
            <a:bodyPr wrap="square" lIns="0" tIns="0" rIns="0" bIns="0" rtlCol="0" anchor="ctr" anchorCtr="0">
              <a:spAutoFit/>
            </a:bodyPr>
            <a:lstStyle/>
            <a:p>
              <a:pPr algn="ctr">
                <a:lnSpc>
                  <a:spcPts val="2000"/>
                </a:lnSpc>
              </a:pPr>
              <a:r>
                <a:rPr lang="en-US" sz="2400" b="1" spc="50" dirty="0">
                  <a:solidFill>
                    <a:schemeClr val="tx1">
                      <a:lumMod val="75000"/>
                      <a:lumOff val="25000"/>
                    </a:schemeClr>
                  </a:solidFill>
                  <a:latin typeface="Segoe UI" panose="020B0502040204020203" pitchFamily="34" charset="0"/>
                  <a:ea typeface="Ebrima" panose="02000000000000000000" pitchFamily="2" charset="0"/>
                  <a:cs typeface="Segoe UI" panose="020B0502040204020203" pitchFamily="34" charset="0"/>
                </a:rPr>
                <a:t>5</a:t>
              </a:r>
            </a:p>
          </p:txBody>
        </p:sp>
        <p:sp>
          <p:nvSpPr>
            <p:cNvPr id="95" name="TextBox 94">
              <a:extLst>
                <a:ext uri="{FF2B5EF4-FFF2-40B4-BE49-F238E27FC236}">
                  <a16:creationId xmlns:a16="http://schemas.microsoft.com/office/drawing/2014/main" id="{40155F1C-8FDA-4C29-A73E-D860059661AD}"/>
                </a:ext>
              </a:extLst>
            </p:cNvPr>
            <p:cNvSpPr txBox="1"/>
            <p:nvPr/>
          </p:nvSpPr>
          <p:spPr>
            <a:xfrm>
              <a:off x="6169023" y="5188906"/>
              <a:ext cx="389526" cy="262059"/>
            </a:xfrm>
            <a:prstGeom prst="rect">
              <a:avLst/>
            </a:prstGeom>
            <a:noFill/>
          </p:spPr>
          <p:txBody>
            <a:bodyPr wrap="square" lIns="0" tIns="0" rIns="0" bIns="0" rtlCol="0" anchor="ctr" anchorCtr="0">
              <a:spAutoFit/>
            </a:bodyPr>
            <a:lstStyle/>
            <a:p>
              <a:pPr algn="ctr">
                <a:lnSpc>
                  <a:spcPts val="2000"/>
                </a:lnSpc>
              </a:pPr>
              <a:r>
                <a:rPr lang="en-US" sz="2400" b="1" spc="50" dirty="0">
                  <a:solidFill>
                    <a:schemeClr val="tx1">
                      <a:lumMod val="75000"/>
                      <a:lumOff val="25000"/>
                    </a:schemeClr>
                  </a:solidFill>
                  <a:latin typeface="Segoe UI" panose="020B0502040204020203" pitchFamily="34" charset="0"/>
                  <a:ea typeface="Ebrima" panose="02000000000000000000" pitchFamily="2" charset="0"/>
                  <a:cs typeface="Segoe UI" panose="020B0502040204020203" pitchFamily="34" charset="0"/>
                </a:rPr>
                <a:t>7</a:t>
              </a:r>
            </a:p>
          </p:txBody>
        </p:sp>
        <p:sp>
          <p:nvSpPr>
            <p:cNvPr id="98" name="TextBox 97">
              <a:extLst>
                <a:ext uri="{FF2B5EF4-FFF2-40B4-BE49-F238E27FC236}">
                  <a16:creationId xmlns:a16="http://schemas.microsoft.com/office/drawing/2014/main" id="{40155F1C-8FDA-4C29-A73E-D860059661AD}"/>
                </a:ext>
              </a:extLst>
            </p:cNvPr>
            <p:cNvSpPr txBox="1"/>
            <p:nvPr/>
          </p:nvSpPr>
          <p:spPr>
            <a:xfrm>
              <a:off x="2549529" y="5188906"/>
              <a:ext cx="389526" cy="262059"/>
            </a:xfrm>
            <a:prstGeom prst="rect">
              <a:avLst/>
            </a:prstGeom>
            <a:noFill/>
          </p:spPr>
          <p:txBody>
            <a:bodyPr wrap="square" lIns="0" tIns="0" rIns="0" bIns="0" rtlCol="0" anchor="ctr" anchorCtr="0">
              <a:spAutoFit/>
            </a:bodyPr>
            <a:lstStyle/>
            <a:p>
              <a:pPr algn="ctr">
                <a:lnSpc>
                  <a:spcPts val="2000"/>
                </a:lnSpc>
              </a:pPr>
              <a:r>
                <a:rPr lang="en-US" sz="2400" b="1" spc="50" dirty="0">
                  <a:solidFill>
                    <a:schemeClr val="tx1">
                      <a:lumMod val="75000"/>
                      <a:lumOff val="25000"/>
                    </a:schemeClr>
                  </a:solidFill>
                  <a:latin typeface="Segoe UI" panose="020B0502040204020203" pitchFamily="34" charset="0"/>
                  <a:ea typeface="Ebrima" panose="02000000000000000000" pitchFamily="2" charset="0"/>
                  <a:cs typeface="Segoe UI" panose="020B0502040204020203" pitchFamily="34" charset="0"/>
                </a:rPr>
                <a:t>6</a:t>
              </a:r>
            </a:p>
          </p:txBody>
        </p:sp>
        <p:sp>
          <p:nvSpPr>
            <p:cNvPr id="99" name="TextBox 98">
              <a:extLst>
                <a:ext uri="{FF2B5EF4-FFF2-40B4-BE49-F238E27FC236}">
                  <a16:creationId xmlns:a16="http://schemas.microsoft.com/office/drawing/2014/main" id="{40155F1C-8FDA-4C29-A73E-D860059661AD}"/>
                </a:ext>
              </a:extLst>
            </p:cNvPr>
            <p:cNvSpPr txBox="1"/>
            <p:nvPr/>
          </p:nvSpPr>
          <p:spPr>
            <a:xfrm>
              <a:off x="1039110" y="2514960"/>
              <a:ext cx="903048" cy="233013"/>
            </a:xfrm>
            <a:prstGeom prst="rect">
              <a:avLst/>
            </a:prstGeom>
            <a:noFill/>
          </p:spPr>
          <p:txBody>
            <a:bodyPr wrap="square" lIns="0" tIns="0" rIns="0" bIns="0" rtlCol="0">
              <a:spAutoFit/>
            </a:bodyPr>
            <a:lstStyle/>
            <a:p>
              <a:pPr>
                <a:lnSpc>
                  <a:spcPts val="2000"/>
                </a:lnSpc>
              </a:pPr>
              <a:r>
                <a:rPr lang="en-US" sz="1400" b="1" dirty="0">
                  <a:ea typeface="Ebrima" panose="02000000000000000000" pitchFamily="2" charset="0"/>
                  <a:cs typeface="Segoe UI" panose="020B0502040204020203" pitchFamily="34" charset="0"/>
                </a:rPr>
                <a:t>DATA</a:t>
              </a:r>
            </a:p>
          </p:txBody>
        </p:sp>
        <p:sp>
          <p:nvSpPr>
            <p:cNvPr id="100" name="TextBox 99">
              <a:extLst>
                <a:ext uri="{FF2B5EF4-FFF2-40B4-BE49-F238E27FC236}">
                  <a16:creationId xmlns:a16="http://schemas.microsoft.com/office/drawing/2014/main" id="{40155F1C-8FDA-4C29-A73E-D860059661AD}"/>
                </a:ext>
              </a:extLst>
            </p:cNvPr>
            <p:cNvSpPr txBox="1"/>
            <p:nvPr/>
          </p:nvSpPr>
          <p:spPr>
            <a:xfrm>
              <a:off x="10168938" y="5542585"/>
              <a:ext cx="962225" cy="489493"/>
            </a:xfrm>
            <a:prstGeom prst="rect">
              <a:avLst/>
            </a:prstGeom>
            <a:noFill/>
          </p:spPr>
          <p:txBody>
            <a:bodyPr wrap="square" lIns="0" tIns="0" rIns="0" bIns="0" rtlCol="0">
              <a:spAutoFit/>
            </a:bodyPr>
            <a:lstStyle/>
            <a:p>
              <a:pPr algn="r">
                <a:lnSpc>
                  <a:spcPts val="2000"/>
                </a:lnSpc>
              </a:pPr>
              <a:r>
                <a:rPr lang="en-US" sz="1400" b="1" dirty="0">
                  <a:ea typeface="Ebrima" panose="02000000000000000000" pitchFamily="2" charset="0"/>
                  <a:cs typeface="Segoe UI" panose="020B0502040204020203" pitchFamily="34" charset="0"/>
                </a:rPr>
                <a:t>BUSINESS SOLUTION</a:t>
              </a:r>
              <a:endParaRPr lang="en-US" b="1" dirty="0">
                <a:ea typeface="Ebrima" panose="02000000000000000000" pitchFamily="2" charset="0"/>
                <a:cs typeface="Segoe UI" panose="020B0502040204020203" pitchFamily="34" charset="0"/>
              </a:endParaRPr>
            </a:p>
          </p:txBody>
        </p:sp>
        <p:sp>
          <p:nvSpPr>
            <p:cNvPr id="103" name="TextBox 102">
              <a:extLst>
                <a:ext uri="{FF2B5EF4-FFF2-40B4-BE49-F238E27FC236}">
                  <a16:creationId xmlns:a16="http://schemas.microsoft.com/office/drawing/2014/main" id="{40155F1C-8FDA-4C29-A73E-D860059661AD}"/>
                </a:ext>
              </a:extLst>
            </p:cNvPr>
            <p:cNvSpPr txBox="1"/>
            <p:nvPr/>
          </p:nvSpPr>
          <p:spPr>
            <a:xfrm>
              <a:off x="1398248" y="1487709"/>
              <a:ext cx="2864520" cy="489493"/>
            </a:xfrm>
            <a:prstGeom prst="rect">
              <a:avLst/>
            </a:prstGeom>
            <a:noFill/>
          </p:spPr>
          <p:txBody>
            <a:bodyPr wrap="square" lIns="0" tIns="0" rIns="0" bIns="0" rtlCol="0">
              <a:spAutoFit/>
            </a:bodyPr>
            <a:lstStyle/>
            <a:p>
              <a:pPr algn="ctr">
                <a:lnSpc>
                  <a:spcPts val="2000"/>
                </a:lnSpc>
              </a:pPr>
              <a:r>
                <a:rPr lang="en-US" sz="1400" b="1" spc="50" dirty="0">
                  <a:solidFill>
                    <a:schemeClr val="tx1">
                      <a:lumMod val="75000"/>
                      <a:lumOff val="25000"/>
                    </a:schemeClr>
                  </a:solidFill>
                  <a:ea typeface="Ebrima" panose="02000000000000000000" pitchFamily="2" charset="0"/>
                  <a:cs typeface="Segoe UI" panose="020B0502040204020203" pitchFamily="34" charset="0"/>
                </a:rPr>
                <a:t>EXPLORATORY</a:t>
              </a:r>
            </a:p>
            <a:p>
              <a:pPr algn="ctr">
                <a:lnSpc>
                  <a:spcPts val="2000"/>
                </a:lnSpc>
              </a:pPr>
              <a:r>
                <a:rPr lang="en-US" sz="1400" b="1" spc="50" dirty="0">
                  <a:solidFill>
                    <a:schemeClr val="tx1">
                      <a:lumMod val="75000"/>
                      <a:lumOff val="25000"/>
                    </a:schemeClr>
                  </a:solidFill>
                  <a:ea typeface="Ebrima" panose="02000000000000000000" pitchFamily="2" charset="0"/>
                  <a:cs typeface="Segoe UI" panose="020B0502040204020203" pitchFamily="34" charset="0"/>
                </a:rPr>
                <a:t>DATA ANALYSIS</a:t>
              </a:r>
            </a:p>
          </p:txBody>
        </p:sp>
        <p:sp>
          <p:nvSpPr>
            <p:cNvPr id="107" name="TextBox 106">
              <a:extLst>
                <a:ext uri="{FF2B5EF4-FFF2-40B4-BE49-F238E27FC236}">
                  <a16:creationId xmlns:a16="http://schemas.microsoft.com/office/drawing/2014/main" id="{40155F1C-8FDA-4C29-A73E-D860059661AD}"/>
                </a:ext>
              </a:extLst>
            </p:cNvPr>
            <p:cNvSpPr txBox="1"/>
            <p:nvPr/>
          </p:nvSpPr>
          <p:spPr>
            <a:xfrm>
              <a:off x="7035000" y="3209739"/>
              <a:ext cx="2267732" cy="239746"/>
            </a:xfrm>
            <a:prstGeom prst="rect">
              <a:avLst/>
            </a:prstGeom>
            <a:noFill/>
          </p:spPr>
          <p:txBody>
            <a:bodyPr wrap="square" lIns="0" tIns="0" rIns="0" bIns="0" rtlCol="0">
              <a:spAutoFit/>
            </a:bodyPr>
            <a:lstStyle/>
            <a:p>
              <a:pPr algn="ctr">
                <a:lnSpc>
                  <a:spcPts val="2000"/>
                </a:lnSpc>
              </a:pPr>
              <a:r>
                <a:rPr lang="en-US" sz="1400" b="1" spc="50" dirty="0">
                  <a:solidFill>
                    <a:schemeClr val="tx1">
                      <a:lumMod val="75000"/>
                      <a:lumOff val="25000"/>
                    </a:schemeClr>
                  </a:solidFill>
                  <a:ea typeface="Ebrima" panose="02000000000000000000" pitchFamily="2" charset="0"/>
                  <a:cs typeface="Segoe UI" panose="020B0502040204020203" pitchFamily="34" charset="0"/>
                </a:rPr>
                <a:t>ENSEMBLES</a:t>
              </a:r>
            </a:p>
          </p:txBody>
        </p:sp>
        <p:sp>
          <p:nvSpPr>
            <p:cNvPr id="109" name="TextBox 108">
              <a:extLst>
                <a:ext uri="{FF2B5EF4-FFF2-40B4-BE49-F238E27FC236}">
                  <a16:creationId xmlns:a16="http://schemas.microsoft.com/office/drawing/2014/main" id="{40155F1C-8FDA-4C29-A73E-D860059661AD}"/>
                </a:ext>
              </a:extLst>
            </p:cNvPr>
            <p:cNvSpPr txBox="1"/>
            <p:nvPr/>
          </p:nvSpPr>
          <p:spPr>
            <a:xfrm>
              <a:off x="3582283" y="3167237"/>
              <a:ext cx="2248035" cy="256480"/>
            </a:xfrm>
            <a:prstGeom prst="rect">
              <a:avLst/>
            </a:prstGeom>
            <a:noFill/>
          </p:spPr>
          <p:txBody>
            <a:bodyPr wrap="square" lIns="0" tIns="0" rIns="0" bIns="0" rtlCol="0">
              <a:spAutoFit/>
            </a:bodyPr>
            <a:lstStyle/>
            <a:p>
              <a:pPr algn="ctr">
                <a:lnSpc>
                  <a:spcPts val="2000"/>
                </a:lnSpc>
              </a:pPr>
              <a:r>
                <a:rPr lang="en-US" sz="1400" b="1" spc="50" dirty="0">
                  <a:solidFill>
                    <a:schemeClr val="tx1">
                      <a:lumMod val="75000"/>
                      <a:lumOff val="25000"/>
                    </a:schemeClr>
                  </a:solidFill>
                  <a:ea typeface="Ebrima" panose="02000000000000000000" pitchFamily="2" charset="0"/>
                  <a:cs typeface="Segoe UI" panose="020B0502040204020203" pitchFamily="34" charset="0"/>
                </a:rPr>
                <a:t>PERFORMANCE TUNING</a:t>
              </a:r>
            </a:p>
          </p:txBody>
        </p:sp>
        <p:sp>
          <p:nvSpPr>
            <p:cNvPr id="111" name="TextBox 110">
              <a:extLst>
                <a:ext uri="{FF2B5EF4-FFF2-40B4-BE49-F238E27FC236}">
                  <a16:creationId xmlns:a16="http://schemas.microsoft.com/office/drawing/2014/main" id="{40155F1C-8FDA-4C29-A73E-D860059661AD}"/>
                </a:ext>
              </a:extLst>
            </p:cNvPr>
            <p:cNvSpPr txBox="1"/>
            <p:nvPr/>
          </p:nvSpPr>
          <p:spPr>
            <a:xfrm>
              <a:off x="2051243" y="4640448"/>
              <a:ext cx="1467690" cy="233013"/>
            </a:xfrm>
            <a:prstGeom prst="rect">
              <a:avLst/>
            </a:prstGeom>
            <a:noFill/>
          </p:spPr>
          <p:txBody>
            <a:bodyPr wrap="square" lIns="0" tIns="0" rIns="0" bIns="0" rtlCol="0">
              <a:spAutoFit/>
            </a:bodyPr>
            <a:lstStyle/>
            <a:p>
              <a:pPr algn="ctr">
                <a:lnSpc>
                  <a:spcPts val="2000"/>
                </a:lnSpc>
              </a:pPr>
              <a:r>
                <a:rPr lang="en-US" sz="1400" b="1" spc="50" dirty="0">
                  <a:solidFill>
                    <a:schemeClr val="tx1">
                      <a:lumMod val="75000"/>
                      <a:lumOff val="25000"/>
                    </a:schemeClr>
                  </a:solidFill>
                  <a:ea typeface="Ebrima" panose="02000000000000000000" pitchFamily="2" charset="0"/>
                  <a:cs typeface="Segoe UI" panose="020B0502040204020203" pitchFamily="34" charset="0"/>
                </a:rPr>
                <a:t>PREDICTIONS</a:t>
              </a:r>
            </a:p>
          </p:txBody>
        </p:sp>
      </p:grpSp>
      <p:sp>
        <p:nvSpPr>
          <p:cNvPr id="5" name="Slide Number Placeholder 4">
            <a:extLst>
              <a:ext uri="{FF2B5EF4-FFF2-40B4-BE49-F238E27FC236}">
                <a16:creationId xmlns:a16="http://schemas.microsoft.com/office/drawing/2014/main" id="{F34750F8-F7F7-4B91-AC15-EEB281D22D82}"/>
              </a:ext>
            </a:extLst>
          </p:cNvPr>
          <p:cNvSpPr>
            <a:spLocks noGrp="1"/>
          </p:cNvSpPr>
          <p:nvPr>
            <p:ph type="sldNum" sz="quarter" idx="12"/>
          </p:nvPr>
        </p:nvSpPr>
        <p:spPr/>
        <p:txBody>
          <a:bodyPr/>
          <a:lstStyle/>
          <a:p>
            <a:fld id="{0BD159D0-FDDA-4ACF-B155-6BF318D512AF}" type="slidenum">
              <a:rPr lang="en-US" smtClean="0"/>
              <a:pPr/>
              <a:t>4</a:t>
            </a:fld>
            <a:endParaRPr lang="en-US"/>
          </a:p>
        </p:txBody>
      </p:sp>
      <p:sp>
        <p:nvSpPr>
          <p:cNvPr id="56" name="TextBox 55">
            <a:extLst>
              <a:ext uri="{FF2B5EF4-FFF2-40B4-BE49-F238E27FC236}">
                <a16:creationId xmlns:a16="http://schemas.microsoft.com/office/drawing/2014/main" id="{AF57CB20-FBCD-455F-A1EC-D61A3BC7D763}"/>
              </a:ext>
            </a:extLst>
          </p:cNvPr>
          <p:cNvSpPr txBox="1"/>
          <p:nvPr/>
        </p:nvSpPr>
        <p:spPr>
          <a:xfrm>
            <a:off x="9130184" y="1438586"/>
            <a:ext cx="1578589" cy="233013"/>
          </a:xfrm>
          <a:prstGeom prst="rect">
            <a:avLst/>
          </a:prstGeom>
          <a:noFill/>
        </p:spPr>
        <p:txBody>
          <a:bodyPr wrap="square" lIns="0" tIns="0" rIns="0" bIns="0" rtlCol="0">
            <a:spAutoFit/>
          </a:bodyPr>
          <a:lstStyle/>
          <a:p>
            <a:pPr algn="ctr">
              <a:lnSpc>
                <a:spcPts val="2000"/>
              </a:lnSpc>
            </a:pPr>
            <a:r>
              <a:rPr lang="en-US" sz="1400" b="1" spc="50" dirty="0">
                <a:solidFill>
                  <a:schemeClr val="tx1">
                    <a:lumMod val="75000"/>
                    <a:lumOff val="25000"/>
                  </a:schemeClr>
                </a:solidFill>
                <a:ea typeface="Ebrima" panose="02000000000000000000" pitchFamily="2" charset="0"/>
                <a:cs typeface="Segoe UI" panose="020B0502040204020203" pitchFamily="34" charset="0"/>
              </a:rPr>
              <a:t>BASELINE MODEL</a:t>
            </a:r>
          </a:p>
        </p:txBody>
      </p:sp>
      <p:sp>
        <p:nvSpPr>
          <p:cNvPr id="57" name="TextBox 56">
            <a:extLst>
              <a:ext uri="{FF2B5EF4-FFF2-40B4-BE49-F238E27FC236}">
                <a16:creationId xmlns:a16="http://schemas.microsoft.com/office/drawing/2014/main" id="{56F19028-7DE1-49DA-8517-091202D75051}"/>
              </a:ext>
            </a:extLst>
          </p:cNvPr>
          <p:cNvSpPr txBox="1"/>
          <p:nvPr/>
        </p:nvSpPr>
        <p:spPr>
          <a:xfrm>
            <a:off x="5626237" y="4388380"/>
            <a:ext cx="1467690" cy="233013"/>
          </a:xfrm>
          <a:prstGeom prst="rect">
            <a:avLst/>
          </a:prstGeom>
          <a:noFill/>
        </p:spPr>
        <p:txBody>
          <a:bodyPr wrap="square" lIns="0" tIns="0" rIns="0" bIns="0" rtlCol="0">
            <a:spAutoFit/>
          </a:bodyPr>
          <a:lstStyle/>
          <a:p>
            <a:pPr algn="ctr">
              <a:lnSpc>
                <a:spcPts val="2000"/>
              </a:lnSpc>
            </a:pPr>
            <a:r>
              <a:rPr lang="en-US" sz="1400" b="1" spc="50" dirty="0">
                <a:solidFill>
                  <a:schemeClr val="tx1">
                    <a:lumMod val="75000"/>
                    <a:lumOff val="25000"/>
                  </a:schemeClr>
                </a:solidFill>
                <a:ea typeface="Ebrima" panose="02000000000000000000" pitchFamily="2" charset="0"/>
                <a:cs typeface="Segoe UI" panose="020B0502040204020203" pitchFamily="34" charset="0"/>
              </a:rPr>
              <a:t>EVALUATION</a:t>
            </a:r>
          </a:p>
        </p:txBody>
      </p:sp>
      <p:sp>
        <p:nvSpPr>
          <p:cNvPr id="62" name="TextBox 61">
            <a:extLst>
              <a:ext uri="{FF2B5EF4-FFF2-40B4-BE49-F238E27FC236}">
                <a16:creationId xmlns:a16="http://schemas.microsoft.com/office/drawing/2014/main" id="{49CFB150-60E2-4FBD-AE88-FAA9A8BE3452}"/>
              </a:ext>
            </a:extLst>
          </p:cNvPr>
          <p:cNvSpPr txBox="1"/>
          <p:nvPr/>
        </p:nvSpPr>
        <p:spPr>
          <a:xfrm>
            <a:off x="6135047" y="1984013"/>
            <a:ext cx="389526" cy="262059"/>
          </a:xfrm>
          <a:prstGeom prst="rect">
            <a:avLst/>
          </a:prstGeom>
          <a:noFill/>
        </p:spPr>
        <p:txBody>
          <a:bodyPr wrap="square" lIns="0" tIns="0" rIns="0" bIns="0" rtlCol="0" anchor="ctr" anchorCtr="0">
            <a:spAutoFit/>
          </a:bodyPr>
          <a:lstStyle/>
          <a:p>
            <a:pPr algn="ctr">
              <a:lnSpc>
                <a:spcPts val="2000"/>
              </a:lnSpc>
            </a:pPr>
            <a:r>
              <a:rPr lang="en-US" sz="2400" b="1" spc="50" dirty="0">
                <a:solidFill>
                  <a:schemeClr val="tx1">
                    <a:lumMod val="75000"/>
                    <a:lumOff val="25000"/>
                  </a:schemeClr>
                </a:solidFill>
                <a:latin typeface="Segoe UI" panose="020B0502040204020203" pitchFamily="34" charset="0"/>
                <a:ea typeface="Ebrima" panose="02000000000000000000" pitchFamily="2" charset="0"/>
                <a:cs typeface="Segoe UI" panose="020B0502040204020203" pitchFamily="34" charset="0"/>
              </a:rPr>
              <a:t>2</a:t>
            </a:r>
          </a:p>
        </p:txBody>
      </p:sp>
      <p:sp>
        <p:nvSpPr>
          <p:cNvPr id="63" name="TextBox 62">
            <a:extLst>
              <a:ext uri="{FF2B5EF4-FFF2-40B4-BE49-F238E27FC236}">
                <a16:creationId xmlns:a16="http://schemas.microsoft.com/office/drawing/2014/main" id="{2922F7FE-C386-4602-9D5C-AF28F29CD5E4}"/>
              </a:ext>
            </a:extLst>
          </p:cNvPr>
          <p:cNvSpPr txBox="1"/>
          <p:nvPr/>
        </p:nvSpPr>
        <p:spPr>
          <a:xfrm>
            <a:off x="5330301" y="1405502"/>
            <a:ext cx="2157894" cy="211120"/>
          </a:xfrm>
          <a:prstGeom prst="rect">
            <a:avLst/>
          </a:prstGeom>
          <a:noFill/>
        </p:spPr>
        <p:txBody>
          <a:bodyPr wrap="square" lIns="0" tIns="0" rIns="0" bIns="0" rtlCol="0">
            <a:noAutofit/>
          </a:bodyPr>
          <a:lstStyle/>
          <a:p>
            <a:pPr algn="ctr">
              <a:lnSpc>
                <a:spcPts val="2000"/>
              </a:lnSpc>
            </a:pPr>
            <a:r>
              <a:rPr lang="en-US" sz="1400" b="1" spc="50" dirty="0">
                <a:solidFill>
                  <a:schemeClr val="tx1">
                    <a:lumMod val="75000"/>
                    <a:lumOff val="25000"/>
                  </a:schemeClr>
                </a:solidFill>
                <a:ea typeface="Ebrima" panose="02000000000000000000" pitchFamily="2" charset="0"/>
                <a:cs typeface="Segoe UI" panose="020B0502040204020203" pitchFamily="34" charset="0"/>
              </a:rPr>
              <a:t>STATISTICAL ANALYSIS</a:t>
            </a:r>
          </a:p>
        </p:txBody>
      </p:sp>
      <p:sp>
        <p:nvSpPr>
          <p:cNvPr id="68" name="AutoShape 24">
            <a:extLst>
              <a:ext uri="{FF2B5EF4-FFF2-40B4-BE49-F238E27FC236}">
                <a16:creationId xmlns:a16="http://schemas.microsoft.com/office/drawing/2014/main" id="{87F95210-BB58-437D-A3FB-D410B04506F0}"/>
              </a:ext>
            </a:extLst>
          </p:cNvPr>
          <p:cNvSpPr>
            <a:spLocks/>
          </p:cNvSpPr>
          <p:nvPr/>
        </p:nvSpPr>
        <p:spPr bwMode="auto">
          <a:xfrm>
            <a:off x="10523895" y="4320888"/>
            <a:ext cx="545948" cy="547785"/>
          </a:xfrm>
          <a:custGeom>
            <a:avLst/>
            <a:gdLst/>
            <a:ahLst/>
            <a:cxnLst/>
            <a:rect l="0" t="0" r="r" b="b"/>
            <a:pathLst>
              <a:path w="21600" h="21566">
                <a:moveTo>
                  <a:pt x="10823" y="0"/>
                </a:moveTo>
                <a:cubicBezTo>
                  <a:pt x="10731" y="0"/>
                  <a:pt x="10652" y="73"/>
                  <a:pt x="10652" y="165"/>
                </a:cubicBezTo>
                <a:lnTo>
                  <a:pt x="10652" y="3709"/>
                </a:lnTo>
                <a:cubicBezTo>
                  <a:pt x="10640" y="3717"/>
                  <a:pt x="10628" y="3721"/>
                  <a:pt x="10617" y="3731"/>
                </a:cubicBezTo>
                <a:lnTo>
                  <a:pt x="6133" y="7957"/>
                </a:lnTo>
                <a:cubicBezTo>
                  <a:pt x="6081" y="8006"/>
                  <a:pt x="6010" y="8031"/>
                  <a:pt x="5939" y="8031"/>
                </a:cubicBezTo>
                <a:lnTo>
                  <a:pt x="2322" y="8031"/>
                </a:lnTo>
                <a:cubicBezTo>
                  <a:pt x="2211" y="8031"/>
                  <a:pt x="2109" y="8100"/>
                  <a:pt x="2065" y="8201"/>
                </a:cubicBezTo>
                <a:lnTo>
                  <a:pt x="571" y="11666"/>
                </a:lnTo>
                <a:cubicBezTo>
                  <a:pt x="490" y="11854"/>
                  <a:pt x="628" y="12064"/>
                  <a:pt x="833" y="12064"/>
                </a:cubicBezTo>
                <a:lnTo>
                  <a:pt x="839" y="12064"/>
                </a:lnTo>
                <a:lnTo>
                  <a:pt x="5591" y="12064"/>
                </a:lnTo>
                <a:cubicBezTo>
                  <a:pt x="5662" y="12064"/>
                  <a:pt x="5728" y="12033"/>
                  <a:pt x="5779" y="11984"/>
                </a:cubicBezTo>
                <a:lnTo>
                  <a:pt x="10207" y="7827"/>
                </a:lnTo>
                <a:lnTo>
                  <a:pt x="10806" y="7259"/>
                </a:lnTo>
                <a:lnTo>
                  <a:pt x="11410" y="7827"/>
                </a:lnTo>
                <a:lnTo>
                  <a:pt x="15855" y="11984"/>
                </a:lnTo>
                <a:cubicBezTo>
                  <a:pt x="15907" y="12033"/>
                  <a:pt x="15972" y="12064"/>
                  <a:pt x="16043" y="12064"/>
                </a:cubicBezTo>
                <a:lnTo>
                  <a:pt x="20796" y="12064"/>
                </a:lnTo>
                <a:lnTo>
                  <a:pt x="20801" y="12064"/>
                </a:lnTo>
                <a:cubicBezTo>
                  <a:pt x="21006" y="12064"/>
                  <a:pt x="21145" y="11854"/>
                  <a:pt x="21064" y="11666"/>
                </a:cubicBezTo>
                <a:lnTo>
                  <a:pt x="19569" y="8201"/>
                </a:lnTo>
                <a:cubicBezTo>
                  <a:pt x="19525" y="8100"/>
                  <a:pt x="19424" y="8031"/>
                  <a:pt x="19312" y="8031"/>
                </a:cubicBezTo>
                <a:lnTo>
                  <a:pt x="15695" y="8031"/>
                </a:lnTo>
                <a:cubicBezTo>
                  <a:pt x="15624" y="8031"/>
                  <a:pt x="15559" y="8006"/>
                  <a:pt x="15507" y="7957"/>
                </a:cubicBezTo>
                <a:lnTo>
                  <a:pt x="11000" y="3731"/>
                </a:lnTo>
                <a:cubicBezTo>
                  <a:pt x="10994" y="3727"/>
                  <a:pt x="10988" y="3725"/>
                  <a:pt x="10983" y="3720"/>
                </a:cubicBezTo>
                <a:lnTo>
                  <a:pt x="10983" y="1556"/>
                </a:lnTo>
                <a:cubicBezTo>
                  <a:pt x="11231" y="1393"/>
                  <a:pt x="11531" y="1346"/>
                  <a:pt x="11810" y="1420"/>
                </a:cubicBezTo>
                <a:lnTo>
                  <a:pt x="11810" y="1738"/>
                </a:lnTo>
                <a:cubicBezTo>
                  <a:pt x="12212" y="2139"/>
                  <a:pt x="12862" y="2139"/>
                  <a:pt x="13265" y="1738"/>
                </a:cubicBezTo>
                <a:lnTo>
                  <a:pt x="13265" y="415"/>
                </a:lnTo>
                <a:cubicBezTo>
                  <a:pt x="12996" y="682"/>
                  <a:pt x="12620" y="772"/>
                  <a:pt x="12278" y="681"/>
                </a:cubicBezTo>
                <a:lnTo>
                  <a:pt x="12278" y="363"/>
                </a:lnTo>
                <a:cubicBezTo>
                  <a:pt x="11925" y="14"/>
                  <a:pt x="11382" y="-34"/>
                  <a:pt x="10983" y="227"/>
                </a:cubicBezTo>
                <a:lnTo>
                  <a:pt x="10983" y="182"/>
                </a:lnTo>
                <a:cubicBezTo>
                  <a:pt x="10983" y="175"/>
                  <a:pt x="10988" y="171"/>
                  <a:pt x="10988" y="165"/>
                </a:cubicBezTo>
                <a:cubicBezTo>
                  <a:pt x="10988" y="73"/>
                  <a:pt x="10915" y="0"/>
                  <a:pt x="10823" y="0"/>
                </a:cubicBezTo>
                <a:close/>
                <a:moveTo>
                  <a:pt x="10789" y="8179"/>
                </a:moveTo>
                <a:lnTo>
                  <a:pt x="6030" y="12649"/>
                </a:lnTo>
                <a:cubicBezTo>
                  <a:pt x="6029" y="12650"/>
                  <a:pt x="6030" y="12654"/>
                  <a:pt x="6030" y="12654"/>
                </a:cubicBezTo>
                <a:lnTo>
                  <a:pt x="822" y="12654"/>
                </a:lnTo>
                <a:cubicBezTo>
                  <a:pt x="812" y="12654"/>
                  <a:pt x="803" y="12658"/>
                  <a:pt x="793" y="12660"/>
                </a:cubicBezTo>
                <a:cubicBezTo>
                  <a:pt x="750" y="12673"/>
                  <a:pt x="713" y="12710"/>
                  <a:pt x="713" y="12757"/>
                </a:cubicBezTo>
                <a:lnTo>
                  <a:pt x="713" y="20282"/>
                </a:lnTo>
                <a:cubicBezTo>
                  <a:pt x="713" y="20285"/>
                  <a:pt x="716" y="20288"/>
                  <a:pt x="719" y="20288"/>
                </a:cubicBezTo>
                <a:lnTo>
                  <a:pt x="645" y="20288"/>
                </a:lnTo>
                <a:cubicBezTo>
                  <a:pt x="290" y="20288"/>
                  <a:pt x="0" y="20577"/>
                  <a:pt x="0" y="20930"/>
                </a:cubicBezTo>
                <a:cubicBezTo>
                  <a:pt x="0" y="21283"/>
                  <a:pt x="290" y="21566"/>
                  <a:pt x="645" y="21566"/>
                </a:cubicBezTo>
                <a:lnTo>
                  <a:pt x="20955" y="21566"/>
                </a:lnTo>
                <a:cubicBezTo>
                  <a:pt x="21310" y="21566"/>
                  <a:pt x="21600" y="21283"/>
                  <a:pt x="21600" y="20930"/>
                </a:cubicBezTo>
                <a:cubicBezTo>
                  <a:pt x="21600" y="20577"/>
                  <a:pt x="21310" y="20288"/>
                  <a:pt x="20955" y="20288"/>
                </a:cubicBezTo>
                <a:lnTo>
                  <a:pt x="20875" y="20288"/>
                </a:lnTo>
                <a:cubicBezTo>
                  <a:pt x="20878" y="20288"/>
                  <a:pt x="20881" y="20285"/>
                  <a:pt x="20881" y="20282"/>
                </a:cubicBezTo>
                <a:lnTo>
                  <a:pt x="20881" y="12757"/>
                </a:lnTo>
                <a:cubicBezTo>
                  <a:pt x="20881" y="12710"/>
                  <a:pt x="20851" y="12673"/>
                  <a:pt x="20807" y="12660"/>
                </a:cubicBezTo>
                <a:cubicBezTo>
                  <a:pt x="20797" y="12658"/>
                  <a:pt x="20789" y="12654"/>
                  <a:pt x="20778" y="12654"/>
                </a:cubicBezTo>
                <a:lnTo>
                  <a:pt x="15570" y="12654"/>
                </a:lnTo>
                <a:cubicBezTo>
                  <a:pt x="15570" y="12654"/>
                  <a:pt x="15565" y="12650"/>
                  <a:pt x="15564" y="12649"/>
                </a:cubicBezTo>
                <a:lnTo>
                  <a:pt x="10794" y="8179"/>
                </a:lnTo>
                <a:cubicBezTo>
                  <a:pt x="10792" y="8177"/>
                  <a:pt x="10791" y="8177"/>
                  <a:pt x="10789" y="8179"/>
                </a:cubicBezTo>
                <a:close/>
                <a:moveTo>
                  <a:pt x="10589" y="10939"/>
                </a:moveTo>
                <a:cubicBezTo>
                  <a:pt x="10592" y="10939"/>
                  <a:pt x="10595" y="10942"/>
                  <a:pt x="10595" y="10945"/>
                </a:cubicBezTo>
                <a:lnTo>
                  <a:pt x="10595" y="12217"/>
                </a:lnTo>
                <a:cubicBezTo>
                  <a:pt x="10563" y="12239"/>
                  <a:pt x="10537" y="12266"/>
                  <a:pt x="10515" y="12297"/>
                </a:cubicBezTo>
                <a:cubicBezTo>
                  <a:pt x="10514" y="12298"/>
                  <a:pt x="10509" y="12302"/>
                  <a:pt x="10509" y="12302"/>
                </a:cubicBezTo>
                <a:lnTo>
                  <a:pt x="9984" y="12302"/>
                </a:lnTo>
                <a:cubicBezTo>
                  <a:pt x="9984" y="12302"/>
                  <a:pt x="9978" y="12305"/>
                  <a:pt x="9978" y="12308"/>
                </a:cubicBezTo>
                <a:lnTo>
                  <a:pt x="9978" y="12706"/>
                </a:lnTo>
                <a:cubicBezTo>
                  <a:pt x="9978" y="12708"/>
                  <a:pt x="9978" y="12711"/>
                  <a:pt x="9978" y="12711"/>
                </a:cubicBezTo>
                <a:lnTo>
                  <a:pt x="10509" y="12711"/>
                </a:lnTo>
                <a:cubicBezTo>
                  <a:pt x="10509" y="12711"/>
                  <a:pt x="10514" y="12716"/>
                  <a:pt x="10515" y="12717"/>
                </a:cubicBezTo>
                <a:cubicBezTo>
                  <a:pt x="10580" y="12807"/>
                  <a:pt x="10687" y="12865"/>
                  <a:pt x="10806" y="12865"/>
                </a:cubicBezTo>
                <a:cubicBezTo>
                  <a:pt x="10950" y="12865"/>
                  <a:pt x="11074" y="12783"/>
                  <a:pt x="11131" y="12660"/>
                </a:cubicBezTo>
                <a:cubicBezTo>
                  <a:pt x="11152" y="12615"/>
                  <a:pt x="11165" y="12560"/>
                  <a:pt x="11165" y="12507"/>
                </a:cubicBezTo>
                <a:cubicBezTo>
                  <a:pt x="11165" y="12387"/>
                  <a:pt x="11107" y="12282"/>
                  <a:pt x="11017" y="12217"/>
                </a:cubicBezTo>
                <a:cubicBezTo>
                  <a:pt x="11015" y="12216"/>
                  <a:pt x="11011" y="12219"/>
                  <a:pt x="11011" y="12217"/>
                </a:cubicBezTo>
                <a:lnTo>
                  <a:pt x="11011" y="10945"/>
                </a:lnTo>
                <a:cubicBezTo>
                  <a:pt x="11011" y="10942"/>
                  <a:pt x="11013" y="10939"/>
                  <a:pt x="11017" y="10939"/>
                </a:cubicBezTo>
                <a:cubicBezTo>
                  <a:pt x="11871" y="11046"/>
                  <a:pt x="12534" y="11775"/>
                  <a:pt x="12534" y="12654"/>
                </a:cubicBezTo>
                <a:cubicBezTo>
                  <a:pt x="12534" y="12654"/>
                  <a:pt x="12534" y="12660"/>
                  <a:pt x="12534" y="12660"/>
                </a:cubicBezTo>
                <a:cubicBezTo>
                  <a:pt x="12530" y="13789"/>
                  <a:pt x="11436" y="14660"/>
                  <a:pt x="10247" y="14296"/>
                </a:cubicBezTo>
                <a:cubicBezTo>
                  <a:pt x="9533" y="14077"/>
                  <a:pt x="9066" y="13398"/>
                  <a:pt x="9066" y="12654"/>
                </a:cubicBezTo>
                <a:cubicBezTo>
                  <a:pt x="9066" y="11769"/>
                  <a:pt x="9729" y="11041"/>
                  <a:pt x="10589" y="10939"/>
                </a:cubicBezTo>
                <a:close/>
                <a:moveTo>
                  <a:pt x="2122" y="14955"/>
                </a:moveTo>
                <a:lnTo>
                  <a:pt x="3571" y="14955"/>
                </a:lnTo>
                <a:cubicBezTo>
                  <a:pt x="3575" y="14955"/>
                  <a:pt x="3577" y="14957"/>
                  <a:pt x="3577" y="14960"/>
                </a:cubicBezTo>
                <a:cubicBezTo>
                  <a:pt x="3577" y="14960"/>
                  <a:pt x="3577" y="16403"/>
                  <a:pt x="3577" y="16403"/>
                </a:cubicBezTo>
                <a:cubicBezTo>
                  <a:pt x="3577" y="16406"/>
                  <a:pt x="3575" y="16409"/>
                  <a:pt x="3571" y="16409"/>
                </a:cubicBezTo>
                <a:lnTo>
                  <a:pt x="2122" y="16409"/>
                </a:lnTo>
                <a:cubicBezTo>
                  <a:pt x="2119" y="16409"/>
                  <a:pt x="2117" y="16406"/>
                  <a:pt x="2117" y="16403"/>
                </a:cubicBezTo>
                <a:lnTo>
                  <a:pt x="2117" y="14960"/>
                </a:lnTo>
                <a:cubicBezTo>
                  <a:pt x="2117" y="14957"/>
                  <a:pt x="2119" y="14955"/>
                  <a:pt x="2122" y="14955"/>
                </a:cubicBezTo>
                <a:close/>
                <a:moveTo>
                  <a:pt x="4946" y="14955"/>
                </a:moveTo>
                <a:lnTo>
                  <a:pt x="6396" y="14955"/>
                </a:lnTo>
                <a:cubicBezTo>
                  <a:pt x="6399" y="14955"/>
                  <a:pt x="6401" y="14957"/>
                  <a:pt x="6401" y="14960"/>
                </a:cubicBezTo>
                <a:cubicBezTo>
                  <a:pt x="6401" y="14960"/>
                  <a:pt x="6401" y="16403"/>
                  <a:pt x="6401" y="16403"/>
                </a:cubicBezTo>
                <a:cubicBezTo>
                  <a:pt x="6401" y="16406"/>
                  <a:pt x="6399" y="16409"/>
                  <a:pt x="6396" y="16409"/>
                </a:cubicBezTo>
                <a:lnTo>
                  <a:pt x="4946" y="16409"/>
                </a:lnTo>
                <a:cubicBezTo>
                  <a:pt x="4943" y="16409"/>
                  <a:pt x="4941" y="16406"/>
                  <a:pt x="4941" y="16403"/>
                </a:cubicBezTo>
                <a:lnTo>
                  <a:pt x="4941" y="14960"/>
                </a:lnTo>
                <a:cubicBezTo>
                  <a:pt x="4941" y="14957"/>
                  <a:pt x="4943" y="14955"/>
                  <a:pt x="4946" y="14955"/>
                </a:cubicBezTo>
                <a:close/>
                <a:moveTo>
                  <a:pt x="15204" y="14955"/>
                </a:moveTo>
                <a:lnTo>
                  <a:pt x="16654" y="14955"/>
                </a:lnTo>
                <a:cubicBezTo>
                  <a:pt x="16657" y="14955"/>
                  <a:pt x="16659" y="14957"/>
                  <a:pt x="16659" y="14960"/>
                </a:cubicBezTo>
                <a:cubicBezTo>
                  <a:pt x="16659" y="14960"/>
                  <a:pt x="16659" y="16403"/>
                  <a:pt x="16659" y="16403"/>
                </a:cubicBezTo>
                <a:cubicBezTo>
                  <a:pt x="16659" y="16406"/>
                  <a:pt x="16657" y="16409"/>
                  <a:pt x="16654" y="16409"/>
                </a:cubicBezTo>
                <a:lnTo>
                  <a:pt x="15204" y="16409"/>
                </a:lnTo>
                <a:cubicBezTo>
                  <a:pt x="15201" y="16409"/>
                  <a:pt x="15199" y="16406"/>
                  <a:pt x="15199" y="16403"/>
                </a:cubicBezTo>
                <a:lnTo>
                  <a:pt x="15199" y="14960"/>
                </a:lnTo>
                <a:cubicBezTo>
                  <a:pt x="15199" y="14957"/>
                  <a:pt x="15201" y="14955"/>
                  <a:pt x="15204" y="14955"/>
                </a:cubicBezTo>
                <a:close/>
                <a:moveTo>
                  <a:pt x="18023" y="14955"/>
                </a:moveTo>
                <a:lnTo>
                  <a:pt x="19472" y="14955"/>
                </a:lnTo>
                <a:cubicBezTo>
                  <a:pt x="19475" y="14955"/>
                  <a:pt x="19478" y="14957"/>
                  <a:pt x="19478" y="14960"/>
                </a:cubicBezTo>
                <a:cubicBezTo>
                  <a:pt x="19478" y="14960"/>
                  <a:pt x="19478" y="16403"/>
                  <a:pt x="19478" y="16403"/>
                </a:cubicBezTo>
                <a:cubicBezTo>
                  <a:pt x="19478" y="16406"/>
                  <a:pt x="19475" y="16409"/>
                  <a:pt x="19472" y="16409"/>
                </a:cubicBezTo>
                <a:lnTo>
                  <a:pt x="18023" y="16409"/>
                </a:lnTo>
                <a:cubicBezTo>
                  <a:pt x="18020" y="16409"/>
                  <a:pt x="18023" y="16406"/>
                  <a:pt x="18023" y="16403"/>
                </a:cubicBezTo>
                <a:lnTo>
                  <a:pt x="18023" y="14960"/>
                </a:lnTo>
                <a:cubicBezTo>
                  <a:pt x="18023" y="14957"/>
                  <a:pt x="18020" y="14955"/>
                  <a:pt x="18023" y="14955"/>
                </a:cubicBezTo>
                <a:close/>
                <a:moveTo>
                  <a:pt x="10732" y="16261"/>
                </a:moveTo>
                <a:cubicBezTo>
                  <a:pt x="11345" y="16223"/>
                  <a:pt x="11855" y="16708"/>
                  <a:pt x="11855" y="17312"/>
                </a:cubicBezTo>
                <a:lnTo>
                  <a:pt x="11855" y="20282"/>
                </a:lnTo>
                <a:cubicBezTo>
                  <a:pt x="11855" y="20285"/>
                  <a:pt x="11858" y="20288"/>
                  <a:pt x="11861" y="20288"/>
                </a:cubicBezTo>
                <a:cubicBezTo>
                  <a:pt x="11861" y="20288"/>
                  <a:pt x="9739" y="20288"/>
                  <a:pt x="9739" y="20288"/>
                </a:cubicBezTo>
                <a:cubicBezTo>
                  <a:pt x="9742" y="20288"/>
                  <a:pt x="9745" y="20285"/>
                  <a:pt x="9745" y="20282"/>
                </a:cubicBezTo>
                <a:lnTo>
                  <a:pt x="9745" y="17352"/>
                </a:lnTo>
                <a:cubicBezTo>
                  <a:pt x="9745" y="16789"/>
                  <a:pt x="10168" y="16296"/>
                  <a:pt x="10732" y="16261"/>
                </a:cubicBezTo>
                <a:close/>
                <a:moveTo>
                  <a:pt x="2122" y="17545"/>
                </a:moveTo>
                <a:lnTo>
                  <a:pt x="3571" y="17545"/>
                </a:lnTo>
                <a:cubicBezTo>
                  <a:pt x="3575" y="17545"/>
                  <a:pt x="3577" y="17547"/>
                  <a:pt x="3577" y="17550"/>
                </a:cubicBezTo>
                <a:cubicBezTo>
                  <a:pt x="3577" y="17550"/>
                  <a:pt x="3577" y="18993"/>
                  <a:pt x="3577" y="18993"/>
                </a:cubicBezTo>
                <a:cubicBezTo>
                  <a:pt x="3577" y="18996"/>
                  <a:pt x="3575" y="18999"/>
                  <a:pt x="3571" y="18999"/>
                </a:cubicBezTo>
                <a:lnTo>
                  <a:pt x="2122" y="18999"/>
                </a:lnTo>
                <a:cubicBezTo>
                  <a:pt x="2119" y="18999"/>
                  <a:pt x="2117" y="18996"/>
                  <a:pt x="2117" y="18993"/>
                </a:cubicBezTo>
                <a:lnTo>
                  <a:pt x="2117" y="17550"/>
                </a:lnTo>
                <a:cubicBezTo>
                  <a:pt x="2117" y="17547"/>
                  <a:pt x="2119" y="17545"/>
                  <a:pt x="2122" y="17545"/>
                </a:cubicBezTo>
                <a:close/>
                <a:moveTo>
                  <a:pt x="4946" y="17545"/>
                </a:moveTo>
                <a:lnTo>
                  <a:pt x="6396" y="17545"/>
                </a:lnTo>
                <a:cubicBezTo>
                  <a:pt x="6399" y="17545"/>
                  <a:pt x="6401" y="17547"/>
                  <a:pt x="6401" y="17550"/>
                </a:cubicBezTo>
                <a:cubicBezTo>
                  <a:pt x="6401" y="17550"/>
                  <a:pt x="6401" y="18993"/>
                  <a:pt x="6401" y="18993"/>
                </a:cubicBezTo>
                <a:cubicBezTo>
                  <a:pt x="6401" y="18996"/>
                  <a:pt x="6399" y="18999"/>
                  <a:pt x="6396" y="18999"/>
                </a:cubicBezTo>
                <a:lnTo>
                  <a:pt x="4946" y="18999"/>
                </a:lnTo>
                <a:cubicBezTo>
                  <a:pt x="4943" y="18999"/>
                  <a:pt x="4941" y="18996"/>
                  <a:pt x="4941" y="18993"/>
                </a:cubicBezTo>
                <a:lnTo>
                  <a:pt x="4941" y="17550"/>
                </a:lnTo>
                <a:cubicBezTo>
                  <a:pt x="4941" y="17547"/>
                  <a:pt x="4943" y="17545"/>
                  <a:pt x="4946" y="17545"/>
                </a:cubicBezTo>
                <a:close/>
                <a:moveTo>
                  <a:pt x="15204" y="17545"/>
                </a:moveTo>
                <a:lnTo>
                  <a:pt x="16654" y="17545"/>
                </a:lnTo>
                <a:cubicBezTo>
                  <a:pt x="16657" y="17545"/>
                  <a:pt x="16659" y="17547"/>
                  <a:pt x="16659" y="17550"/>
                </a:cubicBezTo>
                <a:cubicBezTo>
                  <a:pt x="16659" y="17550"/>
                  <a:pt x="16659" y="18993"/>
                  <a:pt x="16659" y="18993"/>
                </a:cubicBezTo>
                <a:cubicBezTo>
                  <a:pt x="16659" y="18996"/>
                  <a:pt x="16657" y="18999"/>
                  <a:pt x="16654" y="18999"/>
                </a:cubicBezTo>
                <a:lnTo>
                  <a:pt x="15204" y="18999"/>
                </a:lnTo>
                <a:cubicBezTo>
                  <a:pt x="15201" y="18999"/>
                  <a:pt x="15199" y="18996"/>
                  <a:pt x="15199" y="18993"/>
                </a:cubicBezTo>
                <a:lnTo>
                  <a:pt x="15199" y="17550"/>
                </a:lnTo>
                <a:cubicBezTo>
                  <a:pt x="15199" y="17547"/>
                  <a:pt x="15201" y="17545"/>
                  <a:pt x="15204" y="17545"/>
                </a:cubicBezTo>
                <a:close/>
                <a:moveTo>
                  <a:pt x="18023" y="17545"/>
                </a:moveTo>
                <a:lnTo>
                  <a:pt x="19472" y="17545"/>
                </a:lnTo>
                <a:cubicBezTo>
                  <a:pt x="19475" y="17545"/>
                  <a:pt x="19478" y="17547"/>
                  <a:pt x="19478" y="17550"/>
                </a:cubicBezTo>
                <a:cubicBezTo>
                  <a:pt x="19478" y="17550"/>
                  <a:pt x="19478" y="18993"/>
                  <a:pt x="19478" y="18993"/>
                </a:cubicBezTo>
                <a:cubicBezTo>
                  <a:pt x="19478" y="18996"/>
                  <a:pt x="19475" y="18999"/>
                  <a:pt x="19472" y="18999"/>
                </a:cubicBezTo>
                <a:lnTo>
                  <a:pt x="18023" y="18999"/>
                </a:lnTo>
                <a:cubicBezTo>
                  <a:pt x="18020" y="18999"/>
                  <a:pt x="18023" y="18996"/>
                  <a:pt x="18023" y="18993"/>
                </a:cubicBezTo>
                <a:lnTo>
                  <a:pt x="18023" y="17550"/>
                </a:lnTo>
                <a:cubicBezTo>
                  <a:pt x="18023" y="17547"/>
                  <a:pt x="18020" y="17545"/>
                  <a:pt x="18023" y="17545"/>
                </a:cubicBezTo>
                <a:close/>
                <a:moveTo>
                  <a:pt x="18023" y="17545"/>
                </a:moveTo>
              </a:path>
            </a:pathLst>
          </a:custGeom>
          <a:solidFill>
            <a:srgbClr val="0F76BE"/>
          </a:solidFill>
          <a:ln>
            <a:noFill/>
          </a:ln>
        </p:spPr>
        <p:txBody>
          <a:bodyPr lIns="0" tIns="0" rIns="0" bIns="0"/>
          <a:lstStyle/>
          <a:p>
            <a:endParaRPr lang="pl-PL"/>
          </a:p>
        </p:txBody>
      </p:sp>
      <p:sp>
        <p:nvSpPr>
          <p:cNvPr id="69" name="AutoShape 22">
            <a:extLst>
              <a:ext uri="{FF2B5EF4-FFF2-40B4-BE49-F238E27FC236}">
                <a16:creationId xmlns:a16="http://schemas.microsoft.com/office/drawing/2014/main" id="{6C929284-2A17-4CF8-A510-FF866D1CBB10}"/>
              </a:ext>
            </a:extLst>
          </p:cNvPr>
          <p:cNvSpPr>
            <a:spLocks/>
          </p:cNvSpPr>
          <p:nvPr/>
        </p:nvSpPr>
        <p:spPr bwMode="auto">
          <a:xfrm rot="10800000">
            <a:off x="1070221" y="1388323"/>
            <a:ext cx="414895" cy="552895"/>
          </a:xfrm>
          <a:custGeom>
            <a:avLst/>
            <a:gdLst/>
            <a:ahLst/>
            <a:cxnLst/>
            <a:rect l="0" t="0" r="r" b="b"/>
            <a:pathLst>
              <a:path w="21600" h="21600">
                <a:moveTo>
                  <a:pt x="4027" y="0"/>
                </a:moveTo>
                <a:cubicBezTo>
                  <a:pt x="3825" y="0"/>
                  <a:pt x="3724" y="309"/>
                  <a:pt x="3724" y="461"/>
                </a:cubicBezTo>
                <a:lnTo>
                  <a:pt x="3724" y="1867"/>
                </a:lnTo>
                <a:lnTo>
                  <a:pt x="18419" y="1867"/>
                </a:lnTo>
                <a:cubicBezTo>
                  <a:pt x="18621" y="1867"/>
                  <a:pt x="18869" y="2275"/>
                  <a:pt x="18869" y="2427"/>
                </a:cubicBezTo>
                <a:lnTo>
                  <a:pt x="18869" y="18666"/>
                </a:lnTo>
                <a:lnTo>
                  <a:pt x="21150" y="18666"/>
                </a:lnTo>
                <a:cubicBezTo>
                  <a:pt x="21352" y="18666"/>
                  <a:pt x="21600" y="18812"/>
                  <a:pt x="21600" y="18660"/>
                </a:cubicBezTo>
                <a:lnTo>
                  <a:pt x="21600" y="461"/>
                </a:lnTo>
                <a:cubicBezTo>
                  <a:pt x="21600" y="309"/>
                  <a:pt x="21352" y="0"/>
                  <a:pt x="21150" y="0"/>
                </a:cubicBezTo>
                <a:lnTo>
                  <a:pt x="4027" y="0"/>
                </a:lnTo>
                <a:close/>
                <a:moveTo>
                  <a:pt x="365" y="2800"/>
                </a:moveTo>
                <a:cubicBezTo>
                  <a:pt x="162" y="2800"/>
                  <a:pt x="0" y="2922"/>
                  <a:pt x="0" y="3074"/>
                </a:cubicBezTo>
                <a:lnTo>
                  <a:pt x="0" y="21326"/>
                </a:lnTo>
                <a:cubicBezTo>
                  <a:pt x="0" y="21478"/>
                  <a:pt x="162" y="21600"/>
                  <a:pt x="365" y="21600"/>
                </a:cubicBezTo>
                <a:lnTo>
                  <a:pt x="17496" y="21600"/>
                </a:lnTo>
                <a:cubicBezTo>
                  <a:pt x="17698" y="21600"/>
                  <a:pt x="17860" y="21478"/>
                  <a:pt x="17860" y="21326"/>
                </a:cubicBezTo>
                <a:lnTo>
                  <a:pt x="17860" y="3074"/>
                </a:lnTo>
                <a:cubicBezTo>
                  <a:pt x="17860" y="2922"/>
                  <a:pt x="17698" y="2800"/>
                  <a:pt x="17496" y="2800"/>
                </a:cubicBezTo>
                <a:lnTo>
                  <a:pt x="365" y="2800"/>
                </a:lnTo>
                <a:close/>
                <a:moveTo>
                  <a:pt x="1893" y="4381"/>
                </a:moveTo>
                <a:lnTo>
                  <a:pt x="8403" y="4381"/>
                </a:lnTo>
                <a:lnTo>
                  <a:pt x="8403" y="9595"/>
                </a:lnTo>
                <a:lnTo>
                  <a:pt x="1893" y="9595"/>
                </a:lnTo>
                <a:cubicBezTo>
                  <a:pt x="1893" y="9595"/>
                  <a:pt x="1893" y="4381"/>
                  <a:pt x="1893" y="4381"/>
                </a:cubicBezTo>
                <a:close/>
                <a:moveTo>
                  <a:pt x="9667" y="4381"/>
                </a:moveTo>
                <a:lnTo>
                  <a:pt x="16177" y="4381"/>
                </a:lnTo>
                <a:cubicBezTo>
                  <a:pt x="16177" y="4381"/>
                  <a:pt x="16177" y="5011"/>
                  <a:pt x="16177" y="5011"/>
                </a:cubicBezTo>
                <a:lnTo>
                  <a:pt x="9667" y="5011"/>
                </a:lnTo>
                <a:lnTo>
                  <a:pt x="9667" y="4381"/>
                </a:lnTo>
                <a:close/>
                <a:moveTo>
                  <a:pt x="9667" y="5483"/>
                </a:moveTo>
                <a:lnTo>
                  <a:pt x="16177" y="5483"/>
                </a:lnTo>
                <a:cubicBezTo>
                  <a:pt x="16177" y="5483"/>
                  <a:pt x="16177" y="6119"/>
                  <a:pt x="16177" y="6119"/>
                </a:cubicBezTo>
                <a:lnTo>
                  <a:pt x="9667" y="6119"/>
                </a:lnTo>
                <a:lnTo>
                  <a:pt x="9667" y="5483"/>
                </a:lnTo>
                <a:close/>
                <a:moveTo>
                  <a:pt x="9667" y="6749"/>
                </a:moveTo>
                <a:lnTo>
                  <a:pt x="16177" y="6749"/>
                </a:lnTo>
                <a:cubicBezTo>
                  <a:pt x="16177" y="6749"/>
                  <a:pt x="16177" y="7221"/>
                  <a:pt x="16177" y="7221"/>
                </a:cubicBezTo>
                <a:lnTo>
                  <a:pt x="9667" y="7221"/>
                </a:lnTo>
                <a:lnTo>
                  <a:pt x="9667" y="6749"/>
                </a:lnTo>
                <a:close/>
                <a:moveTo>
                  <a:pt x="9667" y="7857"/>
                </a:moveTo>
                <a:lnTo>
                  <a:pt x="16177" y="7857"/>
                </a:lnTo>
                <a:cubicBezTo>
                  <a:pt x="16177" y="7857"/>
                  <a:pt x="16177" y="8487"/>
                  <a:pt x="16177" y="8487"/>
                </a:cubicBezTo>
                <a:lnTo>
                  <a:pt x="9667" y="8487"/>
                </a:lnTo>
                <a:lnTo>
                  <a:pt x="9667" y="7857"/>
                </a:lnTo>
                <a:close/>
                <a:moveTo>
                  <a:pt x="9667" y="8960"/>
                </a:moveTo>
                <a:lnTo>
                  <a:pt x="16177" y="8960"/>
                </a:lnTo>
                <a:cubicBezTo>
                  <a:pt x="16177" y="8960"/>
                  <a:pt x="16177" y="9595"/>
                  <a:pt x="16177" y="9595"/>
                </a:cubicBezTo>
                <a:lnTo>
                  <a:pt x="9667" y="9595"/>
                </a:lnTo>
                <a:lnTo>
                  <a:pt x="9667" y="8960"/>
                </a:lnTo>
                <a:close/>
                <a:moveTo>
                  <a:pt x="14082" y="10698"/>
                </a:moveTo>
                <a:lnTo>
                  <a:pt x="16177" y="10698"/>
                </a:lnTo>
                <a:cubicBezTo>
                  <a:pt x="16177" y="10698"/>
                  <a:pt x="16177" y="17493"/>
                  <a:pt x="16177" y="17493"/>
                </a:cubicBezTo>
                <a:lnTo>
                  <a:pt x="14082" y="17493"/>
                </a:lnTo>
                <a:lnTo>
                  <a:pt x="14082" y="10698"/>
                </a:lnTo>
                <a:close/>
                <a:moveTo>
                  <a:pt x="1893" y="10855"/>
                </a:moveTo>
                <a:lnTo>
                  <a:pt x="3778" y="10855"/>
                </a:lnTo>
                <a:lnTo>
                  <a:pt x="3778" y="17493"/>
                </a:lnTo>
                <a:lnTo>
                  <a:pt x="1893" y="17493"/>
                </a:lnTo>
                <a:cubicBezTo>
                  <a:pt x="1893" y="17493"/>
                  <a:pt x="1893" y="10855"/>
                  <a:pt x="1893" y="10855"/>
                </a:cubicBezTo>
                <a:close/>
                <a:moveTo>
                  <a:pt x="11770" y="12121"/>
                </a:moveTo>
                <a:lnTo>
                  <a:pt x="13655" y="12121"/>
                </a:lnTo>
                <a:lnTo>
                  <a:pt x="13655" y="17493"/>
                </a:lnTo>
                <a:cubicBezTo>
                  <a:pt x="13655" y="17493"/>
                  <a:pt x="11770" y="17493"/>
                  <a:pt x="11770" y="17493"/>
                </a:cubicBezTo>
                <a:lnTo>
                  <a:pt x="11770" y="12121"/>
                </a:lnTo>
                <a:close/>
                <a:moveTo>
                  <a:pt x="4415" y="12279"/>
                </a:moveTo>
                <a:cubicBezTo>
                  <a:pt x="4415" y="12279"/>
                  <a:pt x="6300" y="12279"/>
                  <a:pt x="6300" y="12279"/>
                </a:cubicBezTo>
                <a:lnTo>
                  <a:pt x="6300" y="17493"/>
                </a:lnTo>
                <a:lnTo>
                  <a:pt x="4415" y="17493"/>
                </a:lnTo>
                <a:lnTo>
                  <a:pt x="4415" y="12279"/>
                </a:lnTo>
                <a:close/>
                <a:moveTo>
                  <a:pt x="9248" y="13387"/>
                </a:moveTo>
                <a:lnTo>
                  <a:pt x="11134" y="13387"/>
                </a:lnTo>
                <a:lnTo>
                  <a:pt x="11134" y="17493"/>
                </a:lnTo>
                <a:lnTo>
                  <a:pt x="9248" y="17493"/>
                </a:lnTo>
                <a:cubicBezTo>
                  <a:pt x="9248" y="17493"/>
                  <a:pt x="9248" y="13387"/>
                  <a:pt x="9248" y="13387"/>
                </a:cubicBezTo>
                <a:close/>
                <a:moveTo>
                  <a:pt x="6727" y="15119"/>
                </a:moveTo>
                <a:cubicBezTo>
                  <a:pt x="6727" y="15119"/>
                  <a:pt x="8822" y="15119"/>
                  <a:pt x="8822" y="15119"/>
                </a:cubicBezTo>
                <a:lnTo>
                  <a:pt x="8822" y="17493"/>
                </a:lnTo>
                <a:lnTo>
                  <a:pt x="6727" y="17493"/>
                </a:lnTo>
                <a:lnTo>
                  <a:pt x="6727" y="15119"/>
                </a:lnTo>
                <a:close/>
                <a:moveTo>
                  <a:pt x="1893" y="17966"/>
                </a:moveTo>
                <a:lnTo>
                  <a:pt x="16177" y="17966"/>
                </a:lnTo>
                <a:cubicBezTo>
                  <a:pt x="16177" y="17966"/>
                  <a:pt x="16177" y="18123"/>
                  <a:pt x="16177" y="18123"/>
                </a:cubicBezTo>
                <a:lnTo>
                  <a:pt x="1893" y="18123"/>
                </a:lnTo>
                <a:lnTo>
                  <a:pt x="1893" y="17966"/>
                </a:lnTo>
                <a:close/>
                <a:moveTo>
                  <a:pt x="1839" y="19214"/>
                </a:moveTo>
                <a:lnTo>
                  <a:pt x="8325" y="19214"/>
                </a:lnTo>
                <a:cubicBezTo>
                  <a:pt x="8325" y="19214"/>
                  <a:pt x="8325" y="19856"/>
                  <a:pt x="8325" y="19856"/>
                </a:cubicBezTo>
                <a:lnTo>
                  <a:pt x="1839" y="19856"/>
                </a:lnTo>
                <a:lnTo>
                  <a:pt x="1839" y="19214"/>
                </a:lnTo>
                <a:close/>
                <a:moveTo>
                  <a:pt x="9605" y="19214"/>
                </a:moveTo>
                <a:lnTo>
                  <a:pt x="16091" y="19214"/>
                </a:lnTo>
                <a:cubicBezTo>
                  <a:pt x="16091" y="19214"/>
                  <a:pt x="16091" y="19856"/>
                  <a:pt x="16091" y="19856"/>
                </a:cubicBezTo>
                <a:lnTo>
                  <a:pt x="9605" y="19856"/>
                </a:lnTo>
                <a:lnTo>
                  <a:pt x="9605" y="19214"/>
                </a:lnTo>
                <a:close/>
                <a:moveTo>
                  <a:pt x="9605" y="19214"/>
                </a:moveTo>
              </a:path>
            </a:pathLst>
          </a:custGeom>
          <a:solidFill>
            <a:schemeClr val="accent1"/>
          </a:solidFill>
          <a:ln>
            <a:noFill/>
          </a:ln>
        </p:spPr>
        <p:txBody>
          <a:bodyPr lIns="0" tIns="0" rIns="0" bIns="0"/>
          <a:lstStyle/>
          <a:p>
            <a:endParaRPr lang="pl-PL"/>
          </a:p>
        </p:txBody>
      </p:sp>
      <p:sp>
        <p:nvSpPr>
          <p:cNvPr id="72" name="Oval 71">
            <a:extLst>
              <a:ext uri="{FF2B5EF4-FFF2-40B4-BE49-F238E27FC236}">
                <a16:creationId xmlns:a16="http://schemas.microsoft.com/office/drawing/2014/main" id="{807B4181-AD4E-428C-8306-7F1A20ACBD6A}"/>
              </a:ext>
            </a:extLst>
          </p:cNvPr>
          <p:cNvSpPr/>
          <p:nvPr/>
        </p:nvSpPr>
        <p:spPr>
          <a:xfrm>
            <a:off x="2504898" y="1790172"/>
            <a:ext cx="588480" cy="588480"/>
          </a:xfrm>
          <a:prstGeom prst="ellipse">
            <a:avLst/>
          </a:prstGeom>
          <a:solidFill>
            <a:srgbClr val="EF3078"/>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BA9797D7-FC27-496C-8630-CCA136F45920}"/>
              </a:ext>
            </a:extLst>
          </p:cNvPr>
          <p:cNvSpPr/>
          <p:nvPr/>
        </p:nvSpPr>
        <p:spPr>
          <a:xfrm>
            <a:off x="6015663" y="1799731"/>
            <a:ext cx="588480" cy="588480"/>
          </a:xfrm>
          <a:prstGeom prst="ellipse">
            <a:avLst/>
          </a:prstGeom>
          <a:solidFill>
            <a:srgbClr val="03A1A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BDB11092-104C-460E-BE14-716FC351FFC2}"/>
              </a:ext>
            </a:extLst>
          </p:cNvPr>
          <p:cNvSpPr/>
          <p:nvPr/>
        </p:nvSpPr>
        <p:spPr>
          <a:xfrm>
            <a:off x="9669943" y="1799731"/>
            <a:ext cx="588480" cy="588480"/>
          </a:xfrm>
          <a:prstGeom prst="ellipse">
            <a:avLst/>
          </a:prstGeom>
          <a:solidFill>
            <a:srgbClr val="EE952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4435C6DE-C2E0-4F1B-811A-E5F055B8C6CE}"/>
              </a:ext>
            </a:extLst>
          </p:cNvPr>
          <p:cNvSpPr/>
          <p:nvPr/>
        </p:nvSpPr>
        <p:spPr>
          <a:xfrm>
            <a:off x="7937340" y="3230100"/>
            <a:ext cx="588480" cy="588480"/>
          </a:xfrm>
          <a:prstGeom prst="ellipse">
            <a:avLst/>
          </a:prstGeom>
          <a:solidFill>
            <a:srgbClr val="385723"/>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EFBDA487-0743-4064-BCF3-64A24F7E0D7E}"/>
              </a:ext>
            </a:extLst>
          </p:cNvPr>
          <p:cNvSpPr/>
          <p:nvPr/>
        </p:nvSpPr>
        <p:spPr>
          <a:xfrm>
            <a:off x="4050714" y="3233992"/>
            <a:ext cx="588480" cy="588480"/>
          </a:xfrm>
          <a:prstGeom prst="ellipse">
            <a:avLst/>
          </a:prstGeom>
          <a:solidFill>
            <a:srgbClr val="00B0F0"/>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83330E04-E1E1-44EB-A45B-31420391198F}"/>
              </a:ext>
            </a:extLst>
          </p:cNvPr>
          <p:cNvSpPr/>
          <p:nvPr/>
        </p:nvSpPr>
        <p:spPr>
          <a:xfrm>
            <a:off x="2365833" y="4749693"/>
            <a:ext cx="588480" cy="588480"/>
          </a:xfrm>
          <a:prstGeom prst="ellipse">
            <a:avLst/>
          </a:prstGeom>
          <a:solidFill>
            <a:srgbClr val="EF3078"/>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EF7783F1-4928-47DC-9965-0BBEDFCF2534}"/>
              </a:ext>
            </a:extLst>
          </p:cNvPr>
          <p:cNvSpPr/>
          <p:nvPr/>
        </p:nvSpPr>
        <p:spPr>
          <a:xfrm>
            <a:off x="6035570" y="4773628"/>
            <a:ext cx="588480" cy="588480"/>
          </a:xfrm>
          <a:prstGeom prst="ellipse">
            <a:avLst/>
          </a:prstGeom>
          <a:solidFill>
            <a:srgbClr val="EE952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CC521C5E-10A9-4E76-8E7F-084FD227EA93}"/>
              </a:ext>
            </a:extLst>
          </p:cNvPr>
          <p:cNvSpPr txBox="1"/>
          <p:nvPr/>
        </p:nvSpPr>
        <p:spPr>
          <a:xfrm>
            <a:off x="2586580" y="1771551"/>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1</a:t>
            </a:r>
          </a:p>
        </p:txBody>
      </p:sp>
      <p:sp>
        <p:nvSpPr>
          <p:cNvPr id="82" name="TextBox 81">
            <a:extLst>
              <a:ext uri="{FF2B5EF4-FFF2-40B4-BE49-F238E27FC236}">
                <a16:creationId xmlns:a16="http://schemas.microsoft.com/office/drawing/2014/main" id="{6888CE9B-1872-49BE-B102-A1E9BACD331D}"/>
              </a:ext>
            </a:extLst>
          </p:cNvPr>
          <p:cNvSpPr txBox="1"/>
          <p:nvPr/>
        </p:nvSpPr>
        <p:spPr>
          <a:xfrm>
            <a:off x="6058846" y="1758774"/>
            <a:ext cx="4890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2</a:t>
            </a:r>
          </a:p>
        </p:txBody>
      </p:sp>
      <p:sp>
        <p:nvSpPr>
          <p:cNvPr id="83" name="TextBox 82">
            <a:extLst>
              <a:ext uri="{FF2B5EF4-FFF2-40B4-BE49-F238E27FC236}">
                <a16:creationId xmlns:a16="http://schemas.microsoft.com/office/drawing/2014/main" id="{7B934945-D5B0-4E18-ABAF-E3F973961625}"/>
              </a:ext>
            </a:extLst>
          </p:cNvPr>
          <p:cNvSpPr txBox="1"/>
          <p:nvPr/>
        </p:nvSpPr>
        <p:spPr>
          <a:xfrm>
            <a:off x="9772531" y="1761475"/>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3</a:t>
            </a:r>
          </a:p>
        </p:txBody>
      </p:sp>
      <p:sp>
        <p:nvSpPr>
          <p:cNvPr id="84" name="TextBox 83">
            <a:extLst>
              <a:ext uri="{FF2B5EF4-FFF2-40B4-BE49-F238E27FC236}">
                <a16:creationId xmlns:a16="http://schemas.microsoft.com/office/drawing/2014/main" id="{65501ED0-BB27-4FA3-8556-FCB124385E2F}"/>
              </a:ext>
            </a:extLst>
          </p:cNvPr>
          <p:cNvSpPr txBox="1"/>
          <p:nvPr/>
        </p:nvSpPr>
        <p:spPr>
          <a:xfrm>
            <a:off x="8043443" y="3189142"/>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4</a:t>
            </a:r>
          </a:p>
        </p:txBody>
      </p:sp>
      <p:sp>
        <p:nvSpPr>
          <p:cNvPr id="85" name="TextBox 84">
            <a:extLst>
              <a:ext uri="{FF2B5EF4-FFF2-40B4-BE49-F238E27FC236}">
                <a16:creationId xmlns:a16="http://schemas.microsoft.com/office/drawing/2014/main" id="{6ECC16B8-7108-4088-B1E6-588DC6F793E6}"/>
              </a:ext>
            </a:extLst>
          </p:cNvPr>
          <p:cNvSpPr txBox="1"/>
          <p:nvPr/>
        </p:nvSpPr>
        <p:spPr>
          <a:xfrm>
            <a:off x="4165334" y="3205679"/>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5</a:t>
            </a:r>
          </a:p>
        </p:txBody>
      </p:sp>
      <p:sp>
        <p:nvSpPr>
          <p:cNvPr id="86" name="TextBox 85">
            <a:extLst>
              <a:ext uri="{FF2B5EF4-FFF2-40B4-BE49-F238E27FC236}">
                <a16:creationId xmlns:a16="http://schemas.microsoft.com/office/drawing/2014/main" id="{461549E2-9DA8-4929-BF39-D7467337949E}"/>
              </a:ext>
            </a:extLst>
          </p:cNvPr>
          <p:cNvSpPr txBox="1"/>
          <p:nvPr/>
        </p:nvSpPr>
        <p:spPr>
          <a:xfrm>
            <a:off x="2462962" y="4721513"/>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6</a:t>
            </a:r>
          </a:p>
        </p:txBody>
      </p:sp>
      <p:sp>
        <p:nvSpPr>
          <p:cNvPr id="101" name="TextBox 100">
            <a:extLst>
              <a:ext uri="{FF2B5EF4-FFF2-40B4-BE49-F238E27FC236}">
                <a16:creationId xmlns:a16="http://schemas.microsoft.com/office/drawing/2014/main" id="{69F497E5-7AC5-43DB-BC5F-3EF436B00848}"/>
              </a:ext>
            </a:extLst>
          </p:cNvPr>
          <p:cNvSpPr txBox="1"/>
          <p:nvPr/>
        </p:nvSpPr>
        <p:spPr>
          <a:xfrm>
            <a:off x="6165766" y="4739841"/>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7</a:t>
            </a:r>
          </a:p>
        </p:txBody>
      </p:sp>
      <p:pic>
        <p:nvPicPr>
          <p:cNvPr id="51" name="Graphic 121">
            <a:extLst>
              <a:ext uri="{FF2B5EF4-FFF2-40B4-BE49-F238E27FC236}">
                <a16:creationId xmlns:a16="http://schemas.microsoft.com/office/drawing/2014/main" id="{1E54DB04-77A4-4509-B2A8-DC982AF582D5}"/>
              </a:ext>
            </a:extLst>
          </p:cNvPr>
          <p:cNvPicPr>
            <a:picLocks noChangeAspect="1"/>
          </p:cNvPicPr>
          <p:nvPr/>
        </p:nvPicPr>
        <p:blipFill>
          <a:blip r:embed="rId2" cstate="print"/>
          <a:stretch>
            <a:fillRect/>
          </a:stretch>
        </p:blipFill>
        <p:spPr>
          <a:xfrm>
            <a:off x="323384" y="274727"/>
            <a:ext cx="1074825" cy="715850"/>
          </a:xfrm>
          <a:prstGeom prst="rect">
            <a:avLst/>
          </a:prstGeom>
        </p:spPr>
      </p:pic>
    </p:spTree>
    <p:extLst>
      <p:ext uri="{BB962C8B-B14F-4D97-AF65-F5344CB8AC3E}">
        <p14:creationId xmlns:p14="http://schemas.microsoft.com/office/powerpoint/2010/main" val="40004383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1000"/>
                                        <p:tgtEl>
                                          <p:spTgt spid="69"/>
                                        </p:tgtEl>
                                      </p:cBhvr>
                                    </p:animEffect>
                                    <p:anim calcmode="lin" valueType="num">
                                      <p:cBhvr>
                                        <p:cTn id="8" dur="1000" fill="hold"/>
                                        <p:tgtEl>
                                          <p:spTgt spid="69"/>
                                        </p:tgtEl>
                                        <p:attrNameLst>
                                          <p:attrName>ppt_x</p:attrName>
                                        </p:attrNameLst>
                                      </p:cBhvr>
                                      <p:tavLst>
                                        <p:tav tm="0">
                                          <p:val>
                                            <p:strVal val="#ppt_x"/>
                                          </p:val>
                                        </p:tav>
                                        <p:tav tm="100000">
                                          <p:val>
                                            <p:strVal val="#ppt_x"/>
                                          </p:val>
                                        </p:tav>
                                      </p:tavLst>
                                    </p:anim>
                                    <p:anim calcmode="lin" valueType="num">
                                      <p:cBhvr>
                                        <p:cTn id="9" dur="1000" fill="hold"/>
                                        <p:tgtEl>
                                          <p:spTgt spid="69"/>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250"/>
                                  </p:stCondLst>
                                  <p:childTnLst>
                                    <p:set>
                                      <p:cBhvr>
                                        <p:cTn id="11" dur="1" fill="hold">
                                          <p:stCondLst>
                                            <p:cond delay="0"/>
                                          </p:stCondLst>
                                        </p:cTn>
                                        <p:tgtEl>
                                          <p:spTgt spid="72"/>
                                        </p:tgtEl>
                                        <p:attrNameLst>
                                          <p:attrName>style.visibility</p:attrName>
                                        </p:attrNameLst>
                                      </p:cBhvr>
                                      <p:to>
                                        <p:strVal val="visible"/>
                                      </p:to>
                                    </p:set>
                                    <p:anim calcmode="lin" valueType="num">
                                      <p:cBhvr>
                                        <p:cTn id="12" dur="500" fill="hold"/>
                                        <p:tgtEl>
                                          <p:spTgt spid="72"/>
                                        </p:tgtEl>
                                        <p:attrNameLst>
                                          <p:attrName>ppt_w</p:attrName>
                                        </p:attrNameLst>
                                      </p:cBhvr>
                                      <p:tavLst>
                                        <p:tav tm="0">
                                          <p:val>
                                            <p:fltVal val="0"/>
                                          </p:val>
                                        </p:tav>
                                        <p:tav tm="100000">
                                          <p:val>
                                            <p:strVal val="#ppt_w"/>
                                          </p:val>
                                        </p:tav>
                                      </p:tavLst>
                                    </p:anim>
                                    <p:anim calcmode="lin" valueType="num">
                                      <p:cBhvr>
                                        <p:cTn id="13" dur="500" fill="hold"/>
                                        <p:tgtEl>
                                          <p:spTgt spid="72"/>
                                        </p:tgtEl>
                                        <p:attrNameLst>
                                          <p:attrName>ppt_h</p:attrName>
                                        </p:attrNameLst>
                                      </p:cBhvr>
                                      <p:tavLst>
                                        <p:tav tm="0">
                                          <p:val>
                                            <p:fltVal val="0"/>
                                          </p:val>
                                        </p:tav>
                                        <p:tav tm="100000">
                                          <p:val>
                                            <p:strVal val="#ppt_h"/>
                                          </p:val>
                                        </p:tav>
                                      </p:tavLst>
                                    </p:anim>
                                    <p:animEffect transition="in" filter="fade">
                                      <p:cBhvr>
                                        <p:cTn id="14" dur="500"/>
                                        <p:tgtEl>
                                          <p:spTgt spid="72"/>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73"/>
                                        </p:tgtEl>
                                        <p:attrNameLst>
                                          <p:attrName>style.visibility</p:attrName>
                                        </p:attrNameLst>
                                      </p:cBhvr>
                                      <p:to>
                                        <p:strVal val="visible"/>
                                      </p:to>
                                    </p:set>
                                    <p:anim calcmode="lin" valueType="num">
                                      <p:cBhvr>
                                        <p:cTn id="17" dur="500" fill="hold"/>
                                        <p:tgtEl>
                                          <p:spTgt spid="73"/>
                                        </p:tgtEl>
                                        <p:attrNameLst>
                                          <p:attrName>ppt_w</p:attrName>
                                        </p:attrNameLst>
                                      </p:cBhvr>
                                      <p:tavLst>
                                        <p:tav tm="0">
                                          <p:val>
                                            <p:fltVal val="0"/>
                                          </p:val>
                                        </p:tav>
                                        <p:tav tm="100000">
                                          <p:val>
                                            <p:strVal val="#ppt_w"/>
                                          </p:val>
                                        </p:tav>
                                      </p:tavLst>
                                    </p:anim>
                                    <p:anim calcmode="lin" valueType="num">
                                      <p:cBhvr>
                                        <p:cTn id="18" dur="500" fill="hold"/>
                                        <p:tgtEl>
                                          <p:spTgt spid="73"/>
                                        </p:tgtEl>
                                        <p:attrNameLst>
                                          <p:attrName>ppt_h</p:attrName>
                                        </p:attrNameLst>
                                      </p:cBhvr>
                                      <p:tavLst>
                                        <p:tav tm="0">
                                          <p:val>
                                            <p:fltVal val="0"/>
                                          </p:val>
                                        </p:tav>
                                        <p:tav tm="100000">
                                          <p:val>
                                            <p:strVal val="#ppt_h"/>
                                          </p:val>
                                        </p:tav>
                                      </p:tavLst>
                                    </p:anim>
                                    <p:animEffect transition="in" filter="fade">
                                      <p:cBhvr>
                                        <p:cTn id="19" dur="500"/>
                                        <p:tgtEl>
                                          <p:spTgt spid="73"/>
                                        </p:tgtEl>
                                      </p:cBhvr>
                                    </p:animEffect>
                                  </p:childTnLst>
                                </p:cTn>
                              </p:par>
                              <p:par>
                                <p:cTn id="20" presetID="53" presetClass="entr" presetSubtype="16" fill="hold" grpId="0" nodeType="withEffect">
                                  <p:stCondLst>
                                    <p:cond delay="750"/>
                                  </p:stCondLst>
                                  <p:childTnLst>
                                    <p:set>
                                      <p:cBhvr>
                                        <p:cTn id="21" dur="1" fill="hold">
                                          <p:stCondLst>
                                            <p:cond delay="0"/>
                                          </p:stCondLst>
                                        </p:cTn>
                                        <p:tgtEl>
                                          <p:spTgt spid="74"/>
                                        </p:tgtEl>
                                        <p:attrNameLst>
                                          <p:attrName>style.visibility</p:attrName>
                                        </p:attrNameLst>
                                      </p:cBhvr>
                                      <p:to>
                                        <p:strVal val="visible"/>
                                      </p:to>
                                    </p:set>
                                    <p:anim calcmode="lin" valueType="num">
                                      <p:cBhvr>
                                        <p:cTn id="22" dur="500" fill="hold"/>
                                        <p:tgtEl>
                                          <p:spTgt spid="74"/>
                                        </p:tgtEl>
                                        <p:attrNameLst>
                                          <p:attrName>ppt_w</p:attrName>
                                        </p:attrNameLst>
                                      </p:cBhvr>
                                      <p:tavLst>
                                        <p:tav tm="0">
                                          <p:val>
                                            <p:fltVal val="0"/>
                                          </p:val>
                                        </p:tav>
                                        <p:tav tm="100000">
                                          <p:val>
                                            <p:strVal val="#ppt_w"/>
                                          </p:val>
                                        </p:tav>
                                      </p:tavLst>
                                    </p:anim>
                                    <p:anim calcmode="lin" valueType="num">
                                      <p:cBhvr>
                                        <p:cTn id="23" dur="500" fill="hold"/>
                                        <p:tgtEl>
                                          <p:spTgt spid="74"/>
                                        </p:tgtEl>
                                        <p:attrNameLst>
                                          <p:attrName>ppt_h</p:attrName>
                                        </p:attrNameLst>
                                      </p:cBhvr>
                                      <p:tavLst>
                                        <p:tav tm="0">
                                          <p:val>
                                            <p:fltVal val="0"/>
                                          </p:val>
                                        </p:tav>
                                        <p:tav tm="100000">
                                          <p:val>
                                            <p:strVal val="#ppt_h"/>
                                          </p:val>
                                        </p:tav>
                                      </p:tavLst>
                                    </p:anim>
                                    <p:animEffect transition="in" filter="fade">
                                      <p:cBhvr>
                                        <p:cTn id="24" dur="500"/>
                                        <p:tgtEl>
                                          <p:spTgt spid="74"/>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75"/>
                                        </p:tgtEl>
                                        <p:attrNameLst>
                                          <p:attrName>style.visibility</p:attrName>
                                        </p:attrNameLst>
                                      </p:cBhvr>
                                      <p:to>
                                        <p:strVal val="visible"/>
                                      </p:to>
                                    </p:set>
                                    <p:anim calcmode="lin" valueType="num">
                                      <p:cBhvr>
                                        <p:cTn id="27" dur="500" fill="hold"/>
                                        <p:tgtEl>
                                          <p:spTgt spid="75"/>
                                        </p:tgtEl>
                                        <p:attrNameLst>
                                          <p:attrName>ppt_w</p:attrName>
                                        </p:attrNameLst>
                                      </p:cBhvr>
                                      <p:tavLst>
                                        <p:tav tm="0">
                                          <p:val>
                                            <p:fltVal val="0"/>
                                          </p:val>
                                        </p:tav>
                                        <p:tav tm="100000">
                                          <p:val>
                                            <p:strVal val="#ppt_w"/>
                                          </p:val>
                                        </p:tav>
                                      </p:tavLst>
                                    </p:anim>
                                    <p:anim calcmode="lin" valueType="num">
                                      <p:cBhvr>
                                        <p:cTn id="28" dur="500" fill="hold"/>
                                        <p:tgtEl>
                                          <p:spTgt spid="75"/>
                                        </p:tgtEl>
                                        <p:attrNameLst>
                                          <p:attrName>ppt_h</p:attrName>
                                        </p:attrNameLst>
                                      </p:cBhvr>
                                      <p:tavLst>
                                        <p:tav tm="0">
                                          <p:val>
                                            <p:fltVal val="0"/>
                                          </p:val>
                                        </p:tav>
                                        <p:tav tm="100000">
                                          <p:val>
                                            <p:strVal val="#ppt_h"/>
                                          </p:val>
                                        </p:tav>
                                      </p:tavLst>
                                    </p:anim>
                                    <p:animEffect transition="in" filter="fade">
                                      <p:cBhvr>
                                        <p:cTn id="29" dur="500"/>
                                        <p:tgtEl>
                                          <p:spTgt spid="75"/>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77"/>
                                        </p:tgtEl>
                                        <p:attrNameLst>
                                          <p:attrName>style.visibility</p:attrName>
                                        </p:attrNameLst>
                                      </p:cBhvr>
                                      <p:to>
                                        <p:strVal val="visible"/>
                                      </p:to>
                                    </p:set>
                                    <p:anim calcmode="lin" valueType="num">
                                      <p:cBhvr>
                                        <p:cTn id="32" dur="500" fill="hold"/>
                                        <p:tgtEl>
                                          <p:spTgt spid="77"/>
                                        </p:tgtEl>
                                        <p:attrNameLst>
                                          <p:attrName>ppt_w</p:attrName>
                                        </p:attrNameLst>
                                      </p:cBhvr>
                                      <p:tavLst>
                                        <p:tav tm="0">
                                          <p:val>
                                            <p:fltVal val="0"/>
                                          </p:val>
                                        </p:tav>
                                        <p:tav tm="100000">
                                          <p:val>
                                            <p:strVal val="#ppt_w"/>
                                          </p:val>
                                        </p:tav>
                                      </p:tavLst>
                                    </p:anim>
                                    <p:anim calcmode="lin" valueType="num">
                                      <p:cBhvr>
                                        <p:cTn id="33" dur="500" fill="hold"/>
                                        <p:tgtEl>
                                          <p:spTgt spid="77"/>
                                        </p:tgtEl>
                                        <p:attrNameLst>
                                          <p:attrName>ppt_h</p:attrName>
                                        </p:attrNameLst>
                                      </p:cBhvr>
                                      <p:tavLst>
                                        <p:tav tm="0">
                                          <p:val>
                                            <p:fltVal val="0"/>
                                          </p:val>
                                        </p:tav>
                                        <p:tav tm="100000">
                                          <p:val>
                                            <p:strVal val="#ppt_h"/>
                                          </p:val>
                                        </p:tav>
                                      </p:tavLst>
                                    </p:anim>
                                    <p:animEffect transition="in" filter="fade">
                                      <p:cBhvr>
                                        <p:cTn id="34" dur="500"/>
                                        <p:tgtEl>
                                          <p:spTgt spid="77"/>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78"/>
                                        </p:tgtEl>
                                        <p:attrNameLst>
                                          <p:attrName>style.visibility</p:attrName>
                                        </p:attrNameLst>
                                      </p:cBhvr>
                                      <p:to>
                                        <p:strVal val="visible"/>
                                      </p:to>
                                    </p:set>
                                    <p:anim calcmode="lin" valueType="num">
                                      <p:cBhvr>
                                        <p:cTn id="37" dur="500" fill="hold"/>
                                        <p:tgtEl>
                                          <p:spTgt spid="78"/>
                                        </p:tgtEl>
                                        <p:attrNameLst>
                                          <p:attrName>ppt_w</p:attrName>
                                        </p:attrNameLst>
                                      </p:cBhvr>
                                      <p:tavLst>
                                        <p:tav tm="0">
                                          <p:val>
                                            <p:fltVal val="0"/>
                                          </p:val>
                                        </p:tav>
                                        <p:tav tm="100000">
                                          <p:val>
                                            <p:strVal val="#ppt_w"/>
                                          </p:val>
                                        </p:tav>
                                      </p:tavLst>
                                    </p:anim>
                                    <p:anim calcmode="lin" valueType="num">
                                      <p:cBhvr>
                                        <p:cTn id="38" dur="500" fill="hold"/>
                                        <p:tgtEl>
                                          <p:spTgt spid="78"/>
                                        </p:tgtEl>
                                        <p:attrNameLst>
                                          <p:attrName>ppt_h</p:attrName>
                                        </p:attrNameLst>
                                      </p:cBhvr>
                                      <p:tavLst>
                                        <p:tav tm="0">
                                          <p:val>
                                            <p:fltVal val="0"/>
                                          </p:val>
                                        </p:tav>
                                        <p:tav tm="100000">
                                          <p:val>
                                            <p:strVal val="#ppt_h"/>
                                          </p:val>
                                        </p:tav>
                                      </p:tavLst>
                                    </p:anim>
                                    <p:animEffect transition="in" filter="fade">
                                      <p:cBhvr>
                                        <p:cTn id="39" dur="500"/>
                                        <p:tgtEl>
                                          <p:spTgt spid="78"/>
                                        </p:tgtEl>
                                      </p:cBhvr>
                                    </p:animEffect>
                                  </p:childTnLst>
                                </p:cTn>
                              </p:par>
                              <p:par>
                                <p:cTn id="40" presetID="53" presetClass="entr" presetSubtype="16" fill="hold" grpId="0" nodeType="withEffect">
                                  <p:stCondLst>
                                    <p:cond delay="750"/>
                                  </p:stCondLst>
                                  <p:childTnLst>
                                    <p:set>
                                      <p:cBhvr>
                                        <p:cTn id="41" dur="1" fill="hold">
                                          <p:stCondLst>
                                            <p:cond delay="0"/>
                                          </p:stCondLst>
                                        </p:cTn>
                                        <p:tgtEl>
                                          <p:spTgt spid="79"/>
                                        </p:tgtEl>
                                        <p:attrNameLst>
                                          <p:attrName>style.visibility</p:attrName>
                                        </p:attrNameLst>
                                      </p:cBhvr>
                                      <p:to>
                                        <p:strVal val="visible"/>
                                      </p:to>
                                    </p:set>
                                    <p:anim calcmode="lin" valueType="num">
                                      <p:cBhvr>
                                        <p:cTn id="42" dur="500" fill="hold"/>
                                        <p:tgtEl>
                                          <p:spTgt spid="79"/>
                                        </p:tgtEl>
                                        <p:attrNameLst>
                                          <p:attrName>ppt_w</p:attrName>
                                        </p:attrNameLst>
                                      </p:cBhvr>
                                      <p:tavLst>
                                        <p:tav tm="0">
                                          <p:val>
                                            <p:fltVal val="0"/>
                                          </p:val>
                                        </p:tav>
                                        <p:tav tm="100000">
                                          <p:val>
                                            <p:strVal val="#ppt_w"/>
                                          </p:val>
                                        </p:tav>
                                      </p:tavLst>
                                    </p:anim>
                                    <p:anim calcmode="lin" valueType="num">
                                      <p:cBhvr>
                                        <p:cTn id="43" dur="500" fill="hold"/>
                                        <p:tgtEl>
                                          <p:spTgt spid="79"/>
                                        </p:tgtEl>
                                        <p:attrNameLst>
                                          <p:attrName>ppt_h</p:attrName>
                                        </p:attrNameLst>
                                      </p:cBhvr>
                                      <p:tavLst>
                                        <p:tav tm="0">
                                          <p:val>
                                            <p:fltVal val="0"/>
                                          </p:val>
                                        </p:tav>
                                        <p:tav tm="100000">
                                          <p:val>
                                            <p:strVal val="#ppt_h"/>
                                          </p:val>
                                        </p:tav>
                                      </p:tavLst>
                                    </p:anim>
                                    <p:animEffect transition="in" filter="fade">
                                      <p:cBhvr>
                                        <p:cTn id="44" dur="500"/>
                                        <p:tgtEl>
                                          <p:spTgt spid="79"/>
                                        </p:tgtEl>
                                      </p:cBhvr>
                                    </p:animEffect>
                                  </p:childTnLst>
                                </p:cTn>
                              </p:par>
                            </p:childTnLst>
                          </p:cTn>
                        </p:par>
                        <p:par>
                          <p:cTn id="45" fill="hold">
                            <p:stCondLst>
                              <p:cond delay="1250"/>
                            </p:stCondLst>
                            <p:childTnLst>
                              <p:par>
                                <p:cTn id="46" presetID="53" presetClass="entr" presetSubtype="16" fill="hold" grpId="0" nodeType="afterEffect">
                                  <p:stCondLst>
                                    <p:cond delay="0"/>
                                  </p:stCondLst>
                                  <p:childTnLst>
                                    <p:set>
                                      <p:cBhvr>
                                        <p:cTn id="47" dur="1" fill="hold">
                                          <p:stCondLst>
                                            <p:cond delay="0"/>
                                          </p:stCondLst>
                                        </p:cTn>
                                        <p:tgtEl>
                                          <p:spTgt spid="81"/>
                                        </p:tgtEl>
                                        <p:attrNameLst>
                                          <p:attrName>style.visibility</p:attrName>
                                        </p:attrNameLst>
                                      </p:cBhvr>
                                      <p:to>
                                        <p:strVal val="visible"/>
                                      </p:to>
                                    </p:set>
                                    <p:anim calcmode="lin" valueType="num">
                                      <p:cBhvr>
                                        <p:cTn id="48" dur="500" fill="hold"/>
                                        <p:tgtEl>
                                          <p:spTgt spid="81"/>
                                        </p:tgtEl>
                                        <p:attrNameLst>
                                          <p:attrName>ppt_w</p:attrName>
                                        </p:attrNameLst>
                                      </p:cBhvr>
                                      <p:tavLst>
                                        <p:tav tm="0">
                                          <p:val>
                                            <p:fltVal val="0"/>
                                          </p:val>
                                        </p:tav>
                                        <p:tav tm="100000">
                                          <p:val>
                                            <p:strVal val="#ppt_w"/>
                                          </p:val>
                                        </p:tav>
                                      </p:tavLst>
                                    </p:anim>
                                    <p:anim calcmode="lin" valueType="num">
                                      <p:cBhvr>
                                        <p:cTn id="49" dur="500" fill="hold"/>
                                        <p:tgtEl>
                                          <p:spTgt spid="81"/>
                                        </p:tgtEl>
                                        <p:attrNameLst>
                                          <p:attrName>ppt_h</p:attrName>
                                        </p:attrNameLst>
                                      </p:cBhvr>
                                      <p:tavLst>
                                        <p:tav tm="0">
                                          <p:val>
                                            <p:fltVal val="0"/>
                                          </p:val>
                                        </p:tav>
                                        <p:tav tm="100000">
                                          <p:val>
                                            <p:strVal val="#ppt_h"/>
                                          </p:val>
                                        </p:tav>
                                      </p:tavLst>
                                    </p:anim>
                                    <p:animEffect transition="in" filter="fade">
                                      <p:cBhvr>
                                        <p:cTn id="50" dur="500"/>
                                        <p:tgtEl>
                                          <p:spTgt spid="81"/>
                                        </p:tgtEl>
                                      </p:cBhvr>
                                    </p:animEffect>
                                  </p:childTnLst>
                                </p:cTn>
                              </p:par>
                            </p:childTnLst>
                          </p:cTn>
                        </p:par>
                        <p:par>
                          <p:cTn id="51" fill="hold">
                            <p:stCondLst>
                              <p:cond delay="1750"/>
                            </p:stCondLst>
                            <p:childTnLst>
                              <p:par>
                                <p:cTn id="52" presetID="53" presetClass="entr" presetSubtype="16" fill="hold" grpId="0" nodeType="afterEffect">
                                  <p:stCondLst>
                                    <p:cond delay="0"/>
                                  </p:stCondLst>
                                  <p:childTnLst>
                                    <p:set>
                                      <p:cBhvr>
                                        <p:cTn id="53" dur="1" fill="hold">
                                          <p:stCondLst>
                                            <p:cond delay="0"/>
                                          </p:stCondLst>
                                        </p:cTn>
                                        <p:tgtEl>
                                          <p:spTgt spid="82"/>
                                        </p:tgtEl>
                                        <p:attrNameLst>
                                          <p:attrName>style.visibility</p:attrName>
                                        </p:attrNameLst>
                                      </p:cBhvr>
                                      <p:to>
                                        <p:strVal val="visible"/>
                                      </p:to>
                                    </p:set>
                                    <p:anim calcmode="lin" valueType="num">
                                      <p:cBhvr>
                                        <p:cTn id="54" dur="500" fill="hold"/>
                                        <p:tgtEl>
                                          <p:spTgt spid="82"/>
                                        </p:tgtEl>
                                        <p:attrNameLst>
                                          <p:attrName>ppt_w</p:attrName>
                                        </p:attrNameLst>
                                      </p:cBhvr>
                                      <p:tavLst>
                                        <p:tav tm="0">
                                          <p:val>
                                            <p:fltVal val="0"/>
                                          </p:val>
                                        </p:tav>
                                        <p:tav tm="100000">
                                          <p:val>
                                            <p:strVal val="#ppt_w"/>
                                          </p:val>
                                        </p:tav>
                                      </p:tavLst>
                                    </p:anim>
                                    <p:anim calcmode="lin" valueType="num">
                                      <p:cBhvr>
                                        <p:cTn id="55" dur="500" fill="hold"/>
                                        <p:tgtEl>
                                          <p:spTgt spid="82"/>
                                        </p:tgtEl>
                                        <p:attrNameLst>
                                          <p:attrName>ppt_h</p:attrName>
                                        </p:attrNameLst>
                                      </p:cBhvr>
                                      <p:tavLst>
                                        <p:tav tm="0">
                                          <p:val>
                                            <p:fltVal val="0"/>
                                          </p:val>
                                        </p:tav>
                                        <p:tav tm="100000">
                                          <p:val>
                                            <p:strVal val="#ppt_h"/>
                                          </p:val>
                                        </p:tav>
                                      </p:tavLst>
                                    </p:anim>
                                    <p:animEffect transition="in" filter="fade">
                                      <p:cBhvr>
                                        <p:cTn id="56" dur="500"/>
                                        <p:tgtEl>
                                          <p:spTgt spid="82"/>
                                        </p:tgtEl>
                                      </p:cBhvr>
                                    </p:animEffect>
                                  </p:childTnLst>
                                </p:cTn>
                              </p:par>
                            </p:childTnLst>
                          </p:cTn>
                        </p:par>
                        <p:par>
                          <p:cTn id="57" fill="hold">
                            <p:stCondLst>
                              <p:cond delay="2250"/>
                            </p:stCondLst>
                            <p:childTnLst>
                              <p:par>
                                <p:cTn id="58" presetID="53" presetClass="entr" presetSubtype="16" fill="hold" grpId="0" nodeType="afterEffect">
                                  <p:stCondLst>
                                    <p:cond delay="0"/>
                                  </p:stCondLst>
                                  <p:childTnLst>
                                    <p:set>
                                      <p:cBhvr>
                                        <p:cTn id="59" dur="1" fill="hold">
                                          <p:stCondLst>
                                            <p:cond delay="0"/>
                                          </p:stCondLst>
                                        </p:cTn>
                                        <p:tgtEl>
                                          <p:spTgt spid="83"/>
                                        </p:tgtEl>
                                        <p:attrNameLst>
                                          <p:attrName>style.visibility</p:attrName>
                                        </p:attrNameLst>
                                      </p:cBhvr>
                                      <p:to>
                                        <p:strVal val="visible"/>
                                      </p:to>
                                    </p:set>
                                    <p:anim calcmode="lin" valueType="num">
                                      <p:cBhvr>
                                        <p:cTn id="60" dur="500" fill="hold"/>
                                        <p:tgtEl>
                                          <p:spTgt spid="83"/>
                                        </p:tgtEl>
                                        <p:attrNameLst>
                                          <p:attrName>ppt_w</p:attrName>
                                        </p:attrNameLst>
                                      </p:cBhvr>
                                      <p:tavLst>
                                        <p:tav tm="0">
                                          <p:val>
                                            <p:fltVal val="0"/>
                                          </p:val>
                                        </p:tav>
                                        <p:tav tm="100000">
                                          <p:val>
                                            <p:strVal val="#ppt_w"/>
                                          </p:val>
                                        </p:tav>
                                      </p:tavLst>
                                    </p:anim>
                                    <p:anim calcmode="lin" valueType="num">
                                      <p:cBhvr>
                                        <p:cTn id="61" dur="500" fill="hold"/>
                                        <p:tgtEl>
                                          <p:spTgt spid="83"/>
                                        </p:tgtEl>
                                        <p:attrNameLst>
                                          <p:attrName>ppt_h</p:attrName>
                                        </p:attrNameLst>
                                      </p:cBhvr>
                                      <p:tavLst>
                                        <p:tav tm="0">
                                          <p:val>
                                            <p:fltVal val="0"/>
                                          </p:val>
                                        </p:tav>
                                        <p:tav tm="100000">
                                          <p:val>
                                            <p:strVal val="#ppt_h"/>
                                          </p:val>
                                        </p:tav>
                                      </p:tavLst>
                                    </p:anim>
                                    <p:animEffect transition="in" filter="fade">
                                      <p:cBhvr>
                                        <p:cTn id="62" dur="500"/>
                                        <p:tgtEl>
                                          <p:spTgt spid="83"/>
                                        </p:tgtEl>
                                      </p:cBhvr>
                                    </p:animEffect>
                                  </p:childTnLst>
                                </p:cTn>
                              </p:par>
                            </p:childTnLst>
                          </p:cTn>
                        </p:par>
                        <p:par>
                          <p:cTn id="63" fill="hold">
                            <p:stCondLst>
                              <p:cond delay="2750"/>
                            </p:stCondLst>
                            <p:childTnLst>
                              <p:par>
                                <p:cTn id="64" presetID="53" presetClass="entr" presetSubtype="16" fill="hold" grpId="0" nodeType="afterEffect">
                                  <p:stCondLst>
                                    <p:cond delay="0"/>
                                  </p:stCondLst>
                                  <p:childTnLst>
                                    <p:set>
                                      <p:cBhvr>
                                        <p:cTn id="65" dur="1" fill="hold">
                                          <p:stCondLst>
                                            <p:cond delay="0"/>
                                          </p:stCondLst>
                                        </p:cTn>
                                        <p:tgtEl>
                                          <p:spTgt spid="84"/>
                                        </p:tgtEl>
                                        <p:attrNameLst>
                                          <p:attrName>style.visibility</p:attrName>
                                        </p:attrNameLst>
                                      </p:cBhvr>
                                      <p:to>
                                        <p:strVal val="visible"/>
                                      </p:to>
                                    </p:set>
                                    <p:anim calcmode="lin" valueType="num">
                                      <p:cBhvr>
                                        <p:cTn id="66" dur="500" fill="hold"/>
                                        <p:tgtEl>
                                          <p:spTgt spid="84"/>
                                        </p:tgtEl>
                                        <p:attrNameLst>
                                          <p:attrName>ppt_w</p:attrName>
                                        </p:attrNameLst>
                                      </p:cBhvr>
                                      <p:tavLst>
                                        <p:tav tm="0">
                                          <p:val>
                                            <p:fltVal val="0"/>
                                          </p:val>
                                        </p:tav>
                                        <p:tav tm="100000">
                                          <p:val>
                                            <p:strVal val="#ppt_w"/>
                                          </p:val>
                                        </p:tav>
                                      </p:tavLst>
                                    </p:anim>
                                    <p:anim calcmode="lin" valueType="num">
                                      <p:cBhvr>
                                        <p:cTn id="67" dur="500" fill="hold"/>
                                        <p:tgtEl>
                                          <p:spTgt spid="84"/>
                                        </p:tgtEl>
                                        <p:attrNameLst>
                                          <p:attrName>ppt_h</p:attrName>
                                        </p:attrNameLst>
                                      </p:cBhvr>
                                      <p:tavLst>
                                        <p:tav tm="0">
                                          <p:val>
                                            <p:fltVal val="0"/>
                                          </p:val>
                                        </p:tav>
                                        <p:tav tm="100000">
                                          <p:val>
                                            <p:strVal val="#ppt_h"/>
                                          </p:val>
                                        </p:tav>
                                      </p:tavLst>
                                    </p:anim>
                                    <p:animEffect transition="in" filter="fade">
                                      <p:cBhvr>
                                        <p:cTn id="68" dur="500"/>
                                        <p:tgtEl>
                                          <p:spTgt spid="84"/>
                                        </p:tgtEl>
                                      </p:cBhvr>
                                    </p:animEffect>
                                  </p:childTnLst>
                                </p:cTn>
                              </p:par>
                            </p:childTnLst>
                          </p:cTn>
                        </p:par>
                        <p:par>
                          <p:cTn id="69" fill="hold">
                            <p:stCondLst>
                              <p:cond delay="3250"/>
                            </p:stCondLst>
                            <p:childTnLst>
                              <p:par>
                                <p:cTn id="70" presetID="53" presetClass="entr" presetSubtype="16" fill="hold" grpId="0" nodeType="afterEffect">
                                  <p:stCondLst>
                                    <p:cond delay="0"/>
                                  </p:stCondLst>
                                  <p:childTnLst>
                                    <p:set>
                                      <p:cBhvr>
                                        <p:cTn id="71" dur="1" fill="hold">
                                          <p:stCondLst>
                                            <p:cond delay="0"/>
                                          </p:stCondLst>
                                        </p:cTn>
                                        <p:tgtEl>
                                          <p:spTgt spid="85"/>
                                        </p:tgtEl>
                                        <p:attrNameLst>
                                          <p:attrName>style.visibility</p:attrName>
                                        </p:attrNameLst>
                                      </p:cBhvr>
                                      <p:to>
                                        <p:strVal val="visible"/>
                                      </p:to>
                                    </p:set>
                                    <p:anim calcmode="lin" valueType="num">
                                      <p:cBhvr>
                                        <p:cTn id="72" dur="500" fill="hold"/>
                                        <p:tgtEl>
                                          <p:spTgt spid="85"/>
                                        </p:tgtEl>
                                        <p:attrNameLst>
                                          <p:attrName>ppt_w</p:attrName>
                                        </p:attrNameLst>
                                      </p:cBhvr>
                                      <p:tavLst>
                                        <p:tav tm="0">
                                          <p:val>
                                            <p:fltVal val="0"/>
                                          </p:val>
                                        </p:tav>
                                        <p:tav tm="100000">
                                          <p:val>
                                            <p:strVal val="#ppt_w"/>
                                          </p:val>
                                        </p:tav>
                                      </p:tavLst>
                                    </p:anim>
                                    <p:anim calcmode="lin" valueType="num">
                                      <p:cBhvr>
                                        <p:cTn id="73" dur="500" fill="hold"/>
                                        <p:tgtEl>
                                          <p:spTgt spid="85"/>
                                        </p:tgtEl>
                                        <p:attrNameLst>
                                          <p:attrName>ppt_h</p:attrName>
                                        </p:attrNameLst>
                                      </p:cBhvr>
                                      <p:tavLst>
                                        <p:tav tm="0">
                                          <p:val>
                                            <p:fltVal val="0"/>
                                          </p:val>
                                        </p:tav>
                                        <p:tav tm="100000">
                                          <p:val>
                                            <p:strVal val="#ppt_h"/>
                                          </p:val>
                                        </p:tav>
                                      </p:tavLst>
                                    </p:anim>
                                    <p:animEffect transition="in" filter="fade">
                                      <p:cBhvr>
                                        <p:cTn id="74" dur="500"/>
                                        <p:tgtEl>
                                          <p:spTgt spid="85"/>
                                        </p:tgtEl>
                                      </p:cBhvr>
                                    </p:animEffect>
                                  </p:childTnLst>
                                </p:cTn>
                              </p:par>
                            </p:childTnLst>
                          </p:cTn>
                        </p:par>
                        <p:par>
                          <p:cTn id="75" fill="hold">
                            <p:stCondLst>
                              <p:cond delay="3750"/>
                            </p:stCondLst>
                            <p:childTnLst>
                              <p:par>
                                <p:cTn id="76" presetID="53" presetClass="entr" presetSubtype="16" fill="hold" grpId="0" nodeType="afterEffect">
                                  <p:stCondLst>
                                    <p:cond delay="0"/>
                                  </p:stCondLst>
                                  <p:childTnLst>
                                    <p:set>
                                      <p:cBhvr>
                                        <p:cTn id="77" dur="1" fill="hold">
                                          <p:stCondLst>
                                            <p:cond delay="0"/>
                                          </p:stCondLst>
                                        </p:cTn>
                                        <p:tgtEl>
                                          <p:spTgt spid="86"/>
                                        </p:tgtEl>
                                        <p:attrNameLst>
                                          <p:attrName>style.visibility</p:attrName>
                                        </p:attrNameLst>
                                      </p:cBhvr>
                                      <p:to>
                                        <p:strVal val="visible"/>
                                      </p:to>
                                    </p:set>
                                    <p:anim calcmode="lin" valueType="num">
                                      <p:cBhvr>
                                        <p:cTn id="78" dur="500" fill="hold"/>
                                        <p:tgtEl>
                                          <p:spTgt spid="86"/>
                                        </p:tgtEl>
                                        <p:attrNameLst>
                                          <p:attrName>ppt_w</p:attrName>
                                        </p:attrNameLst>
                                      </p:cBhvr>
                                      <p:tavLst>
                                        <p:tav tm="0">
                                          <p:val>
                                            <p:fltVal val="0"/>
                                          </p:val>
                                        </p:tav>
                                        <p:tav tm="100000">
                                          <p:val>
                                            <p:strVal val="#ppt_w"/>
                                          </p:val>
                                        </p:tav>
                                      </p:tavLst>
                                    </p:anim>
                                    <p:anim calcmode="lin" valueType="num">
                                      <p:cBhvr>
                                        <p:cTn id="79" dur="500" fill="hold"/>
                                        <p:tgtEl>
                                          <p:spTgt spid="86"/>
                                        </p:tgtEl>
                                        <p:attrNameLst>
                                          <p:attrName>ppt_h</p:attrName>
                                        </p:attrNameLst>
                                      </p:cBhvr>
                                      <p:tavLst>
                                        <p:tav tm="0">
                                          <p:val>
                                            <p:fltVal val="0"/>
                                          </p:val>
                                        </p:tav>
                                        <p:tav tm="100000">
                                          <p:val>
                                            <p:strVal val="#ppt_h"/>
                                          </p:val>
                                        </p:tav>
                                      </p:tavLst>
                                    </p:anim>
                                    <p:animEffect transition="in" filter="fade">
                                      <p:cBhvr>
                                        <p:cTn id="80" dur="500"/>
                                        <p:tgtEl>
                                          <p:spTgt spid="86"/>
                                        </p:tgtEl>
                                      </p:cBhvr>
                                    </p:animEffect>
                                  </p:childTnLst>
                                </p:cTn>
                              </p:par>
                            </p:childTnLst>
                          </p:cTn>
                        </p:par>
                        <p:par>
                          <p:cTn id="81" fill="hold">
                            <p:stCondLst>
                              <p:cond delay="4250"/>
                            </p:stCondLst>
                            <p:childTnLst>
                              <p:par>
                                <p:cTn id="82" presetID="53" presetClass="entr" presetSubtype="16" fill="hold" grpId="0" nodeType="afterEffect">
                                  <p:stCondLst>
                                    <p:cond delay="0"/>
                                  </p:stCondLst>
                                  <p:childTnLst>
                                    <p:set>
                                      <p:cBhvr>
                                        <p:cTn id="83" dur="1" fill="hold">
                                          <p:stCondLst>
                                            <p:cond delay="0"/>
                                          </p:stCondLst>
                                        </p:cTn>
                                        <p:tgtEl>
                                          <p:spTgt spid="101"/>
                                        </p:tgtEl>
                                        <p:attrNameLst>
                                          <p:attrName>style.visibility</p:attrName>
                                        </p:attrNameLst>
                                      </p:cBhvr>
                                      <p:to>
                                        <p:strVal val="visible"/>
                                      </p:to>
                                    </p:set>
                                    <p:anim calcmode="lin" valueType="num">
                                      <p:cBhvr>
                                        <p:cTn id="84" dur="500" fill="hold"/>
                                        <p:tgtEl>
                                          <p:spTgt spid="101"/>
                                        </p:tgtEl>
                                        <p:attrNameLst>
                                          <p:attrName>ppt_w</p:attrName>
                                        </p:attrNameLst>
                                      </p:cBhvr>
                                      <p:tavLst>
                                        <p:tav tm="0">
                                          <p:val>
                                            <p:fltVal val="0"/>
                                          </p:val>
                                        </p:tav>
                                        <p:tav tm="100000">
                                          <p:val>
                                            <p:strVal val="#ppt_w"/>
                                          </p:val>
                                        </p:tav>
                                      </p:tavLst>
                                    </p:anim>
                                    <p:anim calcmode="lin" valueType="num">
                                      <p:cBhvr>
                                        <p:cTn id="85" dur="500" fill="hold"/>
                                        <p:tgtEl>
                                          <p:spTgt spid="101"/>
                                        </p:tgtEl>
                                        <p:attrNameLst>
                                          <p:attrName>ppt_h</p:attrName>
                                        </p:attrNameLst>
                                      </p:cBhvr>
                                      <p:tavLst>
                                        <p:tav tm="0">
                                          <p:val>
                                            <p:fltVal val="0"/>
                                          </p:val>
                                        </p:tav>
                                        <p:tav tm="100000">
                                          <p:val>
                                            <p:strVal val="#ppt_h"/>
                                          </p:val>
                                        </p:tav>
                                      </p:tavLst>
                                    </p:anim>
                                    <p:animEffect transition="in" filter="fade">
                                      <p:cBhvr>
                                        <p:cTn id="86" dur="500"/>
                                        <p:tgtEl>
                                          <p:spTgt spid="101"/>
                                        </p:tgtEl>
                                      </p:cBhvr>
                                    </p:animEffect>
                                  </p:childTnLst>
                                </p:cTn>
                              </p:par>
                              <p:par>
                                <p:cTn id="87" presetID="42" presetClass="entr" presetSubtype="0" fill="hold" grpId="0" nodeType="withEffect">
                                  <p:stCondLst>
                                    <p:cond delay="0"/>
                                  </p:stCondLst>
                                  <p:childTnLst>
                                    <p:set>
                                      <p:cBhvr>
                                        <p:cTn id="88" dur="1" fill="hold">
                                          <p:stCondLst>
                                            <p:cond delay="0"/>
                                          </p:stCondLst>
                                        </p:cTn>
                                        <p:tgtEl>
                                          <p:spTgt spid="68"/>
                                        </p:tgtEl>
                                        <p:attrNameLst>
                                          <p:attrName>style.visibility</p:attrName>
                                        </p:attrNameLst>
                                      </p:cBhvr>
                                      <p:to>
                                        <p:strVal val="visible"/>
                                      </p:to>
                                    </p:set>
                                    <p:animEffect transition="in" filter="fade">
                                      <p:cBhvr>
                                        <p:cTn id="89" dur="1000"/>
                                        <p:tgtEl>
                                          <p:spTgt spid="68"/>
                                        </p:tgtEl>
                                      </p:cBhvr>
                                    </p:animEffect>
                                    <p:anim calcmode="lin" valueType="num">
                                      <p:cBhvr>
                                        <p:cTn id="90" dur="1000" fill="hold"/>
                                        <p:tgtEl>
                                          <p:spTgt spid="68"/>
                                        </p:tgtEl>
                                        <p:attrNameLst>
                                          <p:attrName>ppt_x</p:attrName>
                                        </p:attrNameLst>
                                      </p:cBhvr>
                                      <p:tavLst>
                                        <p:tav tm="0">
                                          <p:val>
                                            <p:strVal val="#ppt_x"/>
                                          </p:val>
                                        </p:tav>
                                        <p:tav tm="100000">
                                          <p:val>
                                            <p:strVal val="#ppt_x"/>
                                          </p:val>
                                        </p:tav>
                                      </p:tavLst>
                                    </p:anim>
                                    <p:anim calcmode="lin" valueType="num">
                                      <p:cBhvr>
                                        <p:cTn id="91"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2" grpId="0" animBg="1"/>
      <p:bldP spid="73" grpId="0" animBg="1"/>
      <p:bldP spid="74" grpId="0" animBg="1"/>
      <p:bldP spid="75" grpId="0" animBg="1"/>
      <p:bldP spid="77" grpId="0" animBg="1"/>
      <p:bldP spid="78" grpId="0" animBg="1"/>
      <p:bldP spid="79" grpId="0" animBg="1"/>
      <p:bldP spid="81" grpId="0"/>
      <p:bldP spid="82" grpId="0"/>
      <p:bldP spid="83" grpId="0"/>
      <p:bldP spid="84" grpId="0"/>
      <p:bldP spid="85" grpId="0"/>
      <p:bldP spid="86" grpId="0"/>
      <p:bldP spid="10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Box 139">
            <a:extLst>
              <a:ext uri="{FF2B5EF4-FFF2-40B4-BE49-F238E27FC236}">
                <a16:creationId xmlns:a16="http://schemas.microsoft.com/office/drawing/2014/main" id="{ABDD7242-D3D7-4444-90F2-2A198490CE62}"/>
              </a:ext>
            </a:extLst>
          </p:cNvPr>
          <p:cNvSpPr txBox="1"/>
          <p:nvPr/>
        </p:nvSpPr>
        <p:spPr>
          <a:xfrm>
            <a:off x="1447924" y="310511"/>
            <a:ext cx="2923779" cy="430887"/>
          </a:xfrm>
          <a:prstGeom prst="rect">
            <a:avLst/>
          </a:prstGeom>
          <a:noFill/>
        </p:spPr>
        <p:txBody>
          <a:bodyPr wrap="square" lIns="0" tIns="0" rIns="0" bIns="0" rtlCol="0" anchor="t">
            <a:spAutoFit/>
          </a:bodyPr>
          <a:lstStyle/>
          <a:p>
            <a:r>
              <a:rPr lang="en-US" sz="2800" b="1" dirty="0">
                <a:solidFill>
                  <a:srgbClr val="1C819E"/>
                </a:solidFill>
                <a:ea typeface="Ebrima" panose="02000000000000000000" pitchFamily="2" charset="0"/>
                <a:cs typeface="Segoe UI" panose="020B0502040204020203" pitchFamily="34" charset="0"/>
              </a:rPr>
              <a:t>DATA </a:t>
            </a:r>
            <a:r>
              <a:rPr lang="en-US" sz="2800" b="1" dirty="0">
                <a:solidFill>
                  <a:srgbClr val="00B0F0"/>
                </a:solidFill>
                <a:ea typeface="Ebrima" panose="02000000000000000000" pitchFamily="2" charset="0"/>
                <a:cs typeface="Segoe UI" panose="020B0502040204020203" pitchFamily="34" charset="0"/>
              </a:rPr>
              <a:t>DESCRIPTION</a:t>
            </a:r>
          </a:p>
        </p:txBody>
      </p:sp>
      <p:pic>
        <p:nvPicPr>
          <p:cNvPr id="12" name="Graphic 121">
            <a:extLst>
              <a:ext uri="{FF2B5EF4-FFF2-40B4-BE49-F238E27FC236}">
                <a16:creationId xmlns:a16="http://schemas.microsoft.com/office/drawing/2014/main" id="{1E54DB04-77A4-4509-B2A8-DC982AF582D5}"/>
              </a:ext>
            </a:extLst>
          </p:cNvPr>
          <p:cNvPicPr>
            <a:picLocks noChangeAspect="1"/>
          </p:cNvPicPr>
          <p:nvPr/>
        </p:nvPicPr>
        <p:blipFill>
          <a:blip r:embed="rId2" cstate="print"/>
          <a:stretch>
            <a:fillRect/>
          </a:stretch>
        </p:blipFill>
        <p:spPr>
          <a:xfrm>
            <a:off x="323385" y="274727"/>
            <a:ext cx="921220" cy="613547"/>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555404776"/>
              </p:ext>
            </p:extLst>
          </p:nvPr>
        </p:nvGraphicFramePr>
        <p:xfrm>
          <a:off x="783995" y="992777"/>
          <a:ext cx="5042262" cy="5300676"/>
        </p:xfrm>
        <a:graphic>
          <a:graphicData uri="http://schemas.openxmlformats.org/drawingml/2006/table">
            <a:tbl>
              <a:tblPr firstRow="1" bandRow="1">
                <a:tableStyleId>{5C22544A-7EE6-4342-B048-85BDC9FD1C3A}</a:tableStyleId>
              </a:tblPr>
              <a:tblGrid>
                <a:gridCol w="1291693">
                  <a:extLst>
                    <a:ext uri="{9D8B030D-6E8A-4147-A177-3AD203B41FA5}">
                      <a16:colId xmlns:a16="http://schemas.microsoft.com/office/drawing/2014/main" val="1159990708"/>
                    </a:ext>
                  </a:extLst>
                </a:gridCol>
                <a:gridCol w="3750569">
                  <a:extLst>
                    <a:ext uri="{9D8B030D-6E8A-4147-A177-3AD203B41FA5}">
                      <a16:colId xmlns:a16="http://schemas.microsoft.com/office/drawing/2014/main" val="3847191901"/>
                    </a:ext>
                  </a:extLst>
                </a:gridCol>
              </a:tblGrid>
              <a:tr h="313509">
                <a:tc>
                  <a:txBody>
                    <a:bodyPr/>
                    <a:lstStyle/>
                    <a:p>
                      <a:pPr algn="ctr"/>
                      <a:r>
                        <a:rPr lang="en-IN"/>
                        <a:t>Numerical</a:t>
                      </a:r>
                      <a:endParaRPr lang="en-IN" b="1">
                        <a:solidFill>
                          <a:srgbClr val="FFFF00"/>
                        </a:solidFill>
                      </a:endParaRPr>
                    </a:p>
                  </a:txBody>
                  <a:tcPr/>
                </a:tc>
                <a:tc>
                  <a:txBody>
                    <a:bodyPr/>
                    <a:lstStyle/>
                    <a:p>
                      <a:pPr algn="ctr"/>
                      <a:r>
                        <a:rPr lang="en-IN" b="1">
                          <a:solidFill>
                            <a:schemeClr val="lt1"/>
                          </a:solidFill>
                        </a:rPr>
                        <a:t>Description</a:t>
                      </a:r>
                      <a:endParaRPr lang="en-IN" b="1">
                        <a:solidFill>
                          <a:srgbClr val="FFFF00"/>
                        </a:solidFill>
                      </a:endParaRPr>
                    </a:p>
                  </a:txBody>
                  <a:tcPr/>
                </a:tc>
                <a:extLst>
                  <a:ext uri="{0D108BD9-81ED-4DB2-BD59-A6C34878D82A}">
                    <a16:rowId xmlns:a16="http://schemas.microsoft.com/office/drawing/2014/main" val="4247352520"/>
                  </a:ext>
                </a:extLst>
              </a:tr>
              <a:tr h="411081">
                <a:tc>
                  <a:txBody>
                    <a:bodyPr/>
                    <a:lstStyle/>
                    <a:p>
                      <a:pPr algn="ctr"/>
                      <a:r>
                        <a:rPr lang="en-IN" sz="1600"/>
                        <a:t>Age</a:t>
                      </a:r>
                      <a:endParaRPr lang="en-IN" sz="1600" b="0"/>
                    </a:p>
                  </a:txBody>
                  <a:tcPr/>
                </a:tc>
                <a:tc>
                  <a:txBody>
                    <a:bodyPr/>
                    <a:lstStyle/>
                    <a:p>
                      <a:pPr algn="ctr"/>
                      <a:r>
                        <a:rPr lang="en-IN" sz="1600" b="0"/>
                        <a:t>Age</a:t>
                      </a:r>
                      <a:r>
                        <a:rPr lang="en-IN" sz="1600" b="0" baseline="0"/>
                        <a:t> of client</a:t>
                      </a:r>
                      <a:endParaRPr lang="en-IN" sz="1600" b="0"/>
                    </a:p>
                  </a:txBody>
                  <a:tcPr/>
                </a:tc>
                <a:extLst>
                  <a:ext uri="{0D108BD9-81ED-4DB2-BD59-A6C34878D82A}">
                    <a16:rowId xmlns:a16="http://schemas.microsoft.com/office/drawing/2014/main" val="2604579828"/>
                  </a:ext>
                </a:extLst>
              </a:tr>
              <a:tr h="411081">
                <a:tc>
                  <a:txBody>
                    <a:bodyPr/>
                    <a:lstStyle/>
                    <a:p>
                      <a:pPr algn="ctr"/>
                      <a:r>
                        <a:rPr lang="en-IN" sz="1600"/>
                        <a:t>Balance</a:t>
                      </a:r>
                      <a:endParaRPr lang="en-IN" sz="1600" b="0"/>
                    </a:p>
                  </a:txBody>
                  <a:tcPr/>
                </a:tc>
                <a:tc>
                  <a:txBody>
                    <a:bodyPr/>
                    <a:lstStyle/>
                    <a:p>
                      <a:pPr algn="ctr"/>
                      <a:r>
                        <a:rPr lang="en-IN" sz="1600"/>
                        <a:t>Average yearly balance</a:t>
                      </a:r>
                      <a:endParaRPr lang="en-IN" sz="1600" b="0"/>
                    </a:p>
                  </a:txBody>
                  <a:tcPr/>
                </a:tc>
                <a:extLst>
                  <a:ext uri="{0D108BD9-81ED-4DB2-BD59-A6C34878D82A}">
                    <a16:rowId xmlns:a16="http://schemas.microsoft.com/office/drawing/2014/main" val="3195601028"/>
                  </a:ext>
                </a:extLst>
              </a:tr>
              <a:tr h="411081">
                <a:tc>
                  <a:txBody>
                    <a:bodyPr/>
                    <a:lstStyle/>
                    <a:p>
                      <a:pPr algn="ctr"/>
                      <a:r>
                        <a:rPr lang="en-IN" sz="1600"/>
                        <a:t>Duration</a:t>
                      </a:r>
                      <a:endParaRPr lang="en-IN" sz="1600" b="0"/>
                    </a:p>
                  </a:txBody>
                  <a:tcPr/>
                </a:tc>
                <a:tc>
                  <a:txBody>
                    <a:bodyPr/>
                    <a:lstStyle/>
                    <a:p>
                      <a:pPr algn="ctr"/>
                      <a:r>
                        <a:rPr lang="en-IN" sz="1600"/>
                        <a:t>Last contact duration</a:t>
                      </a:r>
                      <a:endParaRPr lang="en-IN" sz="1600" b="0"/>
                    </a:p>
                  </a:txBody>
                  <a:tcPr/>
                </a:tc>
                <a:extLst>
                  <a:ext uri="{0D108BD9-81ED-4DB2-BD59-A6C34878D82A}">
                    <a16:rowId xmlns:a16="http://schemas.microsoft.com/office/drawing/2014/main" val="422049076"/>
                  </a:ext>
                </a:extLst>
              </a:tr>
              <a:tr h="1044827">
                <a:tc>
                  <a:txBody>
                    <a:bodyPr/>
                    <a:lstStyle/>
                    <a:p>
                      <a:pPr algn="ctr"/>
                      <a:r>
                        <a:rPr lang="en-IN" sz="1600"/>
                        <a:t>Pdays</a:t>
                      </a:r>
                      <a:endParaRPr lang="en-IN" sz="1600" b="0"/>
                    </a:p>
                  </a:txBody>
                  <a:tcPr/>
                </a:tc>
                <a:tc>
                  <a:txBody>
                    <a:bodyPr/>
                    <a:lstStyle/>
                    <a:p>
                      <a:pPr algn="ctr"/>
                      <a:r>
                        <a:rPr lang="en-US" sz="1600"/>
                        <a:t>Number of days that passed by after the client was last contacted from a previous campaign</a:t>
                      </a:r>
                      <a:endParaRPr lang="en-IN" sz="1600" b="0"/>
                    </a:p>
                  </a:txBody>
                  <a:tcPr/>
                </a:tc>
                <a:extLst>
                  <a:ext uri="{0D108BD9-81ED-4DB2-BD59-A6C34878D82A}">
                    <a16:rowId xmlns:a16="http://schemas.microsoft.com/office/drawing/2014/main" val="434091124"/>
                  </a:ext>
                </a:extLst>
              </a:tr>
              <a:tr h="1044827">
                <a:tc>
                  <a:txBody>
                    <a:bodyPr/>
                    <a:lstStyle/>
                    <a:p>
                      <a:pPr algn="ctr"/>
                      <a:r>
                        <a:rPr lang="en-IN" sz="1600"/>
                        <a:t>Previous</a:t>
                      </a:r>
                      <a:endParaRPr lang="en-IN" sz="1600" b="0"/>
                    </a:p>
                  </a:txBody>
                  <a:tcPr/>
                </a:tc>
                <a:tc>
                  <a:txBody>
                    <a:bodyPr/>
                    <a:lstStyle/>
                    <a:p>
                      <a:pPr algn="ctr"/>
                      <a:r>
                        <a:rPr lang="en-US" sz="1600"/>
                        <a:t>Number of contacts performed before this campaign and for this client</a:t>
                      </a:r>
                      <a:endParaRPr lang="en-IN" sz="1600" b="0"/>
                    </a:p>
                  </a:txBody>
                  <a:tcPr/>
                </a:tc>
                <a:extLst>
                  <a:ext uri="{0D108BD9-81ED-4DB2-BD59-A6C34878D82A}">
                    <a16:rowId xmlns:a16="http://schemas.microsoft.com/office/drawing/2014/main" val="3799636260"/>
                  </a:ext>
                </a:extLst>
              </a:tr>
              <a:tr h="567192">
                <a:tc>
                  <a:txBody>
                    <a:bodyPr/>
                    <a:lstStyle/>
                    <a:p>
                      <a:pPr algn="ctr"/>
                      <a:r>
                        <a:rPr lang="en-IN" sz="1600"/>
                        <a:t>Day</a:t>
                      </a:r>
                      <a:endParaRPr lang="en-IN" sz="1600" b="0"/>
                    </a:p>
                  </a:txBody>
                  <a:tcPr/>
                </a:tc>
                <a:tc>
                  <a:txBody>
                    <a:bodyPr/>
                    <a:lstStyle/>
                    <a:p>
                      <a:pPr algn="ctr"/>
                      <a:r>
                        <a:rPr lang="en-US" sz="1600"/>
                        <a:t>Last contact day of the month</a:t>
                      </a:r>
                      <a:endParaRPr lang="en-IN" sz="1600" b="0"/>
                    </a:p>
                  </a:txBody>
                  <a:tcPr/>
                </a:tc>
                <a:extLst>
                  <a:ext uri="{0D108BD9-81ED-4DB2-BD59-A6C34878D82A}">
                    <a16:rowId xmlns:a16="http://schemas.microsoft.com/office/drawing/2014/main" val="3955065606"/>
                  </a:ext>
                </a:extLst>
              </a:tr>
              <a:tr h="1044827">
                <a:tc>
                  <a:txBody>
                    <a:bodyPr/>
                    <a:lstStyle/>
                    <a:p>
                      <a:pPr algn="ctr"/>
                      <a:r>
                        <a:rPr lang="en-IN" sz="1600"/>
                        <a:t>Campaign</a:t>
                      </a:r>
                      <a:endParaRPr lang="en-IN" sz="1600" b="0"/>
                    </a:p>
                  </a:txBody>
                  <a:tcPr/>
                </a:tc>
                <a:tc>
                  <a:txBody>
                    <a:bodyPr/>
                    <a:lstStyle/>
                    <a:p>
                      <a:pPr algn="ctr"/>
                      <a:r>
                        <a:rPr lang="en-US" sz="1600"/>
                        <a:t>Number of contacts performed during this campaign and for this client</a:t>
                      </a:r>
                      <a:endParaRPr lang="en-IN" sz="1600" b="0"/>
                    </a:p>
                  </a:txBody>
                  <a:tcPr/>
                </a:tc>
                <a:extLst>
                  <a:ext uri="{0D108BD9-81ED-4DB2-BD59-A6C34878D82A}">
                    <a16:rowId xmlns:a16="http://schemas.microsoft.com/office/drawing/2014/main" val="2297525654"/>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4282099082"/>
              </p:ext>
            </p:extLst>
          </p:nvPr>
        </p:nvGraphicFramePr>
        <p:xfrm>
          <a:off x="6244867" y="992777"/>
          <a:ext cx="5396752" cy="4576355"/>
        </p:xfrm>
        <a:graphic>
          <a:graphicData uri="http://schemas.openxmlformats.org/drawingml/2006/table">
            <a:tbl>
              <a:tblPr firstRow="1" bandRow="1">
                <a:tableStyleId>{5C22544A-7EE6-4342-B048-85BDC9FD1C3A}</a:tableStyleId>
              </a:tblPr>
              <a:tblGrid>
                <a:gridCol w="1573253">
                  <a:extLst>
                    <a:ext uri="{9D8B030D-6E8A-4147-A177-3AD203B41FA5}">
                      <a16:colId xmlns:a16="http://schemas.microsoft.com/office/drawing/2014/main" val="678863367"/>
                    </a:ext>
                  </a:extLst>
                </a:gridCol>
                <a:gridCol w="3823499">
                  <a:extLst>
                    <a:ext uri="{9D8B030D-6E8A-4147-A177-3AD203B41FA5}">
                      <a16:colId xmlns:a16="http://schemas.microsoft.com/office/drawing/2014/main" val="899329972"/>
                    </a:ext>
                  </a:extLst>
                </a:gridCol>
              </a:tblGrid>
              <a:tr h="0">
                <a:tc>
                  <a:txBody>
                    <a:bodyPr/>
                    <a:lstStyle/>
                    <a:p>
                      <a:pPr algn="ctr"/>
                      <a:r>
                        <a:rPr lang="en-IN" b="1">
                          <a:solidFill>
                            <a:schemeClr val="bg1"/>
                          </a:solidFill>
                        </a:rPr>
                        <a:t>Categorical</a:t>
                      </a:r>
                    </a:p>
                  </a:txBody>
                  <a:tcPr/>
                </a:tc>
                <a:tc>
                  <a:txBody>
                    <a:bodyPr/>
                    <a:lstStyle/>
                    <a:p>
                      <a:pPr algn="ctr"/>
                      <a:r>
                        <a:rPr lang="en-IN" b="1">
                          <a:solidFill>
                            <a:schemeClr val="lt1"/>
                          </a:solidFill>
                        </a:rPr>
                        <a:t>Description</a:t>
                      </a:r>
                      <a:endParaRPr lang="en-IN" b="1">
                        <a:solidFill>
                          <a:srgbClr val="FFFF00"/>
                        </a:solidFill>
                      </a:endParaRPr>
                    </a:p>
                  </a:txBody>
                  <a:tcPr/>
                </a:tc>
                <a:extLst>
                  <a:ext uri="{0D108BD9-81ED-4DB2-BD59-A6C34878D82A}">
                    <a16:rowId xmlns:a16="http://schemas.microsoft.com/office/drawing/2014/main" val="2183054010"/>
                  </a:ext>
                </a:extLst>
              </a:tr>
              <a:tr h="281818">
                <a:tc>
                  <a:txBody>
                    <a:bodyPr/>
                    <a:lstStyle/>
                    <a:p>
                      <a:pPr algn="ctr"/>
                      <a:r>
                        <a:rPr lang="en-IN" sz="1600"/>
                        <a:t>Job</a:t>
                      </a:r>
                      <a:endParaRPr lang="en-IN" sz="1600" b="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a:t>Type of job</a:t>
                      </a:r>
                      <a:endParaRPr kumimoji="0" lang="en-IN" sz="1600" b="0" i="0" u="none" strike="noStrike" kern="1200" cap="none" spc="0" normalizeH="0" baseline="0" noProof="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043746825"/>
                  </a:ext>
                </a:extLst>
              </a:tr>
              <a:tr h="281818">
                <a:tc>
                  <a:txBody>
                    <a:bodyPr/>
                    <a:lstStyle/>
                    <a:p>
                      <a:pPr algn="ctr"/>
                      <a:r>
                        <a:rPr lang="en-IN" sz="1600"/>
                        <a:t>Martial</a:t>
                      </a:r>
                      <a:endParaRPr lang="en-IN" sz="1600" b="0"/>
                    </a:p>
                  </a:txBody>
                  <a:tcPr/>
                </a:tc>
                <a:tc>
                  <a:txBody>
                    <a:bodyPr/>
                    <a:lstStyle/>
                    <a:p>
                      <a:pPr algn="ctr"/>
                      <a:r>
                        <a:rPr lang="en-IN"/>
                        <a:t>Marital status</a:t>
                      </a:r>
                    </a:p>
                  </a:txBody>
                  <a:tcPr/>
                </a:tc>
                <a:extLst>
                  <a:ext uri="{0D108BD9-81ED-4DB2-BD59-A6C34878D82A}">
                    <a16:rowId xmlns:a16="http://schemas.microsoft.com/office/drawing/2014/main" val="1985610638"/>
                  </a:ext>
                </a:extLst>
              </a:tr>
              <a:tr h="281818">
                <a:tc>
                  <a:txBody>
                    <a:bodyPr/>
                    <a:lstStyle/>
                    <a:p>
                      <a:pPr algn="ctr"/>
                      <a:r>
                        <a:rPr lang="en-IN" sz="1600"/>
                        <a:t>Education</a:t>
                      </a:r>
                      <a:endParaRPr lang="en-IN" sz="1600" b="0"/>
                    </a:p>
                  </a:txBody>
                  <a:tcPr/>
                </a:tc>
                <a:tc>
                  <a:txBody>
                    <a:bodyPr/>
                    <a:lstStyle/>
                    <a:p>
                      <a:pPr algn="ctr"/>
                      <a:r>
                        <a:rPr lang="en-IN"/>
                        <a:t>Level</a:t>
                      </a:r>
                      <a:r>
                        <a:rPr lang="en-IN" baseline="0"/>
                        <a:t> of education</a:t>
                      </a:r>
                      <a:endParaRPr lang="en-IN"/>
                    </a:p>
                  </a:txBody>
                  <a:tcPr/>
                </a:tc>
                <a:extLst>
                  <a:ext uri="{0D108BD9-81ED-4DB2-BD59-A6C34878D82A}">
                    <a16:rowId xmlns:a16="http://schemas.microsoft.com/office/drawing/2014/main" val="3989427591"/>
                  </a:ext>
                </a:extLst>
              </a:tr>
              <a:tr h="281818">
                <a:tc>
                  <a:txBody>
                    <a:bodyPr/>
                    <a:lstStyle/>
                    <a:p>
                      <a:pPr algn="ctr"/>
                      <a:r>
                        <a:rPr lang="en-IN" sz="1600"/>
                        <a:t>Default</a:t>
                      </a:r>
                      <a:endParaRPr lang="en-IN" sz="1600" b="0"/>
                    </a:p>
                  </a:txBody>
                  <a:tcPr/>
                </a:tc>
                <a:tc>
                  <a:txBody>
                    <a:bodyPr/>
                    <a:lstStyle/>
                    <a:p>
                      <a:pPr algn="ctr"/>
                      <a:r>
                        <a:rPr lang="en-IN"/>
                        <a:t>Has credit in default ? </a:t>
                      </a:r>
                    </a:p>
                  </a:txBody>
                  <a:tcPr/>
                </a:tc>
                <a:extLst>
                  <a:ext uri="{0D108BD9-81ED-4DB2-BD59-A6C34878D82A}">
                    <a16:rowId xmlns:a16="http://schemas.microsoft.com/office/drawing/2014/main" val="1616306822"/>
                  </a:ext>
                </a:extLst>
              </a:tr>
              <a:tr h="400595">
                <a:tc>
                  <a:txBody>
                    <a:bodyPr/>
                    <a:lstStyle/>
                    <a:p>
                      <a:pPr algn="ctr"/>
                      <a:r>
                        <a:rPr lang="en-IN" sz="1600"/>
                        <a:t>Housing</a:t>
                      </a:r>
                      <a:endParaRPr lang="en-IN" sz="1600" b="0"/>
                    </a:p>
                  </a:txBody>
                  <a:tcPr/>
                </a:tc>
                <a:tc>
                  <a:txBody>
                    <a:bodyPr/>
                    <a:lstStyle/>
                    <a:p>
                      <a:pPr algn="ctr"/>
                      <a:r>
                        <a:rPr lang="en-IN"/>
                        <a:t>Has housing loan ?</a:t>
                      </a:r>
                    </a:p>
                  </a:txBody>
                  <a:tcPr/>
                </a:tc>
                <a:extLst>
                  <a:ext uri="{0D108BD9-81ED-4DB2-BD59-A6C34878D82A}">
                    <a16:rowId xmlns:a16="http://schemas.microsoft.com/office/drawing/2014/main" val="2133751118"/>
                  </a:ext>
                </a:extLst>
              </a:tr>
              <a:tr h="281818">
                <a:tc>
                  <a:txBody>
                    <a:bodyPr/>
                    <a:lstStyle/>
                    <a:p>
                      <a:pPr algn="ctr"/>
                      <a:r>
                        <a:rPr lang="en-IN" sz="1600"/>
                        <a:t>Loan</a:t>
                      </a:r>
                      <a:endParaRPr lang="en-IN" sz="1600" b="0"/>
                    </a:p>
                  </a:txBody>
                  <a:tcPr/>
                </a:tc>
                <a:tc>
                  <a:txBody>
                    <a:bodyPr/>
                    <a:lstStyle/>
                    <a:p>
                      <a:pPr algn="ctr"/>
                      <a:r>
                        <a:rPr lang="en-IN"/>
                        <a:t>Has personal loan ?</a:t>
                      </a:r>
                    </a:p>
                  </a:txBody>
                  <a:tcPr/>
                </a:tc>
                <a:extLst>
                  <a:ext uri="{0D108BD9-81ED-4DB2-BD59-A6C34878D82A}">
                    <a16:rowId xmlns:a16="http://schemas.microsoft.com/office/drawing/2014/main" val="3253292490"/>
                  </a:ext>
                </a:extLst>
              </a:tr>
              <a:tr h="281818">
                <a:tc>
                  <a:txBody>
                    <a:bodyPr/>
                    <a:lstStyle/>
                    <a:p>
                      <a:pPr algn="ctr"/>
                      <a:r>
                        <a:rPr lang="en-IN" sz="1600"/>
                        <a:t>Contact</a:t>
                      </a:r>
                      <a:endParaRPr lang="en-IN" sz="1600" b="0"/>
                    </a:p>
                  </a:txBody>
                  <a:tcPr/>
                </a:tc>
                <a:tc>
                  <a:txBody>
                    <a:bodyPr/>
                    <a:lstStyle/>
                    <a:p>
                      <a:pPr algn="ctr"/>
                      <a:r>
                        <a:rPr lang="en-IN"/>
                        <a:t>Contact communication type</a:t>
                      </a:r>
                    </a:p>
                  </a:txBody>
                  <a:tcPr/>
                </a:tc>
                <a:extLst>
                  <a:ext uri="{0D108BD9-81ED-4DB2-BD59-A6C34878D82A}">
                    <a16:rowId xmlns:a16="http://schemas.microsoft.com/office/drawing/2014/main" val="1452985252"/>
                  </a:ext>
                </a:extLst>
              </a:tr>
              <a:tr h="281818">
                <a:tc>
                  <a:txBody>
                    <a:bodyPr/>
                    <a:lstStyle/>
                    <a:p>
                      <a:pPr algn="ctr"/>
                      <a:r>
                        <a:rPr lang="en-IN" sz="1600"/>
                        <a:t>Month</a:t>
                      </a:r>
                      <a:endParaRPr lang="en-IN" sz="1600" b="0"/>
                    </a:p>
                  </a:txBody>
                  <a:tcPr/>
                </a:tc>
                <a:tc>
                  <a:txBody>
                    <a:bodyPr/>
                    <a:lstStyle/>
                    <a:p>
                      <a:pPr algn="ctr"/>
                      <a:r>
                        <a:rPr lang="en-US"/>
                        <a:t>Last contact month of year</a:t>
                      </a:r>
                      <a:endParaRPr lang="en-IN"/>
                    </a:p>
                  </a:txBody>
                  <a:tcPr/>
                </a:tc>
                <a:extLst>
                  <a:ext uri="{0D108BD9-81ED-4DB2-BD59-A6C34878D82A}">
                    <a16:rowId xmlns:a16="http://schemas.microsoft.com/office/drawing/2014/main" val="4096583101"/>
                  </a:ext>
                </a:extLst>
              </a:tr>
              <a:tr h="281818">
                <a:tc>
                  <a:txBody>
                    <a:bodyPr/>
                    <a:lstStyle/>
                    <a:p>
                      <a:pPr algn="ctr"/>
                      <a:r>
                        <a:rPr lang="en-IN" sz="1600"/>
                        <a:t>Deposit</a:t>
                      </a:r>
                      <a:endParaRPr lang="en-IN" sz="1600" b="0"/>
                    </a:p>
                  </a:txBody>
                  <a:tcPr/>
                </a:tc>
                <a:tc>
                  <a:txBody>
                    <a:bodyPr/>
                    <a:lstStyle/>
                    <a:p>
                      <a:pPr algn="ctr"/>
                      <a:r>
                        <a:rPr lang="en-US"/>
                        <a:t>Has the client subscribed a term deposit ? </a:t>
                      </a:r>
                      <a:endParaRPr lang="en-IN"/>
                    </a:p>
                  </a:txBody>
                  <a:tcPr/>
                </a:tc>
                <a:extLst>
                  <a:ext uri="{0D108BD9-81ED-4DB2-BD59-A6C34878D82A}">
                    <a16:rowId xmlns:a16="http://schemas.microsoft.com/office/drawing/2014/main" val="2542539621"/>
                  </a:ext>
                </a:extLst>
              </a:tr>
              <a:tr h="281818">
                <a:tc>
                  <a:txBody>
                    <a:bodyPr/>
                    <a:lstStyle/>
                    <a:p>
                      <a:pPr algn="ctr"/>
                      <a:r>
                        <a:rPr lang="en-IN" sz="1600"/>
                        <a:t>Poutcome</a:t>
                      </a:r>
                      <a:endParaRPr lang="en-IN" sz="1600" b="0"/>
                    </a:p>
                  </a:txBody>
                  <a:tcPr/>
                </a:tc>
                <a:tc>
                  <a:txBody>
                    <a:bodyPr/>
                    <a:lstStyle/>
                    <a:p>
                      <a:pPr algn="ctr"/>
                      <a:r>
                        <a:rPr lang="en-US"/>
                        <a:t>Outcome of the previous marketing campaign</a:t>
                      </a:r>
                      <a:endParaRPr lang="en-IN"/>
                    </a:p>
                  </a:txBody>
                  <a:tcPr/>
                </a:tc>
                <a:extLst>
                  <a:ext uri="{0D108BD9-81ED-4DB2-BD59-A6C34878D82A}">
                    <a16:rowId xmlns:a16="http://schemas.microsoft.com/office/drawing/2014/main" val="951523678"/>
                  </a:ext>
                </a:extLst>
              </a:tr>
            </a:tbl>
          </a:graphicData>
        </a:graphic>
      </p:graphicFrame>
    </p:spTree>
    <p:extLst>
      <p:ext uri="{BB962C8B-B14F-4D97-AF65-F5344CB8AC3E}">
        <p14:creationId xmlns:p14="http://schemas.microsoft.com/office/powerpoint/2010/main" val="304936908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9FEB55C-C5C7-4D1E-B770-253F338E70E4}"/>
              </a:ext>
            </a:extLst>
          </p:cNvPr>
          <p:cNvGrpSpPr/>
          <p:nvPr/>
        </p:nvGrpSpPr>
        <p:grpSpPr>
          <a:xfrm>
            <a:off x="4012295" y="1713231"/>
            <a:ext cx="4252112" cy="4153441"/>
            <a:chOff x="4192204" y="2084968"/>
            <a:chExt cx="3839622" cy="3807592"/>
          </a:xfrm>
        </p:grpSpPr>
        <p:grpSp>
          <p:nvGrpSpPr>
            <p:cNvPr id="12" name="Group 11">
              <a:extLst>
                <a:ext uri="{FF2B5EF4-FFF2-40B4-BE49-F238E27FC236}">
                  <a16:creationId xmlns:a16="http://schemas.microsoft.com/office/drawing/2014/main" id="{66EAD175-362D-4FE6-92AB-96D440C76C71}"/>
                </a:ext>
              </a:extLst>
            </p:cNvPr>
            <p:cNvGrpSpPr/>
            <p:nvPr/>
          </p:nvGrpSpPr>
          <p:grpSpPr>
            <a:xfrm>
              <a:off x="4906606" y="2798413"/>
              <a:ext cx="2376872" cy="2379745"/>
              <a:chOff x="4906606" y="2557463"/>
              <a:chExt cx="2376872" cy="2379745"/>
            </a:xfrm>
          </p:grpSpPr>
          <p:grpSp>
            <p:nvGrpSpPr>
              <p:cNvPr id="25" name="Group 24">
                <a:extLst>
                  <a:ext uri="{FF2B5EF4-FFF2-40B4-BE49-F238E27FC236}">
                    <a16:creationId xmlns:a16="http://schemas.microsoft.com/office/drawing/2014/main" id="{C8A8CC84-A736-4C46-89CC-6852ABEA275D}"/>
                  </a:ext>
                </a:extLst>
              </p:cNvPr>
              <p:cNvGrpSpPr/>
              <p:nvPr/>
            </p:nvGrpSpPr>
            <p:grpSpPr>
              <a:xfrm>
                <a:off x="4906606" y="2557463"/>
                <a:ext cx="2376872" cy="2379745"/>
                <a:chOff x="4906606" y="2557463"/>
                <a:chExt cx="2376872" cy="2379745"/>
              </a:xfrm>
            </p:grpSpPr>
            <p:sp>
              <p:nvSpPr>
                <p:cNvPr id="27" name="Freeform 5">
                  <a:extLst>
                    <a:ext uri="{FF2B5EF4-FFF2-40B4-BE49-F238E27FC236}">
                      <a16:creationId xmlns:a16="http://schemas.microsoft.com/office/drawing/2014/main" id="{FDDF1326-00F9-4266-AEC8-DD93ADFAF6DE}"/>
                    </a:ext>
                  </a:extLst>
                </p:cNvPr>
                <p:cNvSpPr>
                  <a:spLocks/>
                </p:cNvSpPr>
                <p:nvPr/>
              </p:nvSpPr>
              <p:spPr bwMode="auto">
                <a:xfrm>
                  <a:off x="6096000" y="2582361"/>
                  <a:ext cx="1187478" cy="1165453"/>
                </a:xfrm>
                <a:custGeom>
                  <a:avLst/>
                  <a:gdLst>
                    <a:gd name="T0" fmla="*/ 524 w 524"/>
                    <a:gd name="T1" fmla="*/ 373 h 514"/>
                    <a:gd name="T2" fmla="*/ 176 w 524"/>
                    <a:gd name="T3" fmla="*/ 0 h 514"/>
                    <a:gd name="T4" fmla="*/ 0 w 524"/>
                    <a:gd name="T5" fmla="*/ 19 h 514"/>
                    <a:gd name="T6" fmla="*/ 1 w 524"/>
                    <a:gd name="T7" fmla="*/ 510 h 514"/>
                    <a:gd name="T8" fmla="*/ 495 w 524"/>
                    <a:gd name="T9" fmla="*/ 514 h 514"/>
                    <a:gd name="T10" fmla="*/ 524 w 524"/>
                    <a:gd name="T11" fmla="*/ 373 h 514"/>
                  </a:gdLst>
                  <a:ahLst/>
                  <a:cxnLst>
                    <a:cxn ang="0">
                      <a:pos x="T0" y="T1"/>
                    </a:cxn>
                    <a:cxn ang="0">
                      <a:pos x="T2" y="T3"/>
                    </a:cxn>
                    <a:cxn ang="0">
                      <a:pos x="T4" y="T5"/>
                    </a:cxn>
                    <a:cxn ang="0">
                      <a:pos x="T6" y="T7"/>
                    </a:cxn>
                    <a:cxn ang="0">
                      <a:pos x="T8" y="T9"/>
                    </a:cxn>
                    <a:cxn ang="0">
                      <a:pos x="T10" y="T11"/>
                    </a:cxn>
                  </a:cxnLst>
                  <a:rect l="0" t="0" r="r" b="b"/>
                  <a:pathLst>
                    <a:path w="524" h="514">
                      <a:moveTo>
                        <a:pt x="524" y="373"/>
                      </a:moveTo>
                      <a:cubicBezTo>
                        <a:pt x="477" y="198"/>
                        <a:pt x="346" y="58"/>
                        <a:pt x="176" y="0"/>
                      </a:cubicBezTo>
                      <a:cubicBezTo>
                        <a:pt x="0" y="19"/>
                        <a:pt x="0" y="19"/>
                        <a:pt x="0" y="19"/>
                      </a:cubicBezTo>
                      <a:cubicBezTo>
                        <a:pt x="1" y="510"/>
                        <a:pt x="1" y="510"/>
                        <a:pt x="1" y="510"/>
                      </a:cubicBezTo>
                      <a:cubicBezTo>
                        <a:pt x="495" y="514"/>
                        <a:pt x="495" y="514"/>
                        <a:pt x="495" y="514"/>
                      </a:cubicBezTo>
                      <a:lnTo>
                        <a:pt x="524" y="373"/>
                      </a:lnTo>
                      <a:close/>
                    </a:path>
                  </a:pathLst>
                </a:custGeom>
                <a:solidFill>
                  <a:srgbClr val="008F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6">
                  <a:extLst>
                    <a:ext uri="{FF2B5EF4-FFF2-40B4-BE49-F238E27FC236}">
                      <a16:creationId xmlns:a16="http://schemas.microsoft.com/office/drawing/2014/main" id="{2076FAB5-606D-4DD6-B1A6-99F3CD45F1A0}"/>
                    </a:ext>
                  </a:extLst>
                </p:cNvPr>
                <p:cNvSpPr>
                  <a:spLocks/>
                </p:cNvSpPr>
                <p:nvPr/>
              </p:nvSpPr>
              <p:spPr bwMode="auto">
                <a:xfrm>
                  <a:off x="4906606" y="3738238"/>
                  <a:ext cx="1191309" cy="1174071"/>
                </a:xfrm>
                <a:custGeom>
                  <a:avLst/>
                  <a:gdLst>
                    <a:gd name="T0" fmla="*/ 0 w 526"/>
                    <a:gd name="T1" fmla="*/ 145 h 518"/>
                    <a:gd name="T2" fmla="*/ 348 w 526"/>
                    <a:gd name="T3" fmla="*/ 518 h 518"/>
                    <a:gd name="T4" fmla="*/ 525 w 526"/>
                    <a:gd name="T5" fmla="*/ 499 h 518"/>
                    <a:gd name="T6" fmla="*/ 526 w 526"/>
                    <a:gd name="T7" fmla="*/ 0 h 518"/>
                    <a:gd name="T8" fmla="*/ 29 w 526"/>
                    <a:gd name="T9" fmla="*/ 4 h 518"/>
                    <a:gd name="T10" fmla="*/ 0 w 526"/>
                    <a:gd name="T11" fmla="*/ 145 h 518"/>
                  </a:gdLst>
                  <a:ahLst/>
                  <a:cxnLst>
                    <a:cxn ang="0">
                      <a:pos x="T0" y="T1"/>
                    </a:cxn>
                    <a:cxn ang="0">
                      <a:pos x="T2" y="T3"/>
                    </a:cxn>
                    <a:cxn ang="0">
                      <a:pos x="T4" y="T5"/>
                    </a:cxn>
                    <a:cxn ang="0">
                      <a:pos x="T6" y="T7"/>
                    </a:cxn>
                    <a:cxn ang="0">
                      <a:pos x="T8" y="T9"/>
                    </a:cxn>
                    <a:cxn ang="0">
                      <a:pos x="T10" y="T11"/>
                    </a:cxn>
                  </a:cxnLst>
                  <a:rect l="0" t="0" r="r" b="b"/>
                  <a:pathLst>
                    <a:path w="526" h="518">
                      <a:moveTo>
                        <a:pt x="0" y="145"/>
                      </a:moveTo>
                      <a:cubicBezTo>
                        <a:pt x="47" y="320"/>
                        <a:pt x="179" y="460"/>
                        <a:pt x="348" y="518"/>
                      </a:cubicBezTo>
                      <a:cubicBezTo>
                        <a:pt x="525" y="499"/>
                        <a:pt x="525" y="499"/>
                        <a:pt x="525" y="499"/>
                      </a:cubicBezTo>
                      <a:cubicBezTo>
                        <a:pt x="526" y="0"/>
                        <a:pt x="526" y="0"/>
                        <a:pt x="526" y="0"/>
                      </a:cubicBezTo>
                      <a:cubicBezTo>
                        <a:pt x="29" y="4"/>
                        <a:pt x="29" y="4"/>
                        <a:pt x="29" y="4"/>
                      </a:cubicBezTo>
                      <a:lnTo>
                        <a:pt x="0" y="145"/>
                      </a:lnTo>
                      <a:close/>
                    </a:path>
                  </a:pathLst>
                </a:custGeom>
                <a:solidFill>
                  <a:srgbClr val="C64E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7">
                  <a:extLst>
                    <a:ext uri="{FF2B5EF4-FFF2-40B4-BE49-F238E27FC236}">
                      <a16:creationId xmlns:a16="http://schemas.microsoft.com/office/drawing/2014/main" id="{DAD66010-08E1-4D25-841D-1F4A5058C84C}"/>
                    </a:ext>
                  </a:extLst>
                </p:cNvPr>
                <p:cNvSpPr>
                  <a:spLocks/>
                </p:cNvSpPr>
                <p:nvPr/>
              </p:nvSpPr>
              <p:spPr bwMode="auto">
                <a:xfrm>
                  <a:off x="6096000" y="3738238"/>
                  <a:ext cx="1165453" cy="1198970"/>
                </a:xfrm>
                <a:custGeom>
                  <a:avLst/>
                  <a:gdLst>
                    <a:gd name="T0" fmla="*/ 141 w 514"/>
                    <a:gd name="T1" fmla="*/ 529 h 529"/>
                    <a:gd name="T2" fmla="*/ 514 w 514"/>
                    <a:gd name="T3" fmla="*/ 180 h 529"/>
                    <a:gd name="T4" fmla="*/ 495 w 514"/>
                    <a:gd name="T5" fmla="*/ 4 h 529"/>
                    <a:gd name="T6" fmla="*/ 1 w 514"/>
                    <a:gd name="T7" fmla="*/ 0 h 529"/>
                    <a:gd name="T8" fmla="*/ 0 w 514"/>
                    <a:gd name="T9" fmla="*/ 499 h 529"/>
                    <a:gd name="T10" fmla="*/ 141 w 514"/>
                    <a:gd name="T11" fmla="*/ 529 h 529"/>
                  </a:gdLst>
                  <a:ahLst/>
                  <a:cxnLst>
                    <a:cxn ang="0">
                      <a:pos x="T0" y="T1"/>
                    </a:cxn>
                    <a:cxn ang="0">
                      <a:pos x="T2" y="T3"/>
                    </a:cxn>
                    <a:cxn ang="0">
                      <a:pos x="T4" y="T5"/>
                    </a:cxn>
                    <a:cxn ang="0">
                      <a:pos x="T6" y="T7"/>
                    </a:cxn>
                    <a:cxn ang="0">
                      <a:pos x="T8" y="T9"/>
                    </a:cxn>
                    <a:cxn ang="0">
                      <a:pos x="T10" y="T11"/>
                    </a:cxn>
                  </a:cxnLst>
                  <a:rect l="0" t="0" r="r" b="b"/>
                  <a:pathLst>
                    <a:path w="514" h="529">
                      <a:moveTo>
                        <a:pt x="141" y="529"/>
                      </a:moveTo>
                      <a:cubicBezTo>
                        <a:pt x="316" y="482"/>
                        <a:pt x="455" y="350"/>
                        <a:pt x="514" y="180"/>
                      </a:cubicBezTo>
                      <a:cubicBezTo>
                        <a:pt x="495" y="4"/>
                        <a:pt x="495" y="4"/>
                        <a:pt x="495" y="4"/>
                      </a:cubicBezTo>
                      <a:cubicBezTo>
                        <a:pt x="1" y="0"/>
                        <a:pt x="1" y="0"/>
                        <a:pt x="1" y="0"/>
                      </a:cubicBezTo>
                      <a:cubicBezTo>
                        <a:pt x="0" y="499"/>
                        <a:pt x="0" y="499"/>
                        <a:pt x="0" y="499"/>
                      </a:cubicBezTo>
                      <a:lnTo>
                        <a:pt x="141" y="529"/>
                      </a:lnTo>
                      <a:close/>
                    </a:path>
                  </a:pathLst>
                </a:custGeom>
                <a:solidFill>
                  <a:srgbClr val="E37E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8">
                  <a:extLst>
                    <a:ext uri="{FF2B5EF4-FFF2-40B4-BE49-F238E27FC236}">
                      <a16:creationId xmlns:a16="http://schemas.microsoft.com/office/drawing/2014/main" id="{8AD6A475-6F45-4A89-A4FF-55400323D0B6}"/>
                    </a:ext>
                  </a:extLst>
                </p:cNvPr>
                <p:cNvSpPr>
                  <a:spLocks/>
                </p:cNvSpPr>
                <p:nvPr/>
              </p:nvSpPr>
              <p:spPr bwMode="auto">
                <a:xfrm>
                  <a:off x="4931505" y="2557463"/>
                  <a:ext cx="1166410" cy="1190351"/>
                </a:xfrm>
                <a:custGeom>
                  <a:avLst/>
                  <a:gdLst>
                    <a:gd name="T0" fmla="*/ 372 w 515"/>
                    <a:gd name="T1" fmla="*/ 0 h 525"/>
                    <a:gd name="T2" fmla="*/ 0 w 515"/>
                    <a:gd name="T3" fmla="*/ 349 h 525"/>
                    <a:gd name="T4" fmla="*/ 18 w 515"/>
                    <a:gd name="T5" fmla="*/ 525 h 525"/>
                    <a:gd name="T6" fmla="*/ 515 w 515"/>
                    <a:gd name="T7" fmla="*/ 521 h 525"/>
                    <a:gd name="T8" fmla="*/ 514 w 515"/>
                    <a:gd name="T9" fmla="*/ 30 h 525"/>
                    <a:gd name="T10" fmla="*/ 372 w 515"/>
                    <a:gd name="T11" fmla="*/ 0 h 525"/>
                  </a:gdLst>
                  <a:ahLst/>
                  <a:cxnLst>
                    <a:cxn ang="0">
                      <a:pos x="T0" y="T1"/>
                    </a:cxn>
                    <a:cxn ang="0">
                      <a:pos x="T2" y="T3"/>
                    </a:cxn>
                    <a:cxn ang="0">
                      <a:pos x="T4" y="T5"/>
                    </a:cxn>
                    <a:cxn ang="0">
                      <a:pos x="T6" y="T7"/>
                    </a:cxn>
                    <a:cxn ang="0">
                      <a:pos x="T8" y="T9"/>
                    </a:cxn>
                    <a:cxn ang="0">
                      <a:pos x="T10" y="T11"/>
                    </a:cxn>
                  </a:cxnLst>
                  <a:rect l="0" t="0" r="r" b="b"/>
                  <a:pathLst>
                    <a:path w="515" h="525">
                      <a:moveTo>
                        <a:pt x="372" y="0"/>
                      </a:moveTo>
                      <a:cubicBezTo>
                        <a:pt x="198" y="47"/>
                        <a:pt x="58" y="179"/>
                        <a:pt x="0" y="349"/>
                      </a:cubicBezTo>
                      <a:cubicBezTo>
                        <a:pt x="18" y="525"/>
                        <a:pt x="18" y="525"/>
                        <a:pt x="18" y="525"/>
                      </a:cubicBezTo>
                      <a:cubicBezTo>
                        <a:pt x="515" y="521"/>
                        <a:pt x="515" y="521"/>
                        <a:pt x="515" y="521"/>
                      </a:cubicBezTo>
                      <a:cubicBezTo>
                        <a:pt x="514" y="30"/>
                        <a:pt x="514" y="30"/>
                        <a:pt x="514" y="30"/>
                      </a:cubicBezTo>
                      <a:lnTo>
                        <a:pt x="372" y="0"/>
                      </a:lnTo>
                      <a:close/>
                    </a:path>
                  </a:pathLst>
                </a:custGeom>
                <a:solidFill>
                  <a:srgbClr val="6937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6" name="Oval 13">
                <a:extLst>
                  <a:ext uri="{FF2B5EF4-FFF2-40B4-BE49-F238E27FC236}">
                    <a16:creationId xmlns:a16="http://schemas.microsoft.com/office/drawing/2014/main" id="{542A1CDC-CB60-45CB-BEA3-9C4E6D67BD5B}"/>
                  </a:ext>
                </a:extLst>
              </p:cNvPr>
              <p:cNvSpPr>
                <a:spLocks noChangeArrowheads="1"/>
              </p:cNvSpPr>
              <p:nvPr/>
            </p:nvSpPr>
            <p:spPr bwMode="auto">
              <a:xfrm>
                <a:off x="5289664" y="2942436"/>
                <a:ext cx="1610757" cy="1609799"/>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 name="Group 12">
              <a:extLst>
                <a:ext uri="{FF2B5EF4-FFF2-40B4-BE49-F238E27FC236}">
                  <a16:creationId xmlns:a16="http://schemas.microsoft.com/office/drawing/2014/main" id="{C924616E-818B-4CE7-959F-6399CB51E552}"/>
                </a:ext>
              </a:extLst>
            </p:cNvPr>
            <p:cNvGrpSpPr/>
            <p:nvPr/>
          </p:nvGrpSpPr>
          <p:grpSpPr>
            <a:xfrm>
              <a:off x="4192204" y="2084968"/>
              <a:ext cx="2293557" cy="1903796"/>
              <a:chOff x="4192204" y="1844018"/>
              <a:chExt cx="2293557" cy="1903796"/>
            </a:xfrm>
          </p:grpSpPr>
          <p:sp>
            <p:nvSpPr>
              <p:cNvPr id="23" name="Freeform 12">
                <a:extLst>
                  <a:ext uri="{FF2B5EF4-FFF2-40B4-BE49-F238E27FC236}">
                    <a16:creationId xmlns:a16="http://schemas.microsoft.com/office/drawing/2014/main" id="{CE2197DA-306D-4A1B-921E-1EBF7C0067EB}"/>
                  </a:ext>
                </a:extLst>
              </p:cNvPr>
              <p:cNvSpPr>
                <a:spLocks/>
              </p:cNvSpPr>
              <p:nvPr/>
            </p:nvSpPr>
            <p:spPr bwMode="auto">
              <a:xfrm>
                <a:off x="4192204" y="1844018"/>
                <a:ext cx="2293557" cy="1903796"/>
              </a:xfrm>
              <a:custGeom>
                <a:avLst/>
                <a:gdLst>
                  <a:gd name="T0" fmla="*/ 841 w 1012"/>
                  <a:gd name="T1" fmla="*/ 0 h 840"/>
                  <a:gd name="T2" fmla="*/ 841 w 1012"/>
                  <a:gd name="T3" fmla="*/ 2 h 840"/>
                  <a:gd name="T4" fmla="*/ 840 w 1012"/>
                  <a:gd name="T5" fmla="*/ 0 h 840"/>
                  <a:gd name="T6" fmla="*/ 839 w 1012"/>
                  <a:gd name="T7" fmla="*/ 0 h 840"/>
                  <a:gd name="T8" fmla="*/ 0 w 1012"/>
                  <a:gd name="T9" fmla="*/ 840 h 840"/>
                  <a:gd name="T10" fmla="*/ 0 w 1012"/>
                  <a:gd name="T11" fmla="*/ 840 h 840"/>
                  <a:gd name="T12" fmla="*/ 172 w 1012"/>
                  <a:gd name="T13" fmla="*/ 670 h 840"/>
                  <a:gd name="T14" fmla="*/ 345 w 1012"/>
                  <a:gd name="T15" fmla="*/ 834 h 840"/>
                  <a:gd name="T16" fmla="*/ 840 w 1012"/>
                  <a:gd name="T17" fmla="*/ 345 h 840"/>
                  <a:gd name="T18" fmla="*/ 841 w 1012"/>
                  <a:gd name="T19" fmla="*/ 343 h 840"/>
                  <a:gd name="T20" fmla="*/ 841 w 1012"/>
                  <a:gd name="T21" fmla="*/ 345 h 840"/>
                  <a:gd name="T22" fmla="*/ 1012 w 1012"/>
                  <a:gd name="T23" fmla="*/ 172 h 840"/>
                  <a:gd name="T24" fmla="*/ 841 w 1012"/>
                  <a:gd name="T25" fmla="*/ 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2" h="840">
                    <a:moveTo>
                      <a:pt x="841" y="0"/>
                    </a:moveTo>
                    <a:cubicBezTo>
                      <a:pt x="841" y="2"/>
                      <a:pt x="841" y="2"/>
                      <a:pt x="841" y="2"/>
                    </a:cubicBezTo>
                    <a:cubicBezTo>
                      <a:pt x="840" y="0"/>
                      <a:pt x="840" y="0"/>
                      <a:pt x="840" y="0"/>
                    </a:cubicBezTo>
                    <a:cubicBezTo>
                      <a:pt x="839" y="0"/>
                      <a:pt x="839" y="0"/>
                      <a:pt x="839" y="0"/>
                    </a:cubicBezTo>
                    <a:cubicBezTo>
                      <a:pt x="376" y="0"/>
                      <a:pt x="0" y="376"/>
                      <a:pt x="0" y="840"/>
                    </a:cubicBezTo>
                    <a:cubicBezTo>
                      <a:pt x="0" y="840"/>
                      <a:pt x="0" y="840"/>
                      <a:pt x="0" y="840"/>
                    </a:cubicBezTo>
                    <a:cubicBezTo>
                      <a:pt x="1" y="746"/>
                      <a:pt x="78" y="670"/>
                      <a:pt x="172" y="670"/>
                    </a:cubicBezTo>
                    <a:cubicBezTo>
                      <a:pt x="265" y="670"/>
                      <a:pt x="340" y="743"/>
                      <a:pt x="345" y="834"/>
                    </a:cubicBezTo>
                    <a:cubicBezTo>
                      <a:pt x="348" y="563"/>
                      <a:pt x="568" y="345"/>
                      <a:pt x="840" y="345"/>
                    </a:cubicBezTo>
                    <a:cubicBezTo>
                      <a:pt x="841" y="343"/>
                      <a:pt x="841" y="343"/>
                      <a:pt x="841" y="343"/>
                    </a:cubicBezTo>
                    <a:cubicBezTo>
                      <a:pt x="841" y="345"/>
                      <a:pt x="841" y="345"/>
                      <a:pt x="841" y="345"/>
                    </a:cubicBezTo>
                    <a:cubicBezTo>
                      <a:pt x="936" y="344"/>
                      <a:pt x="1012" y="267"/>
                      <a:pt x="1012" y="172"/>
                    </a:cubicBezTo>
                    <a:cubicBezTo>
                      <a:pt x="1012" y="77"/>
                      <a:pt x="936" y="1"/>
                      <a:pt x="841" y="0"/>
                    </a:cubicBezTo>
                    <a:close/>
                  </a:path>
                </a:pathLst>
              </a:custGeom>
              <a:solidFill>
                <a:srgbClr val="8F4A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TextBox 23">
                <a:extLst>
                  <a:ext uri="{FF2B5EF4-FFF2-40B4-BE49-F238E27FC236}">
                    <a16:creationId xmlns:a16="http://schemas.microsoft.com/office/drawing/2014/main" id="{AD5B3F0F-CA08-4549-946B-D6116C89E172}"/>
                  </a:ext>
                </a:extLst>
              </p:cNvPr>
              <p:cNvSpPr txBox="1"/>
              <p:nvPr/>
            </p:nvSpPr>
            <p:spPr>
              <a:xfrm rot="19163488">
                <a:off x="4496201" y="2463003"/>
                <a:ext cx="1295801" cy="310363"/>
              </a:xfrm>
              <a:prstGeom prst="rect">
                <a:avLst/>
              </a:prstGeom>
              <a:noFill/>
            </p:spPr>
            <p:txBody>
              <a:bodyPr wrap="none" rtlCol="0">
                <a:spAutoFit/>
              </a:bodyPr>
              <a:lstStyle/>
              <a:p>
                <a:r>
                  <a:rPr lang="en-US" sz="1600" spc="300" dirty="0">
                    <a:solidFill>
                      <a:schemeClr val="bg1"/>
                    </a:solidFill>
                    <a:latin typeface="+mj-lt"/>
                  </a:rPr>
                  <a:t>Strengths</a:t>
                </a:r>
              </a:p>
            </p:txBody>
          </p:sp>
        </p:grpSp>
        <p:grpSp>
          <p:nvGrpSpPr>
            <p:cNvPr id="14" name="Group 13">
              <a:extLst>
                <a:ext uri="{FF2B5EF4-FFF2-40B4-BE49-F238E27FC236}">
                  <a16:creationId xmlns:a16="http://schemas.microsoft.com/office/drawing/2014/main" id="{22E7D0FC-DD90-4A78-B577-3A91AAB4B459}"/>
                </a:ext>
              </a:extLst>
            </p:cNvPr>
            <p:cNvGrpSpPr/>
            <p:nvPr/>
          </p:nvGrpSpPr>
          <p:grpSpPr>
            <a:xfrm>
              <a:off x="6096000" y="2084968"/>
              <a:ext cx="1903796" cy="2290684"/>
              <a:chOff x="6096000" y="1844018"/>
              <a:chExt cx="1903796" cy="2290684"/>
            </a:xfrm>
          </p:grpSpPr>
          <p:sp>
            <p:nvSpPr>
              <p:cNvPr id="21" name="Freeform 11">
                <a:extLst>
                  <a:ext uri="{FF2B5EF4-FFF2-40B4-BE49-F238E27FC236}">
                    <a16:creationId xmlns:a16="http://schemas.microsoft.com/office/drawing/2014/main" id="{A7CEF032-1483-4760-A016-EBE2CA89602A}"/>
                  </a:ext>
                </a:extLst>
              </p:cNvPr>
              <p:cNvSpPr>
                <a:spLocks/>
              </p:cNvSpPr>
              <p:nvPr/>
            </p:nvSpPr>
            <p:spPr bwMode="auto">
              <a:xfrm>
                <a:off x="6096000" y="1844018"/>
                <a:ext cx="1903796" cy="2290684"/>
              </a:xfrm>
              <a:custGeom>
                <a:avLst/>
                <a:gdLst>
                  <a:gd name="T0" fmla="*/ 840 w 840"/>
                  <a:gd name="T1" fmla="*/ 840 h 1011"/>
                  <a:gd name="T2" fmla="*/ 840 w 840"/>
                  <a:gd name="T3" fmla="*/ 840 h 1011"/>
                  <a:gd name="T4" fmla="*/ 0 w 840"/>
                  <a:gd name="T5" fmla="*/ 0 h 1011"/>
                  <a:gd name="T6" fmla="*/ 0 w 840"/>
                  <a:gd name="T7" fmla="*/ 0 h 1011"/>
                  <a:gd name="T8" fmla="*/ 70 w 840"/>
                  <a:gd name="T9" fmla="*/ 178 h 1011"/>
                  <a:gd name="T10" fmla="*/ 0 w 840"/>
                  <a:gd name="T11" fmla="*/ 345 h 1011"/>
                  <a:gd name="T12" fmla="*/ 495 w 840"/>
                  <a:gd name="T13" fmla="*/ 840 h 1011"/>
                  <a:gd name="T14" fmla="*/ 495 w 840"/>
                  <a:gd name="T15" fmla="*/ 840 h 1011"/>
                  <a:gd name="T16" fmla="*/ 667 w 840"/>
                  <a:gd name="T17" fmla="*/ 1011 h 1011"/>
                  <a:gd name="T18" fmla="*/ 840 w 840"/>
                  <a:gd name="T19" fmla="*/ 840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0" h="1011">
                    <a:moveTo>
                      <a:pt x="840" y="840"/>
                    </a:moveTo>
                    <a:cubicBezTo>
                      <a:pt x="840" y="840"/>
                      <a:pt x="840" y="840"/>
                      <a:pt x="840" y="840"/>
                    </a:cubicBezTo>
                    <a:cubicBezTo>
                      <a:pt x="839" y="376"/>
                      <a:pt x="464" y="0"/>
                      <a:pt x="0" y="0"/>
                    </a:cubicBezTo>
                    <a:cubicBezTo>
                      <a:pt x="0" y="0"/>
                      <a:pt x="0" y="0"/>
                      <a:pt x="0" y="0"/>
                    </a:cubicBezTo>
                    <a:cubicBezTo>
                      <a:pt x="70" y="178"/>
                      <a:pt x="70" y="178"/>
                      <a:pt x="70" y="178"/>
                    </a:cubicBezTo>
                    <a:cubicBezTo>
                      <a:pt x="0" y="345"/>
                      <a:pt x="0" y="345"/>
                      <a:pt x="0" y="345"/>
                    </a:cubicBezTo>
                    <a:cubicBezTo>
                      <a:pt x="273" y="345"/>
                      <a:pt x="495" y="566"/>
                      <a:pt x="495" y="840"/>
                    </a:cubicBezTo>
                    <a:cubicBezTo>
                      <a:pt x="495" y="840"/>
                      <a:pt x="495" y="840"/>
                      <a:pt x="495" y="840"/>
                    </a:cubicBezTo>
                    <a:cubicBezTo>
                      <a:pt x="496" y="935"/>
                      <a:pt x="573" y="1011"/>
                      <a:pt x="667" y="1011"/>
                    </a:cubicBezTo>
                    <a:cubicBezTo>
                      <a:pt x="762" y="1011"/>
                      <a:pt x="839" y="935"/>
                      <a:pt x="840" y="840"/>
                    </a:cubicBezTo>
                    <a:close/>
                  </a:path>
                </a:pathLst>
              </a:custGeom>
              <a:solidFill>
                <a:srgbClr val="01BC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TextBox 21">
                <a:extLst>
                  <a:ext uri="{FF2B5EF4-FFF2-40B4-BE49-F238E27FC236}">
                    <a16:creationId xmlns:a16="http://schemas.microsoft.com/office/drawing/2014/main" id="{7675ACBF-B5FA-45B7-ACD1-65690863047D}"/>
                  </a:ext>
                </a:extLst>
              </p:cNvPr>
              <p:cNvSpPr txBox="1"/>
              <p:nvPr/>
            </p:nvSpPr>
            <p:spPr>
              <a:xfrm rot="3178264">
                <a:off x="6585555" y="2707765"/>
                <a:ext cx="1359603" cy="305711"/>
              </a:xfrm>
              <a:prstGeom prst="rect">
                <a:avLst/>
              </a:prstGeom>
              <a:noFill/>
            </p:spPr>
            <p:txBody>
              <a:bodyPr wrap="none" rtlCol="0">
                <a:spAutoFit/>
              </a:bodyPr>
              <a:lstStyle/>
              <a:p>
                <a:r>
                  <a:rPr lang="id-ID" sz="1600" spc="300" dirty="0">
                    <a:solidFill>
                      <a:schemeClr val="bg1"/>
                    </a:solidFill>
                    <a:latin typeface="+mj-lt"/>
                  </a:rPr>
                  <a:t>Weakness</a:t>
                </a:r>
                <a:endParaRPr lang="en-US" sz="1600" spc="300" dirty="0">
                  <a:solidFill>
                    <a:schemeClr val="bg1"/>
                  </a:solidFill>
                  <a:latin typeface="+mj-lt"/>
                </a:endParaRPr>
              </a:p>
            </p:txBody>
          </p:sp>
        </p:grpSp>
        <p:grpSp>
          <p:nvGrpSpPr>
            <p:cNvPr id="15" name="Group 14">
              <a:extLst>
                <a:ext uri="{FF2B5EF4-FFF2-40B4-BE49-F238E27FC236}">
                  <a16:creationId xmlns:a16="http://schemas.microsoft.com/office/drawing/2014/main" id="{F793183C-612E-4992-AAF7-1603AD3EEAC8}"/>
                </a:ext>
              </a:extLst>
            </p:cNvPr>
            <p:cNvGrpSpPr/>
            <p:nvPr/>
          </p:nvGrpSpPr>
          <p:grpSpPr>
            <a:xfrm>
              <a:off x="4192204" y="3602834"/>
              <a:ext cx="1903796" cy="2289726"/>
              <a:chOff x="4192204" y="3361884"/>
              <a:chExt cx="1903796" cy="2289726"/>
            </a:xfrm>
          </p:grpSpPr>
          <p:sp>
            <p:nvSpPr>
              <p:cNvPr id="19" name="Freeform 9">
                <a:extLst>
                  <a:ext uri="{FF2B5EF4-FFF2-40B4-BE49-F238E27FC236}">
                    <a16:creationId xmlns:a16="http://schemas.microsoft.com/office/drawing/2014/main" id="{73BA63EE-2522-483B-8293-C72D4DCCC0E2}"/>
                  </a:ext>
                </a:extLst>
              </p:cNvPr>
              <p:cNvSpPr>
                <a:spLocks/>
              </p:cNvSpPr>
              <p:nvPr/>
            </p:nvSpPr>
            <p:spPr bwMode="auto">
              <a:xfrm>
                <a:off x="4192204" y="3361884"/>
                <a:ext cx="1903796" cy="2289726"/>
              </a:xfrm>
              <a:custGeom>
                <a:avLst/>
                <a:gdLst>
                  <a:gd name="T0" fmla="*/ 840 w 840"/>
                  <a:gd name="T1" fmla="*/ 665 h 1010"/>
                  <a:gd name="T2" fmla="*/ 344 w 840"/>
                  <a:gd name="T3" fmla="*/ 171 h 1010"/>
                  <a:gd name="T4" fmla="*/ 345 w 840"/>
                  <a:gd name="T5" fmla="*/ 171 h 1010"/>
                  <a:gd name="T6" fmla="*/ 172 w 840"/>
                  <a:gd name="T7" fmla="*/ 0 h 1010"/>
                  <a:gd name="T8" fmla="*/ 0 w 840"/>
                  <a:gd name="T9" fmla="*/ 170 h 1010"/>
                  <a:gd name="T10" fmla="*/ 0 w 840"/>
                  <a:gd name="T11" fmla="*/ 170 h 1010"/>
                  <a:gd name="T12" fmla="*/ 0 w 840"/>
                  <a:gd name="T13" fmla="*/ 171 h 1010"/>
                  <a:gd name="T14" fmla="*/ 0 w 840"/>
                  <a:gd name="T15" fmla="*/ 171 h 1010"/>
                  <a:gd name="T16" fmla="*/ 0 w 840"/>
                  <a:gd name="T17" fmla="*/ 171 h 1010"/>
                  <a:gd name="T18" fmla="*/ 839 w 840"/>
                  <a:gd name="T19" fmla="*/ 1010 h 1010"/>
                  <a:gd name="T20" fmla="*/ 840 w 840"/>
                  <a:gd name="T21" fmla="*/ 1010 h 1010"/>
                  <a:gd name="T22" fmla="*/ 742 w 840"/>
                  <a:gd name="T23" fmla="*/ 827 h 1010"/>
                  <a:gd name="T24" fmla="*/ 840 w 840"/>
                  <a:gd name="T25" fmla="*/ 665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0" h="1010">
                    <a:moveTo>
                      <a:pt x="840" y="665"/>
                    </a:moveTo>
                    <a:cubicBezTo>
                      <a:pt x="567" y="665"/>
                      <a:pt x="345" y="444"/>
                      <a:pt x="344" y="171"/>
                    </a:cubicBezTo>
                    <a:cubicBezTo>
                      <a:pt x="345" y="171"/>
                      <a:pt x="345" y="171"/>
                      <a:pt x="345" y="171"/>
                    </a:cubicBezTo>
                    <a:cubicBezTo>
                      <a:pt x="344" y="77"/>
                      <a:pt x="267" y="0"/>
                      <a:pt x="172" y="0"/>
                    </a:cubicBezTo>
                    <a:cubicBezTo>
                      <a:pt x="78" y="0"/>
                      <a:pt x="1" y="76"/>
                      <a:pt x="0" y="170"/>
                    </a:cubicBezTo>
                    <a:cubicBezTo>
                      <a:pt x="0" y="170"/>
                      <a:pt x="0" y="170"/>
                      <a:pt x="0" y="170"/>
                    </a:cubicBezTo>
                    <a:cubicBezTo>
                      <a:pt x="0" y="171"/>
                      <a:pt x="0" y="171"/>
                      <a:pt x="0" y="171"/>
                    </a:cubicBezTo>
                    <a:cubicBezTo>
                      <a:pt x="0" y="171"/>
                      <a:pt x="0" y="171"/>
                      <a:pt x="0" y="171"/>
                    </a:cubicBezTo>
                    <a:cubicBezTo>
                      <a:pt x="0" y="171"/>
                      <a:pt x="0" y="171"/>
                      <a:pt x="0" y="171"/>
                    </a:cubicBezTo>
                    <a:cubicBezTo>
                      <a:pt x="0" y="634"/>
                      <a:pt x="376" y="1010"/>
                      <a:pt x="839" y="1010"/>
                    </a:cubicBezTo>
                    <a:cubicBezTo>
                      <a:pt x="840" y="1010"/>
                      <a:pt x="840" y="1010"/>
                      <a:pt x="840" y="1010"/>
                    </a:cubicBezTo>
                    <a:cubicBezTo>
                      <a:pt x="742" y="827"/>
                      <a:pt x="742" y="827"/>
                      <a:pt x="742" y="827"/>
                    </a:cubicBezTo>
                    <a:lnTo>
                      <a:pt x="840" y="665"/>
                    </a:lnTo>
                    <a:close/>
                  </a:path>
                </a:pathLst>
              </a:custGeom>
              <a:solidFill>
                <a:srgbClr val="F66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TextBox 19">
                <a:extLst>
                  <a:ext uri="{FF2B5EF4-FFF2-40B4-BE49-F238E27FC236}">
                    <a16:creationId xmlns:a16="http://schemas.microsoft.com/office/drawing/2014/main" id="{620CC922-D128-4E4F-A20D-54232506193A}"/>
                  </a:ext>
                </a:extLst>
              </p:cNvPr>
              <p:cNvSpPr txBox="1"/>
              <p:nvPr/>
            </p:nvSpPr>
            <p:spPr>
              <a:xfrm rot="2935059" flipV="1">
                <a:off x="4362796" y="4457102"/>
                <a:ext cx="1055412" cy="305711"/>
              </a:xfrm>
              <a:prstGeom prst="rect">
                <a:avLst/>
              </a:prstGeom>
              <a:noFill/>
            </p:spPr>
            <p:txBody>
              <a:bodyPr wrap="none" rtlCol="0">
                <a:spAutoFit/>
              </a:bodyPr>
              <a:lstStyle/>
              <a:p>
                <a:r>
                  <a:rPr lang="en-US" sz="1600" spc="300" dirty="0">
                    <a:solidFill>
                      <a:schemeClr val="bg1"/>
                    </a:solidFill>
                    <a:latin typeface="+mj-lt"/>
                  </a:rPr>
                  <a:t>Threats</a:t>
                </a:r>
              </a:p>
            </p:txBody>
          </p:sp>
        </p:grpSp>
        <p:grpSp>
          <p:nvGrpSpPr>
            <p:cNvPr id="16" name="Group 15">
              <a:extLst>
                <a:ext uri="{FF2B5EF4-FFF2-40B4-BE49-F238E27FC236}">
                  <a16:creationId xmlns:a16="http://schemas.microsoft.com/office/drawing/2014/main" id="{D7C7A0EF-714C-4E63-BA73-5992C4BB1A26}"/>
                </a:ext>
              </a:extLst>
            </p:cNvPr>
            <p:cNvGrpSpPr/>
            <p:nvPr/>
          </p:nvGrpSpPr>
          <p:grpSpPr>
            <a:xfrm>
              <a:off x="5711027" y="3988764"/>
              <a:ext cx="2320799" cy="1903796"/>
              <a:chOff x="5711027" y="3747814"/>
              <a:chExt cx="2320799" cy="1903796"/>
            </a:xfrm>
          </p:grpSpPr>
          <p:sp>
            <p:nvSpPr>
              <p:cNvPr id="17" name="Freeform 9">
                <a:extLst>
                  <a:ext uri="{FF2B5EF4-FFF2-40B4-BE49-F238E27FC236}">
                    <a16:creationId xmlns:a16="http://schemas.microsoft.com/office/drawing/2014/main" id="{7F127F31-23AD-4A75-9120-9018F1B3A4A4}"/>
                  </a:ext>
                </a:extLst>
              </p:cNvPr>
              <p:cNvSpPr>
                <a:spLocks/>
              </p:cNvSpPr>
              <p:nvPr/>
            </p:nvSpPr>
            <p:spPr bwMode="auto">
              <a:xfrm>
                <a:off x="5711027" y="3747814"/>
                <a:ext cx="2288769" cy="1903796"/>
              </a:xfrm>
              <a:custGeom>
                <a:avLst/>
                <a:gdLst>
                  <a:gd name="T0" fmla="*/ 1010 w 1010"/>
                  <a:gd name="T1" fmla="*/ 0 h 840"/>
                  <a:gd name="T2" fmla="*/ 1010 w 1010"/>
                  <a:gd name="T3" fmla="*/ 0 h 840"/>
                  <a:gd name="T4" fmla="*/ 821 w 1010"/>
                  <a:gd name="T5" fmla="*/ 77 h 840"/>
                  <a:gd name="T6" fmla="*/ 665 w 1010"/>
                  <a:gd name="T7" fmla="*/ 0 h 840"/>
                  <a:gd name="T8" fmla="*/ 171 w 1010"/>
                  <a:gd name="T9" fmla="*/ 495 h 840"/>
                  <a:gd name="T10" fmla="*/ 171 w 1010"/>
                  <a:gd name="T11" fmla="*/ 495 h 840"/>
                  <a:gd name="T12" fmla="*/ 0 w 1010"/>
                  <a:gd name="T13" fmla="*/ 667 h 840"/>
                  <a:gd name="T14" fmla="*/ 170 w 1010"/>
                  <a:gd name="T15" fmla="*/ 840 h 840"/>
                  <a:gd name="T16" fmla="*/ 170 w 1010"/>
                  <a:gd name="T17" fmla="*/ 840 h 840"/>
                  <a:gd name="T18" fmla="*/ 171 w 1010"/>
                  <a:gd name="T19" fmla="*/ 840 h 840"/>
                  <a:gd name="T20" fmla="*/ 171 w 1010"/>
                  <a:gd name="T21" fmla="*/ 840 h 840"/>
                  <a:gd name="T22" fmla="*/ 171 w 1010"/>
                  <a:gd name="T23" fmla="*/ 840 h 840"/>
                  <a:gd name="T24" fmla="*/ 1010 w 1010"/>
                  <a:gd name="T25" fmla="*/ 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0" h="840">
                    <a:moveTo>
                      <a:pt x="1010" y="0"/>
                    </a:moveTo>
                    <a:cubicBezTo>
                      <a:pt x="1010" y="0"/>
                      <a:pt x="1010" y="0"/>
                      <a:pt x="1010" y="0"/>
                    </a:cubicBezTo>
                    <a:cubicBezTo>
                      <a:pt x="821" y="77"/>
                      <a:pt x="821" y="77"/>
                      <a:pt x="821" y="77"/>
                    </a:cubicBezTo>
                    <a:cubicBezTo>
                      <a:pt x="665" y="0"/>
                      <a:pt x="665" y="0"/>
                      <a:pt x="665" y="0"/>
                    </a:cubicBezTo>
                    <a:cubicBezTo>
                      <a:pt x="665" y="273"/>
                      <a:pt x="444" y="494"/>
                      <a:pt x="171" y="495"/>
                    </a:cubicBezTo>
                    <a:cubicBezTo>
                      <a:pt x="171" y="495"/>
                      <a:pt x="171" y="495"/>
                      <a:pt x="171" y="495"/>
                    </a:cubicBezTo>
                    <a:cubicBezTo>
                      <a:pt x="76" y="496"/>
                      <a:pt x="0" y="572"/>
                      <a:pt x="0" y="667"/>
                    </a:cubicBezTo>
                    <a:cubicBezTo>
                      <a:pt x="0" y="762"/>
                      <a:pt x="76" y="838"/>
                      <a:pt x="170" y="840"/>
                    </a:cubicBezTo>
                    <a:cubicBezTo>
                      <a:pt x="170" y="840"/>
                      <a:pt x="170" y="840"/>
                      <a:pt x="170" y="840"/>
                    </a:cubicBezTo>
                    <a:cubicBezTo>
                      <a:pt x="170" y="840"/>
                      <a:pt x="171" y="840"/>
                      <a:pt x="171" y="840"/>
                    </a:cubicBezTo>
                    <a:cubicBezTo>
                      <a:pt x="171" y="840"/>
                      <a:pt x="171" y="840"/>
                      <a:pt x="171" y="840"/>
                    </a:cubicBezTo>
                    <a:cubicBezTo>
                      <a:pt x="171" y="840"/>
                      <a:pt x="171" y="840"/>
                      <a:pt x="171" y="840"/>
                    </a:cubicBezTo>
                    <a:cubicBezTo>
                      <a:pt x="634" y="839"/>
                      <a:pt x="1009" y="464"/>
                      <a:pt x="1010" y="0"/>
                    </a:cubicBezTo>
                    <a:close/>
                  </a:path>
                </a:pathLst>
              </a:custGeom>
              <a:solidFill>
                <a:srgbClr val="FFAA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TextBox 17">
                <a:extLst>
                  <a:ext uri="{FF2B5EF4-FFF2-40B4-BE49-F238E27FC236}">
                    <a16:creationId xmlns:a16="http://schemas.microsoft.com/office/drawing/2014/main" id="{A0FE4D29-B44A-42EC-9503-621A99FD42F8}"/>
                  </a:ext>
                </a:extLst>
              </p:cNvPr>
              <p:cNvSpPr txBox="1"/>
              <p:nvPr/>
            </p:nvSpPr>
            <p:spPr>
              <a:xfrm rot="19131790" flipV="1">
                <a:off x="6204793" y="4658002"/>
                <a:ext cx="1827033" cy="310363"/>
              </a:xfrm>
              <a:prstGeom prst="rect">
                <a:avLst/>
              </a:prstGeom>
              <a:noFill/>
            </p:spPr>
            <p:txBody>
              <a:bodyPr wrap="none" rtlCol="0">
                <a:spAutoFit/>
              </a:bodyPr>
              <a:lstStyle/>
              <a:p>
                <a:r>
                  <a:rPr lang="id-ID" sz="1600" spc="300" dirty="0">
                    <a:solidFill>
                      <a:schemeClr val="bg1"/>
                    </a:solidFill>
                    <a:latin typeface="+mj-lt"/>
                  </a:rPr>
                  <a:t>Opportunities</a:t>
                </a:r>
                <a:endParaRPr lang="en-US" sz="1600" spc="300" dirty="0">
                  <a:solidFill>
                    <a:schemeClr val="bg1"/>
                  </a:solidFill>
                  <a:latin typeface="+mj-lt"/>
                </a:endParaRPr>
              </a:p>
            </p:txBody>
          </p:sp>
        </p:grpSp>
      </p:grpSp>
      <p:sp>
        <p:nvSpPr>
          <p:cNvPr id="90" name="TextBox 89">
            <a:extLst>
              <a:ext uri="{FF2B5EF4-FFF2-40B4-BE49-F238E27FC236}">
                <a16:creationId xmlns:a16="http://schemas.microsoft.com/office/drawing/2014/main" id="{4292983B-A3B7-4553-ABBA-24505BB3F1FB}"/>
              </a:ext>
            </a:extLst>
          </p:cNvPr>
          <p:cNvSpPr txBox="1"/>
          <p:nvPr/>
        </p:nvSpPr>
        <p:spPr>
          <a:xfrm>
            <a:off x="1262067" y="1509801"/>
            <a:ext cx="1740699" cy="375490"/>
          </a:xfrm>
          <a:prstGeom prst="rect">
            <a:avLst/>
          </a:prstGeom>
          <a:noFill/>
        </p:spPr>
        <p:txBody>
          <a:bodyPr wrap="square" rtlCol="0">
            <a:spAutoFit/>
          </a:bodyPr>
          <a:lstStyle/>
          <a:p>
            <a:r>
              <a:rPr lang="en-US" b="1" spc="300" dirty="0">
                <a:solidFill>
                  <a:srgbClr val="8F4A81"/>
                </a:solidFill>
                <a:latin typeface="+mj-lt"/>
              </a:rPr>
              <a:t>STRENGTHS</a:t>
            </a:r>
          </a:p>
        </p:txBody>
      </p:sp>
      <p:sp>
        <p:nvSpPr>
          <p:cNvPr id="91" name="TextBox 90">
            <a:extLst>
              <a:ext uri="{FF2B5EF4-FFF2-40B4-BE49-F238E27FC236}">
                <a16:creationId xmlns:a16="http://schemas.microsoft.com/office/drawing/2014/main" id="{BDC1CF7C-8487-466C-9F05-61B5B2302BE3}"/>
              </a:ext>
            </a:extLst>
          </p:cNvPr>
          <p:cNvSpPr txBox="1"/>
          <p:nvPr/>
        </p:nvSpPr>
        <p:spPr>
          <a:xfrm>
            <a:off x="228600" y="1845332"/>
            <a:ext cx="3839624" cy="830997"/>
          </a:xfrm>
          <a:prstGeom prst="rect">
            <a:avLst/>
          </a:prstGeom>
          <a:noFill/>
        </p:spPr>
        <p:txBody>
          <a:bodyPr wrap="square" rtlCol="0">
            <a:spAutoFit/>
          </a:bodyPr>
          <a:lstStyle/>
          <a:p>
            <a:pPr marL="285750" lvl="0" indent="-285750" fontAlgn="base">
              <a:buFont typeface="Arial" panose="020B0604020202020204" pitchFamily="34" charset="0"/>
              <a:buChar char="•"/>
            </a:pPr>
            <a:r>
              <a:rPr lang="en-US" sz="1600" b="1" dirty="0">
                <a:solidFill>
                  <a:srgbClr val="8F4A81"/>
                </a:solidFill>
                <a:latin typeface="+mj-lt"/>
              </a:rPr>
              <a:t>Can understand the demographics of the customers.</a:t>
            </a:r>
            <a:endParaRPr lang="en-IN" sz="1600" b="1" dirty="0">
              <a:solidFill>
                <a:srgbClr val="8F4A81"/>
              </a:solidFill>
              <a:latin typeface="+mj-lt"/>
            </a:endParaRPr>
          </a:p>
          <a:p>
            <a:pPr marL="285750" lvl="0" indent="-285750" fontAlgn="base">
              <a:buFont typeface="Arial" panose="020B0604020202020204" pitchFamily="34" charset="0"/>
              <a:buChar char="•"/>
            </a:pPr>
            <a:r>
              <a:rPr lang="en-US" sz="1600" b="1" dirty="0">
                <a:solidFill>
                  <a:srgbClr val="8F4A81"/>
                </a:solidFill>
                <a:latin typeface="+mj-lt"/>
              </a:rPr>
              <a:t>No missing values.</a:t>
            </a:r>
            <a:endParaRPr lang="en-IN" sz="1600" b="1" dirty="0">
              <a:solidFill>
                <a:srgbClr val="8F4A81"/>
              </a:solidFill>
              <a:latin typeface="+mj-lt"/>
            </a:endParaRPr>
          </a:p>
        </p:txBody>
      </p:sp>
      <p:sp>
        <p:nvSpPr>
          <p:cNvPr id="92" name="TextBox 91">
            <a:extLst>
              <a:ext uri="{FF2B5EF4-FFF2-40B4-BE49-F238E27FC236}">
                <a16:creationId xmlns:a16="http://schemas.microsoft.com/office/drawing/2014/main" id="{52F650C5-1A10-43D4-B959-84DEA99CEB11}"/>
              </a:ext>
            </a:extLst>
          </p:cNvPr>
          <p:cNvSpPr txBox="1"/>
          <p:nvPr/>
        </p:nvSpPr>
        <p:spPr>
          <a:xfrm>
            <a:off x="1213682" y="4518713"/>
            <a:ext cx="1740699" cy="375490"/>
          </a:xfrm>
          <a:prstGeom prst="rect">
            <a:avLst/>
          </a:prstGeom>
          <a:noFill/>
        </p:spPr>
        <p:txBody>
          <a:bodyPr wrap="square" rtlCol="0">
            <a:spAutoFit/>
          </a:bodyPr>
          <a:lstStyle/>
          <a:p>
            <a:r>
              <a:rPr lang="en-US" b="1" spc="300" dirty="0">
                <a:solidFill>
                  <a:srgbClr val="C64E4F"/>
                </a:solidFill>
                <a:latin typeface="+mj-lt"/>
              </a:rPr>
              <a:t>THREATS</a:t>
            </a:r>
          </a:p>
        </p:txBody>
      </p:sp>
      <p:sp>
        <p:nvSpPr>
          <p:cNvPr id="93" name="TextBox 92">
            <a:extLst>
              <a:ext uri="{FF2B5EF4-FFF2-40B4-BE49-F238E27FC236}">
                <a16:creationId xmlns:a16="http://schemas.microsoft.com/office/drawing/2014/main" id="{A2E9228D-0A32-4F3F-B895-13B3E9018993}"/>
              </a:ext>
            </a:extLst>
          </p:cNvPr>
          <p:cNvSpPr txBox="1"/>
          <p:nvPr/>
        </p:nvSpPr>
        <p:spPr>
          <a:xfrm>
            <a:off x="228600" y="4840188"/>
            <a:ext cx="4063089" cy="1569660"/>
          </a:xfrm>
          <a:prstGeom prst="rect">
            <a:avLst/>
          </a:prstGeom>
          <a:noFill/>
        </p:spPr>
        <p:txBody>
          <a:bodyPr wrap="square" rtlCol="0">
            <a:spAutoFit/>
          </a:bodyPr>
          <a:lstStyle/>
          <a:p>
            <a:pPr marL="285750" indent="-285750">
              <a:buFont typeface="Arial" panose="020B0604020202020204" pitchFamily="34" charset="0"/>
              <a:buChar char="•"/>
            </a:pPr>
            <a:r>
              <a:rPr lang="en-IN" sz="1600" b="1" dirty="0">
                <a:solidFill>
                  <a:srgbClr val="C64E4F"/>
                </a:solidFill>
                <a:latin typeface="+mj-lt"/>
              </a:rPr>
              <a:t>When a subscriber is classified as a non-subscriber it can lead to a bad customer experience (basically wrong conclusions) and it can be a loss to business.</a:t>
            </a:r>
          </a:p>
          <a:p>
            <a:endParaRPr lang="en-US" sz="1600" dirty="0">
              <a:latin typeface="+mj-lt"/>
            </a:endParaRPr>
          </a:p>
        </p:txBody>
      </p:sp>
      <p:sp>
        <p:nvSpPr>
          <p:cNvPr id="94" name="TextBox 93">
            <a:extLst>
              <a:ext uri="{FF2B5EF4-FFF2-40B4-BE49-F238E27FC236}">
                <a16:creationId xmlns:a16="http://schemas.microsoft.com/office/drawing/2014/main" id="{1EB70DC0-0377-4200-B761-A9B61EBF597D}"/>
              </a:ext>
            </a:extLst>
          </p:cNvPr>
          <p:cNvSpPr txBox="1"/>
          <p:nvPr/>
        </p:nvSpPr>
        <p:spPr>
          <a:xfrm>
            <a:off x="8746531" y="1492591"/>
            <a:ext cx="1740699" cy="375490"/>
          </a:xfrm>
          <a:prstGeom prst="rect">
            <a:avLst/>
          </a:prstGeom>
          <a:noFill/>
        </p:spPr>
        <p:txBody>
          <a:bodyPr wrap="square" rtlCol="0">
            <a:spAutoFit/>
          </a:bodyPr>
          <a:lstStyle/>
          <a:p>
            <a:pPr algn="r"/>
            <a:r>
              <a:rPr lang="en-US" b="1" spc="300" dirty="0">
                <a:solidFill>
                  <a:srgbClr val="008F86"/>
                </a:solidFill>
                <a:latin typeface="+mj-lt"/>
              </a:rPr>
              <a:t>WEAKNESS</a:t>
            </a:r>
          </a:p>
        </p:txBody>
      </p:sp>
      <p:sp>
        <p:nvSpPr>
          <p:cNvPr id="95" name="TextBox 94">
            <a:extLst>
              <a:ext uri="{FF2B5EF4-FFF2-40B4-BE49-F238E27FC236}">
                <a16:creationId xmlns:a16="http://schemas.microsoft.com/office/drawing/2014/main" id="{2C745FCE-641C-4757-B6C5-D17ACEF20BAF}"/>
              </a:ext>
            </a:extLst>
          </p:cNvPr>
          <p:cNvSpPr txBox="1"/>
          <p:nvPr/>
        </p:nvSpPr>
        <p:spPr>
          <a:xfrm>
            <a:off x="8060259" y="1882008"/>
            <a:ext cx="4131741" cy="1077218"/>
          </a:xfrm>
          <a:prstGeom prst="rect">
            <a:avLst/>
          </a:prstGeom>
          <a:noFill/>
        </p:spPr>
        <p:txBody>
          <a:bodyPr wrap="square" rtlCol="0">
            <a:spAutoFit/>
          </a:bodyPr>
          <a:lstStyle/>
          <a:p>
            <a:pPr marL="285750" indent="-285750">
              <a:buFont typeface="Arial" panose="020B0604020202020204" pitchFamily="34" charset="0"/>
              <a:buChar char="•"/>
            </a:pPr>
            <a:r>
              <a:rPr lang="en-IN" sz="1600" b="1" dirty="0">
                <a:solidFill>
                  <a:srgbClr val="008F86"/>
                </a:solidFill>
                <a:latin typeface="+mj-lt"/>
              </a:rPr>
              <a:t>Imbalanced data.</a:t>
            </a:r>
          </a:p>
          <a:p>
            <a:pPr marL="285750" indent="-285750">
              <a:buFont typeface="Arial" panose="020B0604020202020204" pitchFamily="34" charset="0"/>
              <a:buChar char="•"/>
            </a:pPr>
            <a:r>
              <a:rPr lang="en-IN" sz="1600" b="1" dirty="0">
                <a:solidFill>
                  <a:srgbClr val="008F86"/>
                </a:solidFill>
                <a:latin typeface="+mj-lt"/>
              </a:rPr>
              <a:t>Having outliers in the data set.</a:t>
            </a:r>
            <a:endParaRPr lang="en-US" sz="1600" dirty="0">
              <a:latin typeface="+mj-lt"/>
            </a:endParaRPr>
          </a:p>
          <a:p>
            <a:pPr marL="285750" indent="-285750">
              <a:buFont typeface="Arial" panose="020B0604020202020204" pitchFamily="34" charset="0"/>
              <a:buChar char="•"/>
            </a:pPr>
            <a:r>
              <a:rPr lang="en-US" sz="1600" b="1" dirty="0">
                <a:solidFill>
                  <a:srgbClr val="008F86"/>
                </a:solidFill>
                <a:latin typeface="+mj-lt"/>
              </a:rPr>
              <a:t>Having many unknown in  subcategories of the data set.</a:t>
            </a:r>
            <a:endParaRPr lang="en-IN" sz="1600" b="1" dirty="0">
              <a:solidFill>
                <a:srgbClr val="008F86"/>
              </a:solidFill>
              <a:latin typeface="+mj-lt"/>
            </a:endParaRPr>
          </a:p>
        </p:txBody>
      </p:sp>
      <p:sp>
        <p:nvSpPr>
          <p:cNvPr id="96" name="TextBox 95">
            <a:extLst>
              <a:ext uri="{FF2B5EF4-FFF2-40B4-BE49-F238E27FC236}">
                <a16:creationId xmlns:a16="http://schemas.microsoft.com/office/drawing/2014/main" id="{4ECEA54D-9C9A-4255-A3FB-AB80B38E8ACB}"/>
              </a:ext>
            </a:extLst>
          </p:cNvPr>
          <p:cNvSpPr txBox="1"/>
          <p:nvPr/>
        </p:nvSpPr>
        <p:spPr>
          <a:xfrm>
            <a:off x="8853530" y="4518857"/>
            <a:ext cx="2352963" cy="369332"/>
          </a:xfrm>
          <a:prstGeom prst="rect">
            <a:avLst/>
          </a:prstGeom>
          <a:noFill/>
        </p:spPr>
        <p:txBody>
          <a:bodyPr wrap="square" rtlCol="0">
            <a:spAutoFit/>
          </a:bodyPr>
          <a:lstStyle/>
          <a:p>
            <a:pPr algn="r"/>
            <a:r>
              <a:rPr lang="en-US" b="1" spc="300" dirty="0">
                <a:solidFill>
                  <a:srgbClr val="E37E22"/>
                </a:solidFill>
                <a:latin typeface="+mj-lt"/>
              </a:rPr>
              <a:t>OPPORTUNITIES</a:t>
            </a:r>
          </a:p>
        </p:txBody>
      </p:sp>
      <p:sp>
        <p:nvSpPr>
          <p:cNvPr id="97" name="TextBox 96">
            <a:extLst>
              <a:ext uri="{FF2B5EF4-FFF2-40B4-BE49-F238E27FC236}">
                <a16:creationId xmlns:a16="http://schemas.microsoft.com/office/drawing/2014/main" id="{E535AADD-43FE-4788-BD38-463BAEAB7E59}"/>
              </a:ext>
            </a:extLst>
          </p:cNvPr>
          <p:cNvSpPr txBox="1"/>
          <p:nvPr/>
        </p:nvSpPr>
        <p:spPr>
          <a:xfrm>
            <a:off x="8086911" y="4885395"/>
            <a:ext cx="4105089" cy="1815882"/>
          </a:xfrm>
          <a:prstGeom prst="rect">
            <a:avLst/>
          </a:prstGeom>
          <a:noFill/>
        </p:spPr>
        <p:txBody>
          <a:bodyPr wrap="square" rtlCol="0">
            <a:spAutoFit/>
          </a:bodyPr>
          <a:lstStyle/>
          <a:p>
            <a:pPr marL="285750" indent="-285750">
              <a:buFont typeface="Arial" panose="020B0604020202020204" pitchFamily="34" charset="0"/>
              <a:buChar char="•"/>
            </a:pPr>
            <a:r>
              <a:rPr lang="en-IN" sz="1600" b="1" dirty="0">
                <a:solidFill>
                  <a:srgbClr val="E37E22"/>
                </a:solidFill>
                <a:latin typeface="+mj-lt"/>
              </a:rPr>
              <a:t>Use the data to create more new features and predict whether the customer will do term deposit.</a:t>
            </a:r>
          </a:p>
          <a:p>
            <a:pPr marL="285750" indent="-285750">
              <a:buFont typeface="Arial" panose="020B0604020202020204" pitchFamily="34" charset="0"/>
              <a:buChar char="•"/>
            </a:pPr>
            <a:r>
              <a:rPr lang="en-IN" sz="1600" b="1" dirty="0">
                <a:solidFill>
                  <a:srgbClr val="E37E22"/>
                </a:solidFill>
                <a:latin typeface="+mj-lt"/>
              </a:rPr>
              <a:t>Study the hidden patterns in demographics and make relevant recommendation to the business</a:t>
            </a:r>
          </a:p>
          <a:p>
            <a:pPr algn="r"/>
            <a:endParaRPr lang="en-US" sz="1600" dirty="0">
              <a:latin typeface="+mj-lt"/>
            </a:endParaRPr>
          </a:p>
        </p:txBody>
      </p:sp>
      <p:pic>
        <p:nvPicPr>
          <p:cNvPr id="1026" name="Picture 2" descr="Image result for strength icon">
            <a:extLst>
              <a:ext uri="{FF2B5EF4-FFF2-40B4-BE49-F238E27FC236}">
                <a16:creationId xmlns:a16="http://schemas.microsoft.com/office/drawing/2014/main" id="{AEA608EC-D91D-4BE2-95E6-A91A2D5EAD9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714899">
            <a:off x="1625512" y="902593"/>
            <a:ext cx="780996" cy="7809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weakness icon">
            <a:extLst>
              <a:ext uri="{FF2B5EF4-FFF2-40B4-BE49-F238E27FC236}">
                <a16:creationId xmlns:a16="http://schemas.microsoft.com/office/drawing/2014/main" id="{EA6E4484-FC1C-4F3E-993C-BC36E2B8DCCB}"/>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6448"/>
          <a:stretch/>
        </p:blipFill>
        <p:spPr bwMode="auto">
          <a:xfrm rot="2771167">
            <a:off x="9259233" y="774793"/>
            <a:ext cx="929412" cy="9363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opportunities icon">
            <a:extLst>
              <a:ext uri="{FF2B5EF4-FFF2-40B4-BE49-F238E27FC236}">
                <a16:creationId xmlns:a16="http://schemas.microsoft.com/office/drawing/2014/main" id="{BFF0188E-3657-4C3A-92B4-B577214A0072}"/>
              </a:ext>
            </a:extLst>
          </p:cNvPr>
          <p:cNvPicPr>
            <a:picLocks noChangeAspect="1" noChangeArrowheads="1"/>
          </p:cNvPicPr>
          <p:nvPr/>
        </p:nvPicPr>
        <p:blipFill>
          <a:blip r:embed="rId4" cstate="print">
            <a:biLevel thresh="75000"/>
            <a:extLst>
              <a:ext uri="{28A0092B-C50C-407E-A947-70E740481C1C}">
                <a14:useLocalDpi xmlns:a14="http://schemas.microsoft.com/office/drawing/2010/main" val="0"/>
              </a:ext>
            </a:extLst>
          </a:blip>
          <a:srcRect/>
          <a:stretch>
            <a:fillRect/>
          </a:stretch>
        </p:blipFill>
        <p:spPr bwMode="auto">
          <a:xfrm>
            <a:off x="9546978" y="3789952"/>
            <a:ext cx="648253" cy="72890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lated image">
            <a:extLst>
              <a:ext uri="{FF2B5EF4-FFF2-40B4-BE49-F238E27FC236}">
                <a16:creationId xmlns:a16="http://schemas.microsoft.com/office/drawing/2014/main" id="{4CCF1CD2-72A9-4BE7-B66C-1736CB039ABD}"/>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53928" y="3843398"/>
            <a:ext cx="715960" cy="71596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Related image">
            <a:extLst>
              <a:ext uri="{FF2B5EF4-FFF2-40B4-BE49-F238E27FC236}">
                <a16:creationId xmlns:a16="http://schemas.microsoft.com/office/drawing/2014/main" id="{4213BEB0-B784-49DD-B74F-9AE74400EA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53995" y="3046524"/>
            <a:ext cx="1474215" cy="1474215"/>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4A6EAD65-7A5A-4090-B366-A4C0E5FDDBC6}"/>
              </a:ext>
            </a:extLst>
          </p:cNvPr>
          <p:cNvSpPr txBox="1"/>
          <p:nvPr/>
        </p:nvSpPr>
        <p:spPr>
          <a:xfrm>
            <a:off x="1447924" y="310511"/>
            <a:ext cx="2564371" cy="430887"/>
          </a:xfrm>
          <a:prstGeom prst="rect">
            <a:avLst/>
          </a:prstGeom>
          <a:noFill/>
        </p:spPr>
        <p:txBody>
          <a:bodyPr wrap="square" lIns="0" tIns="0" rIns="0" bIns="0" rtlCol="0" anchor="t">
            <a:spAutoFit/>
          </a:bodyPr>
          <a:lstStyle/>
          <a:p>
            <a:r>
              <a:rPr lang="en-US" sz="2800" b="1" dirty="0">
                <a:solidFill>
                  <a:srgbClr val="1C819E"/>
                </a:solidFill>
                <a:ea typeface="Ebrima" panose="02000000000000000000" pitchFamily="2" charset="0"/>
                <a:cs typeface="Segoe UI" panose="020B0502040204020203" pitchFamily="34" charset="0"/>
              </a:rPr>
              <a:t>SWOT </a:t>
            </a:r>
            <a:r>
              <a:rPr lang="en-US" sz="2800" b="1" dirty="0">
                <a:solidFill>
                  <a:srgbClr val="00B0F0"/>
                </a:solidFill>
                <a:ea typeface="Ebrima" panose="02000000000000000000" pitchFamily="2" charset="0"/>
                <a:cs typeface="Segoe UI" panose="020B0502040204020203" pitchFamily="34" charset="0"/>
              </a:rPr>
              <a:t>ANALYSIS</a:t>
            </a:r>
          </a:p>
        </p:txBody>
      </p:sp>
      <p:pic>
        <p:nvPicPr>
          <p:cNvPr id="38" name="Graphic 121">
            <a:extLst>
              <a:ext uri="{FF2B5EF4-FFF2-40B4-BE49-F238E27FC236}">
                <a16:creationId xmlns:a16="http://schemas.microsoft.com/office/drawing/2014/main" id="{1E54DB04-77A4-4509-B2A8-DC982AF582D5}"/>
              </a:ext>
            </a:extLst>
          </p:cNvPr>
          <p:cNvPicPr>
            <a:picLocks noChangeAspect="1"/>
          </p:cNvPicPr>
          <p:nvPr/>
        </p:nvPicPr>
        <p:blipFill>
          <a:blip r:embed="rId7" cstate="print"/>
          <a:stretch>
            <a:fillRect/>
          </a:stretch>
        </p:blipFill>
        <p:spPr>
          <a:xfrm>
            <a:off x="323384" y="274727"/>
            <a:ext cx="1074825" cy="715850"/>
          </a:xfrm>
          <a:prstGeom prst="rect">
            <a:avLst/>
          </a:prstGeom>
        </p:spPr>
      </p:pic>
    </p:spTree>
    <p:extLst>
      <p:ext uri="{BB962C8B-B14F-4D97-AF65-F5344CB8AC3E}">
        <p14:creationId xmlns:p14="http://schemas.microsoft.com/office/powerpoint/2010/main" val="37878743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360"/>
                                          </p:val>
                                        </p:tav>
                                        <p:tav tm="100000">
                                          <p:val>
                                            <p:fltVal val="0"/>
                                          </p:val>
                                        </p:tav>
                                      </p:tavLst>
                                    </p:anim>
                                    <p:animEffect transition="in" filter="fade">
                                      <p:cBhvr>
                                        <p:cTn id="10" dur="1000"/>
                                        <p:tgtEl>
                                          <p:spTgt spid="11"/>
                                        </p:tgtEl>
                                      </p:cBhvr>
                                    </p:animEffect>
                                  </p:childTnLst>
                                </p:cTn>
                              </p:par>
                            </p:childTnLst>
                          </p:cTn>
                        </p:par>
                        <p:par>
                          <p:cTn id="11" fill="hold">
                            <p:stCondLst>
                              <p:cond delay="1000"/>
                            </p:stCondLst>
                            <p:childTnLst>
                              <p:par>
                                <p:cTn id="12" presetID="21" presetClass="entr" presetSubtype="1" fill="hold" nodeType="afterEffect">
                                  <p:stCondLst>
                                    <p:cond delay="0"/>
                                  </p:stCondLst>
                                  <p:childTnLst>
                                    <p:set>
                                      <p:cBhvr>
                                        <p:cTn id="13" dur="1" fill="hold">
                                          <p:stCondLst>
                                            <p:cond delay="0"/>
                                          </p:stCondLst>
                                        </p:cTn>
                                        <p:tgtEl>
                                          <p:spTgt spid="1040"/>
                                        </p:tgtEl>
                                        <p:attrNameLst>
                                          <p:attrName>style.visibility</p:attrName>
                                        </p:attrNameLst>
                                      </p:cBhvr>
                                      <p:to>
                                        <p:strVal val="visible"/>
                                      </p:to>
                                    </p:set>
                                    <p:animEffect transition="in" filter="wheel(1)">
                                      <p:cBhvr>
                                        <p:cTn id="14" dur="500"/>
                                        <p:tgtEl>
                                          <p:spTgt spid="1040"/>
                                        </p:tgtEl>
                                      </p:cBhvr>
                                    </p:animEffect>
                                  </p:childTnLst>
                                </p:cTn>
                              </p:par>
                            </p:childTnLst>
                          </p:cTn>
                        </p:par>
                        <p:par>
                          <p:cTn id="15" fill="hold">
                            <p:stCondLst>
                              <p:cond delay="1500"/>
                            </p:stCondLst>
                            <p:childTnLst>
                              <p:par>
                                <p:cTn id="16" presetID="1" presetClass="entr" presetSubtype="0" fill="hold" nodeType="afterEffect">
                                  <p:stCondLst>
                                    <p:cond delay="0"/>
                                  </p:stCondLst>
                                  <p:childTnLst>
                                    <p:set>
                                      <p:cBhvr>
                                        <p:cTn id="17" dur="1" fill="hold">
                                          <p:stCondLst>
                                            <p:cond delay="0"/>
                                          </p:stCondLst>
                                        </p:cTn>
                                        <p:tgtEl>
                                          <p:spTgt spid="102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90"/>
                                        </p:tgtEl>
                                        <p:attrNameLst>
                                          <p:attrName>style.visibility</p:attrName>
                                        </p:attrNameLst>
                                      </p:cBhvr>
                                      <p:to>
                                        <p:strVal val="visible"/>
                                      </p:to>
                                    </p:set>
                                    <p:animEffect transition="in" filter="fade">
                                      <p:cBhvr>
                                        <p:cTn id="22" dur="1000"/>
                                        <p:tgtEl>
                                          <p:spTgt spid="90"/>
                                        </p:tgtEl>
                                      </p:cBhvr>
                                    </p:animEffect>
                                    <p:anim calcmode="lin" valueType="num">
                                      <p:cBhvr>
                                        <p:cTn id="23" dur="1000" fill="hold"/>
                                        <p:tgtEl>
                                          <p:spTgt spid="90"/>
                                        </p:tgtEl>
                                        <p:attrNameLst>
                                          <p:attrName>ppt_x</p:attrName>
                                        </p:attrNameLst>
                                      </p:cBhvr>
                                      <p:tavLst>
                                        <p:tav tm="0">
                                          <p:val>
                                            <p:strVal val="#ppt_x"/>
                                          </p:val>
                                        </p:tav>
                                        <p:tav tm="100000">
                                          <p:val>
                                            <p:strVal val="#ppt_x"/>
                                          </p:val>
                                        </p:tav>
                                      </p:tavLst>
                                    </p:anim>
                                    <p:anim calcmode="lin" valueType="num">
                                      <p:cBhvr>
                                        <p:cTn id="24" dur="1000" fill="hold"/>
                                        <p:tgtEl>
                                          <p:spTgt spid="90"/>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1" presetClass="entr" presetSubtype="0" fill="hold" nodeType="afterEffect">
                                  <p:stCondLst>
                                    <p:cond delay="0"/>
                                  </p:stCondLst>
                                  <p:childTnLst>
                                    <p:set>
                                      <p:cBhvr>
                                        <p:cTn id="27" dur="1" fill="hold">
                                          <p:stCondLst>
                                            <p:cond delay="0"/>
                                          </p:stCondLst>
                                        </p:cTn>
                                        <p:tgtEl>
                                          <p:spTgt spid="1028"/>
                                        </p:tgtEl>
                                        <p:attrNameLst>
                                          <p:attrName>style.visibility</p:attrName>
                                        </p:attrNameLst>
                                      </p:cBhvr>
                                      <p:to>
                                        <p:strVal val="visible"/>
                                      </p:to>
                                    </p:set>
                                  </p:childTnLst>
                                </p:cTn>
                              </p:par>
                              <p:par>
                                <p:cTn id="28" presetID="42" presetClass="entr" presetSubtype="0" fill="hold" grpId="0" nodeType="withEffect">
                                  <p:stCondLst>
                                    <p:cond delay="0"/>
                                  </p:stCondLst>
                                  <p:childTnLst>
                                    <p:set>
                                      <p:cBhvr>
                                        <p:cTn id="29" dur="1" fill="hold">
                                          <p:stCondLst>
                                            <p:cond delay="0"/>
                                          </p:stCondLst>
                                        </p:cTn>
                                        <p:tgtEl>
                                          <p:spTgt spid="94"/>
                                        </p:tgtEl>
                                        <p:attrNameLst>
                                          <p:attrName>style.visibility</p:attrName>
                                        </p:attrNameLst>
                                      </p:cBhvr>
                                      <p:to>
                                        <p:strVal val="visible"/>
                                      </p:to>
                                    </p:set>
                                    <p:animEffect transition="in" filter="fade">
                                      <p:cBhvr>
                                        <p:cTn id="30" dur="1000"/>
                                        <p:tgtEl>
                                          <p:spTgt spid="94"/>
                                        </p:tgtEl>
                                      </p:cBhvr>
                                    </p:animEffect>
                                    <p:anim calcmode="lin" valueType="num">
                                      <p:cBhvr>
                                        <p:cTn id="31" dur="1000" fill="hold"/>
                                        <p:tgtEl>
                                          <p:spTgt spid="94"/>
                                        </p:tgtEl>
                                        <p:attrNameLst>
                                          <p:attrName>ppt_x</p:attrName>
                                        </p:attrNameLst>
                                      </p:cBhvr>
                                      <p:tavLst>
                                        <p:tav tm="0">
                                          <p:val>
                                            <p:strVal val="#ppt_x"/>
                                          </p:val>
                                        </p:tav>
                                        <p:tav tm="100000">
                                          <p:val>
                                            <p:strVal val="#ppt_x"/>
                                          </p:val>
                                        </p:tav>
                                      </p:tavLst>
                                    </p:anim>
                                    <p:anim calcmode="lin" valueType="num">
                                      <p:cBhvr>
                                        <p:cTn id="32" dur="1000" fill="hold"/>
                                        <p:tgtEl>
                                          <p:spTgt spid="94"/>
                                        </p:tgtEl>
                                        <p:attrNameLst>
                                          <p:attrName>ppt_y</p:attrName>
                                        </p:attrNameLst>
                                      </p:cBhvr>
                                      <p:tavLst>
                                        <p:tav tm="0">
                                          <p:val>
                                            <p:strVal val="#ppt_y+.1"/>
                                          </p:val>
                                        </p:tav>
                                        <p:tav tm="100000">
                                          <p:val>
                                            <p:strVal val="#ppt_y"/>
                                          </p:val>
                                        </p:tav>
                                      </p:tavLst>
                                    </p:anim>
                                  </p:childTnLst>
                                </p:cTn>
                              </p:par>
                            </p:childTnLst>
                          </p:cTn>
                        </p:par>
                        <p:par>
                          <p:cTn id="33" fill="hold">
                            <p:stCondLst>
                              <p:cond delay="2000"/>
                            </p:stCondLst>
                            <p:childTnLst>
                              <p:par>
                                <p:cTn id="34" presetID="1" presetClass="entr" presetSubtype="0" fill="hold" nodeType="afterEffect">
                                  <p:stCondLst>
                                    <p:cond delay="0"/>
                                  </p:stCondLst>
                                  <p:childTnLst>
                                    <p:set>
                                      <p:cBhvr>
                                        <p:cTn id="35" dur="1" fill="hold">
                                          <p:stCondLst>
                                            <p:cond delay="0"/>
                                          </p:stCondLst>
                                        </p:cTn>
                                        <p:tgtEl>
                                          <p:spTgt spid="1030"/>
                                        </p:tgtEl>
                                        <p:attrNameLst>
                                          <p:attrName>style.visibility</p:attrName>
                                        </p:attrNameLst>
                                      </p:cBhvr>
                                      <p:to>
                                        <p:strVal val="visible"/>
                                      </p:to>
                                    </p:set>
                                  </p:childTnLst>
                                </p:cTn>
                              </p:par>
                              <p:par>
                                <p:cTn id="36" presetID="42" presetClass="entr" presetSubtype="0" fill="hold" grpId="0" nodeType="withEffect">
                                  <p:stCondLst>
                                    <p:cond delay="0"/>
                                  </p:stCondLst>
                                  <p:childTnLst>
                                    <p:set>
                                      <p:cBhvr>
                                        <p:cTn id="37" dur="1" fill="hold">
                                          <p:stCondLst>
                                            <p:cond delay="0"/>
                                          </p:stCondLst>
                                        </p:cTn>
                                        <p:tgtEl>
                                          <p:spTgt spid="96"/>
                                        </p:tgtEl>
                                        <p:attrNameLst>
                                          <p:attrName>style.visibility</p:attrName>
                                        </p:attrNameLst>
                                      </p:cBhvr>
                                      <p:to>
                                        <p:strVal val="visible"/>
                                      </p:to>
                                    </p:set>
                                    <p:animEffect transition="in" filter="fade">
                                      <p:cBhvr>
                                        <p:cTn id="38" dur="1000"/>
                                        <p:tgtEl>
                                          <p:spTgt spid="96"/>
                                        </p:tgtEl>
                                      </p:cBhvr>
                                    </p:animEffect>
                                    <p:anim calcmode="lin" valueType="num">
                                      <p:cBhvr>
                                        <p:cTn id="39" dur="1000" fill="hold"/>
                                        <p:tgtEl>
                                          <p:spTgt spid="96"/>
                                        </p:tgtEl>
                                        <p:attrNameLst>
                                          <p:attrName>ppt_x</p:attrName>
                                        </p:attrNameLst>
                                      </p:cBhvr>
                                      <p:tavLst>
                                        <p:tav tm="0">
                                          <p:val>
                                            <p:strVal val="#ppt_x"/>
                                          </p:val>
                                        </p:tav>
                                        <p:tav tm="100000">
                                          <p:val>
                                            <p:strVal val="#ppt_x"/>
                                          </p:val>
                                        </p:tav>
                                      </p:tavLst>
                                    </p:anim>
                                    <p:anim calcmode="lin" valueType="num">
                                      <p:cBhvr>
                                        <p:cTn id="40" dur="1000" fill="hold"/>
                                        <p:tgtEl>
                                          <p:spTgt spid="96"/>
                                        </p:tgtEl>
                                        <p:attrNameLst>
                                          <p:attrName>ppt_y</p:attrName>
                                        </p:attrNameLst>
                                      </p:cBhvr>
                                      <p:tavLst>
                                        <p:tav tm="0">
                                          <p:val>
                                            <p:strVal val="#ppt_y+.1"/>
                                          </p:val>
                                        </p:tav>
                                        <p:tav tm="100000">
                                          <p:val>
                                            <p:strVal val="#ppt_y"/>
                                          </p:val>
                                        </p:tav>
                                      </p:tavLst>
                                    </p:anim>
                                  </p:childTnLst>
                                </p:cTn>
                              </p:par>
                            </p:childTnLst>
                          </p:cTn>
                        </p:par>
                        <p:par>
                          <p:cTn id="41" fill="hold">
                            <p:stCondLst>
                              <p:cond delay="3000"/>
                            </p:stCondLst>
                            <p:childTnLst>
                              <p:par>
                                <p:cTn id="42" presetID="1" presetClass="entr" presetSubtype="0" fill="hold" nodeType="afterEffect">
                                  <p:stCondLst>
                                    <p:cond delay="0"/>
                                  </p:stCondLst>
                                  <p:childTnLst>
                                    <p:set>
                                      <p:cBhvr>
                                        <p:cTn id="43" dur="1" fill="hold">
                                          <p:stCondLst>
                                            <p:cond delay="0"/>
                                          </p:stCondLst>
                                        </p:cTn>
                                        <p:tgtEl>
                                          <p:spTgt spid="1036"/>
                                        </p:tgtEl>
                                        <p:attrNameLst>
                                          <p:attrName>style.visibility</p:attrName>
                                        </p:attrNameLst>
                                      </p:cBhvr>
                                      <p:to>
                                        <p:strVal val="visible"/>
                                      </p:to>
                                    </p:set>
                                  </p:childTnLst>
                                </p:cTn>
                              </p:par>
                              <p:par>
                                <p:cTn id="44" presetID="42" presetClass="entr" presetSubtype="0" fill="hold" grpId="0" nodeType="withEffect">
                                  <p:stCondLst>
                                    <p:cond delay="0"/>
                                  </p:stCondLst>
                                  <p:childTnLst>
                                    <p:set>
                                      <p:cBhvr>
                                        <p:cTn id="45" dur="1" fill="hold">
                                          <p:stCondLst>
                                            <p:cond delay="0"/>
                                          </p:stCondLst>
                                        </p:cTn>
                                        <p:tgtEl>
                                          <p:spTgt spid="92"/>
                                        </p:tgtEl>
                                        <p:attrNameLst>
                                          <p:attrName>style.visibility</p:attrName>
                                        </p:attrNameLst>
                                      </p:cBhvr>
                                      <p:to>
                                        <p:strVal val="visible"/>
                                      </p:to>
                                    </p:set>
                                    <p:animEffect transition="in" filter="fade">
                                      <p:cBhvr>
                                        <p:cTn id="46" dur="1000"/>
                                        <p:tgtEl>
                                          <p:spTgt spid="92"/>
                                        </p:tgtEl>
                                      </p:cBhvr>
                                    </p:animEffect>
                                    <p:anim calcmode="lin" valueType="num">
                                      <p:cBhvr>
                                        <p:cTn id="47" dur="1000" fill="hold"/>
                                        <p:tgtEl>
                                          <p:spTgt spid="92"/>
                                        </p:tgtEl>
                                        <p:attrNameLst>
                                          <p:attrName>ppt_x</p:attrName>
                                        </p:attrNameLst>
                                      </p:cBhvr>
                                      <p:tavLst>
                                        <p:tav tm="0">
                                          <p:val>
                                            <p:strVal val="#ppt_x"/>
                                          </p:val>
                                        </p:tav>
                                        <p:tav tm="100000">
                                          <p:val>
                                            <p:strVal val="#ppt_x"/>
                                          </p:val>
                                        </p:tav>
                                      </p:tavLst>
                                    </p:anim>
                                    <p:anim calcmode="lin" valueType="num">
                                      <p:cBhvr>
                                        <p:cTn id="48" dur="1000" fill="hold"/>
                                        <p:tgtEl>
                                          <p:spTgt spid="9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91"/>
                                        </p:tgtEl>
                                        <p:attrNameLst>
                                          <p:attrName>style.visibility</p:attrName>
                                        </p:attrNameLst>
                                      </p:cBhvr>
                                      <p:to>
                                        <p:strVal val="visible"/>
                                      </p:to>
                                    </p:set>
                                    <p:animEffect transition="in" filter="fade">
                                      <p:cBhvr>
                                        <p:cTn id="51" dur="1000"/>
                                        <p:tgtEl>
                                          <p:spTgt spid="91"/>
                                        </p:tgtEl>
                                      </p:cBhvr>
                                    </p:animEffect>
                                    <p:anim calcmode="lin" valueType="num">
                                      <p:cBhvr>
                                        <p:cTn id="52" dur="1000" fill="hold"/>
                                        <p:tgtEl>
                                          <p:spTgt spid="91"/>
                                        </p:tgtEl>
                                        <p:attrNameLst>
                                          <p:attrName>ppt_x</p:attrName>
                                        </p:attrNameLst>
                                      </p:cBhvr>
                                      <p:tavLst>
                                        <p:tav tm="0">
                                          <p:val>
                                            <p:strVal val="#ppt_x"/>
                                          </p:val>
                                        </p:tav>
                                        <p:tav tm="100000">
                                          <p:val>
                                            <p:strVal val="#ppt_x"/>
                                          </p:val>
                                        </p:tav>
                                      </p:tavLst>
                                    </p:anim>
                                    <p:anim calcmode="lin" valueType="num">
                                      <p:cBhvr>
                                        <p:cTn id="53" dur="1000" fill="hold"/>
                                        <p:tgtEl>
                                          <p:spTgt spid="91"/>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95"/>
                                        </p:tgtEl>
                                        <p:attrNameLst>
                                          <p:attrName>style.visibility</p:attrName>
                                        </p:attrNameLst>
                                      </p:cBhvr>
                                      <p:to>
                                        <p:strVal val="visible"/>
                                      </p:to>
                                    </p:set>
                                    <p:animEffect transition="in" filter="fade">
                                      <p:cBhvr>
                                        <p:cTn id="56" dur="1000"/>
                                        <p:tgtEl>
                                          <p:spTgt spid="95"/>
                                        </p:tgtEl>
                                      </p:cBhvr>
                                    </p:animEffect>
                                    <p:anim calcmode="lin" valueType="num">
                                      <p:cBhvr>
                                        <p:cTn id="57" dur="1000" fill="hold"/>
                                        <p:tgtEl>
                                          <p:spTgt spid="95"/>
                                        </p:tgtEl>
                                        <p:attrNameLst>
                                          <p:attrName>ppt_x</p:attrName>
                                        </p:attrNameLst>
                                      </p:cBhvr>
                                      <p:tavLst>
                                        <p:tav tm="0">
                                          <p:val>
                                            <p:strVal val="#ppt_x"/>
                                          </p:val>
                                        </p:tav>
                                        <p:tav tm="100000">
                                          <p:val>
                                            <p:strVal val="#ppt_x"/>
                                          </p:val>
                                        </p:tav>
                                      </p:tavLst>
                                    </p:anim>
                                    <p:anim calcmode="lin" valueType="num">
                                      <p:cBhvr>
                                        <p:cTn id="58" dur="1000" fill="hold"/>
                                        <p:tgtEl>
                                          <p:spTgt spid="95"/>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93"/>
                                        </p:tgtEl>
                                        <p:attrNameLst>
                                          <p:attrName>style.visibility</p:attrName>
                                        </p:attrNameLst>
                                      </p:cBhvr>
                                      <p:to>
                                        <p:strVal val="visible"/>
                                      </p:to>
                                    </p:set>
                                    <p:animEffect transition="in" filter="fade">
                                      <p:cBhvr>
                                        <p:cTn id="61" dur="1000"/>
                                        <p:tgtEl>
                                          <p:spTgt spid="93"/>
                                        </p:tgtEl>
                                      </p:cBhvr>
                                    </p:animEffect>
                                    <p:anim calcmode="lin" valueType="num">
                                      <p:cBhvr>
                                        <p:cTn id="62" dur="1000" fill="hold"/>
                                        <p:tgtEl>
                                          <p:spTgt spid="93"/>
                                        </p:tgtEl>
                                        <p:attrNameLst>
                                          <p:attrName>ppt_x</p:attrName>
                                        </p:attrNameLst>
                                      </p:cBhvr>
                                      <p:tavLst>
                                        <p:tav tm="0">
                                          <p:val>
                                            <p:strVal val="#ppt_x"/>
                                          </p:val>
                                        </p:tav>
                                        <p:tav tm="100000">
                                          <p:val>
                                            <p:strVal val="#ppt_x"/>
                                          </p:val>
                                        </p:tav>
                                      </p:tavLst>
                                    </p:anim>
                                    <p:anim calcmode="lin" valueType="num">
                                      <p:cBhvr>
                                        <p:cTn id="63" dur="1000" fill="hold"/>
                                        <p:tgtEl>
                                          <p:spTgt spid="93"/>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97"/>
                                        </p:tgtEl>
                                        <p:attrNameLst>
                                          <p:attrName>style.visibility</p:attrName>
                                        </p:attrNameLst>
                                      </p:cBhvr>
                                      <p:to>
                                        <p:strVal val="visible"/>
                                      </p:to>
                                    </p:set>
                                    <p:animEffect transition="in" filter="fade">
                                      <p:cBhvr>
                                        <p:cTn id="66" dur="1000"/>
                                        <p:tgtEl>
                                          <p:spTgt spid="97"/>
                                        </p:tgtEl>
                                      </p:cBhvr>
                                    </p:animEffect>
                                    <p:anim calcmode="lin" valueType="num">
                                      <p:cBhvr>
                                        <p:cTn id="67" dur="1000" fill="hold"/>
                                        <p:tgtEl>
                                          <p:spTgt spid="97"/>
                                        </p:tgtEl>
                                        <p:attrNameLst>
                                          <p:attrName>ppt_x</p:attrName>
                                        </p:attrNameLst>
                                      </p:cBhvr>
                                      <p:tavLst>
                                        <p:tav tm="0">
                                          <p:val>
                                            <p:strVal val="#ppt_x"/>
                                          </p:val>
                                        </p:tav>
                                        <p:tav tm="100000">
                                          <p:val>
                                            <p:strVal val="#ppt_x"/>
                                          </p:val>
                                        </p:tav>
                                      </p:tavLst>
                                    </p:anim>
                                    <p:anim calcmode="lin" valueType="num">
                                      <p:cBhvr>
                                        <p:cTn id="68"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1" grpId="0"/>
      <p:bldP spid="92" grpId="0"/>
      <p:bldP spid="93" grpId="0"/>
      <p:bldP spid="94" grpId="0"/>
      <p:bldP spid="95" grpId="0"/>
      <p:bldP spid="96" grpId="0"/>
      <p:bldP spid="9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
            <a:extLst>
              <a:ext uri="{FF2B5EF4-FFF2-40B4-BE49-F238E27FC236}">
                <a16:creationId xmlns:a16="http://schemas.microsoft.com/office/drawing/2014/main" id="{5A2E3F92-BBE5-453D-8653-4DE8C7A3C0E5}"/>
              </a:ext>
            </a:extLst>
          </p:cNvPr>
          <p:cNvSpPr txBox="1"/>
          <p:nvPr/>
        </p:nvSpPr>
        <p:spPr>
          <a:xfrm>
            <a:off x="160770" y="108057"/>
            <a:ext cx="4646361" cy="43088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rgbClr val="1C819E"/>
                </a:solidFill>
                <a:ea typeface="Ebrima" panose="02000000000000000000" pitchFamily="2" charset="0"/>
                <a:cs typeface="Segoe UI" panose="020B0502040204020203" pitchFamily="34" charset="0"/>
              </a:rPr>
              <a:t>EXPLORATORY </a:t>
            </a:r>
            <a:r>
              <a:rPr lang="en-US" sz="2800" b="1" dirty="0">
                <a:solidFill>
                  <a:srgbClr val="00B0F0"/>
                </a:solidFill>
                <a:ea typeface="Ebrima" panose="02000000000000000000" pitchFamily="2" charset="0"/>
                <a:cs typeface="Segoe UI" panose="020B0502040204020203" pitchFamily="34" charset="0"/>
              </a:rPr>
              <a:t>DATA</a:t>
            </a:r>
            <a:r>
              <a:rPr lang="en-US" sz="2800" b="1" dirty="0">
                <a:solidFill>
                  <a:srgbClr val="1C819E"/>
                </a:solidFill>
                <a:ea typeface="Ebrima" panose="02000000000000000000" pitchFamily="2" charset="0"/>
                <a:cs typeface="Segoe UI" panose="020B0502040204020203" pitchFamily="34" charset="0"/>
              </a:rPr>
              <a:t> </a:t>
            </a:r>
            <a:r>
              <a:rPr lang="en-US" sz="2800" b="1" dirty="0">
                <a:solidFill>
                  <a:srgbClr val="00B0F0"/>
                </a:solidFill>
                <a:ea typeface="Ebrima" panose="02000000000000000000" pitchFamily="2" charset="0"/>
                <a:cs typeface="Segoe UI" panose="020B0502040204020203" pitchFamily="34" charset="0"/>
              </a:rPr>
              <a:t>ANALYSIS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69" y="538944"/>
            <a:ext cx="11735139" cy="60843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
            <a:extLst>
              <a:ext uri="{FF2B5EF4-FFF2-40B4-BE49-F238E27FC236}">
                <a16:creationId xmlns:a16="http://schemas.microsoft.com/office/drawing/2014/main" id="{5A2E3F92-BBE5-453D-8653-4DE8C7A3C0E5}"/>
              </a:ext>
            </a:extLst>
          </p:cNvPr>
          <p:cNvSpPr txBox="1"/>
          <p:nvPr/>
        </p:nvSpPr>
        <p:spPr>
          <a:xfrm>
            <a:off x="160770" y="108057"/>
            <a:ext cx="4646361" cy="43088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rgbClr val="1C819E"/>
                </a:solidFill>
                <a:ea typeface="Ebrima" panose="02000000000000000000" pitchFamily="2" charset="0"/>
                <a:cs typeface="Segoe UI" panose="020B0502040204020203" pitchFamily="34" charset="0"/>
              </a:rPr>
              <a:t>EXPLORATORY </a:t>
            </a:r>
            <a:r>
              <a:rPr lang="en-US" sz="2800" b="1" dirty="0">
                <a:solidFill>
                  <a:srgbClr val="00B0F0"/>
                </a:solidFill>
                <a:ea typeface="Ebrima" panose="02000000000000000000" pitchFamily="2" charset="0"/>
                <a:cs typeface="Segoe UI" panose="020B0502040204020203" pitchFamily="34" charset="0"/>
              </a:rPr>
              <a:t>DATA</a:t>
            </a:r>
            <a:r>
              <a:rPr lang="en-US" sz="2800" b="1" dirty="0">
                <a:solidFill>
                  <a:srgbClr val="1C819E"/>
                </a:solidFill>
                <a:ea typeface="Ebrima" panose="02000000000000000000" pitchFamily="2" charset="0"/>
                <a:cs typeface="Segoe UI" panose="020B0502040204020203" pitchFamily="34" charset="0"/>
              </a:rPr>
              <a:t> </a:t>
            </a:r>
            <a:r>
              <a:rPr lang="en-US" sz="2800" b="1" dirty="0">
                <a:solidFill>
                  <a:srgbClr val="00B0F0"/>
                </a:solidFill>
                <a:ea typeface="Ebrima" panose="02000000000000000000" pitchFamily="2" charset="0"/>
                <a:cs typeface="Segoe UI" panose="020B0502040204020203" pitchFamily="34" charset="0"/>
              </a:rPr>
              <a:t>ANALYSIS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70" y="538944"/>
            <a:ext cx="11752556" cy="6096987"/>
          </a:xfrm>
          <a:prstGeom prst="rect">
            <a:avLst/>
          </a:prstGeom>
        </p:spPr>
      </p:pic>
    </p:spTree>
    <p:extLst>
      <p:ext uri="{BB962C8B-B14F-4D97-AF65-F5344CB8AC3E}">
        <p14:creationId xmlns:p14="http://schemas.microsoft.com/office/powerpoint/2010/main" val="3933007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
            <a:extLst>
              <a:ext uri="{FF2B5EF4-FFF2-40B4-BE49-F238E27FC236}">
                <a16:creationId xmlns:a16="http://schemas.microsoft.com/office/drawing/2014/main" id="{5A2E3F92-BBE5-453D-8653-4DE8C7A3C0E5}"/>
              </a:ext>
            </a:extLst>
          </p:cNvPr>
          <p:cNvSpPr txBox="1"/>
          <p:nvPr/>
        </p:nvSpPr>
        <p:spPr>
          <a:xfrm>
            <a:off x="160770" y="108057"/>
            <a:ext cx="4646361" cy="43088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rgbClr val="1C819E"/>
                </a:solidFill>
                <a:ea typeface="Ebrima" panose="02000000000000000000" pitchFamily="2" charset="0"/>
                <a:cs typeface="Segoe UI" panose="020B0502040204020203" pitchFamily="34" charset="0"/>
              </a:rPr>
              <a:t>EXPLORATORY </a:t>
            </a:r>
            <a:r>
              <a:rPr lang="en-US" sz="2800" b="1" dirty="0">
                <a:solidFill>
                  <a:srgbClr val="00B0F0"/>
                </a:solidFill>
                <a:ea typeface="Ebrima" panose="02000000000000000000" pitchFamily="2" charset="0"/>
                <a:cs typeface="Segoe UI" panose="020B0502040204020203" pitchFamily="34" charset="0"/>
              </a:rPr>
              <a:t>DATA</a:t>
            </a:r>
            <a:r>
              <a:rPr lang="en-US" sz="2800" b="1" dirty="0">
                <a:solidFill>
                  <a:srgbClr val="1C819E"/>
                </a:solidFill>
                <a:ea typeface="Ebrima" panose="02000000000000000000" pitchFamily="2" charset="0"/>
                <a:cs typeface="Segoe UI" panose="020B0502040204020203" pitchFamily="34" charset="0"/>
              </a:rPr>
              <a:t> </a:t>
            </a:r>
            <a:r>
              <a:rPr lang="en-US" sz="2800" b="1" dirty="0">
                <a:solidFill>
                  <a:srgbClr val="00B0F0"/>
                </a:solidFill>
                <a:ea typeface="Ebrima" panose="02000000000000000000" pitchFamily="2" charset="0"/>
                <a:cs typeface="Segoe UI" panose="020B0502040204020203" pitchFamily="34" charset="0"/>
              </a:rPr>
              <a:t>ANALYSIS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70" y="538944"/>
            <a:ext cx="11740085" cy="6062153"/>
          </a:xfrm>
          <a:prstGeom prst="rect">
            <a:avLst/>
          </a:prstGeom>
        </p:spPr>
      </p:pic>
    </p:spTree>
    <p:extLst>
      <p:ext uri="{BB962C8B-B14F-4D97-AF65-F5344CB8AC3E}">
        <p14:creationId xmlns:p14="http://schemas.microsoft.com/office/powerpoint/2010/main" val="1451601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17284</TotalTime>
  <Words>1513</Words>
  <Application>Microsoft Office PowerPoint</Application>
  <PresentationFormat>Widescreen</PresentationFormat>
  <Paragraphs>448</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Century Gothic</vt:lpstr>
      <vt:lpstr>Segoe UI</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BUSINESS SOLUTION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Siva Krishna</cp:lastModifiedBy>
  <cp:revision>531</cp:revision>
  <dcterms:created xsi:type="dcterms:W3CDTF">2017-10-30T13:02:30Z</dcterms:created>
  <dcterms:modified xsi:type="dcterms:W3CDTF">2021-09-15T12:53:46Z</dcterms:modified>
</cp:coreProperties>
</file>