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9" r:id="rId11"/>
    <p:sldId id="276" r:id="rId12"/>
    <p:sldId id="277" r:id="rId13"/>
    <p:sldId id="278" r:id="rId14"/>
    <p:sldId id="280" r:id="rId15"/>
    <p:sldId id="281" r:id="rId16"/>
    <p:sldId id="265" r:id="rId17"/>
    <p:sldId id="267" r:id="rId18"/>
    <p:sldId id="268" r:id="rId19"/>
    <p:sldId id="269" r:id="rId20"/>
    <p:sldId id="270" r:id="rId21"/>
    <p:sldId id="274" r:id="rId22"/>
    <p:sldId id="275" r:id="rId23"/>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72"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showGuides="1">
      <p:cViewPr varScale="1">
        <p:scale>
          <a:sx n="64" d="100"/>
          <a:sy n="64" d="100"/>
        </p:scale>
        <p:origin x="954" y="78"/>
      </p:cViewPr>
      <p:guideLst>
        <p:guide pos="3872"/>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1B8AD288-E15B-4271-B55D-DDB1B43DC8BE}" type="datetimeFigureOut">
              <a:rPr lang="en-IN"/>
              <a:t>19-05-2025</a:t>
            </a:fld>
            <a:endParaRPr lang="en-IN"/>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IN"/>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endParaRPr lang="en-IN"/>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06EC8B7-7AE0-485D-8CE3-A3E29B97A364}"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84" name="Google Shape;84;p1: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
        <p:nvSpPr>
          <p:cNvPr id="85" name="Google Shape;85;p1: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71FCB-F24F-B875-39BD-612D756BEB5A}"/>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3B6C04C8-D125-ED93-411D-F231FB257F72}"/>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A4493925-0557-DD0A-6DB8-CFA3FF56FB56}"/>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B5764D5D-2608-19E3-6D97-543987495E90}"/>
              </a:ext>
            </a:extLst>
          </p:cNvPr>
          <p:cNvSpPr>
            <a:spLocks noGrp="1"/>
          </p:cNvSpPr>
          <p:nvPr>
            <p:ph type="sldNum" sz="quarter" idx="10"/>
          </p:nvPr>
        </p:nvSpPr>
        <p:spPr bwMode="auto"/>
        <p:txBody>
          <a:bodyPr/>
          <a:lstStyle/>
          <a:p>
            <a:pPr>
              <a:defRPr/>
            </a:pPr>
            <a:fld id="{BBAAC075-B169-D386-EC59-B491D12BA730}" type="slidenum">
              <a:rPr/>
              <a:t>10</a:t>
            </a:fld>
            <a:endParaRPr/>
          </a:p>
        </p:txBody>
      </p:sp>
    </p:spTree>
    <p:extLst>
      <p:ext uri="{BB962C8B-B14F-4D97-AF65-F5344CB8AC3E}">
        <p14:creationId xmlns:p14="http://schemas.microsoft.com/office/powerpoint/2010/main" val="1178688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A228E-6AEC-5090-C3FB-D73871278A2D}"/>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B3A3D93F-F118-DBA7-E166-71BFB0228661}"/>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34FE3B03-8F67-B7D1-54F3-81B193F1970A}"/>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74726BDE-D7A2-46B8-1A94-250E7605C157}"/>
              </a:ext>
            </a:extLst>
          </p:cNvPr>
          <p:cNvSpPr>
            <a:spLocks noGrp="1"/>
          </p:cNvSpPr>
          <p:nvPr>
            <p:ph type="sldNum" sz="quarter" idx="10"/>
          </p:nvPr>
        </p:nvSpPr>
        <p:spPr bwMode="auto"/>
        <p:txBody>
          <a:bodyPr/>
          <a:lstStyle/>
          <a:p>
            <a:pPr>
              <a:defRPr/>
            </a:pPr>
            <a:fld id="{BBAAC075-B169-D386-EC59-B491D12BA730}" type="slidenum">
              <a:rPr/>
              <a:t>11</a:t>
            </a:fld>
            <a:endParaRPr/>
          </a:p>
        </p:txBody>
      </p:sp>
    </p:spTree>
    <p:extLst>
      <p:ext uri="{BB962C8B-B14F-4D97-AF65-F5344CB8AC3E}">
        <p14:creationId xmlns:p14="http://schemas.microsoft.com/office/powerpoint/2010/main" val="68069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DB958-4D1E-9C3C-07E8-0B53F5ED803E}"/>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7D56CD5F-DDBB-6E53-AA42-1D201B3CD143}"/>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0FF5EF2D-2751-2484-7588-78607EF7E105}"/>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3E3B10BF-F39F-B26A-A796-7749BBF70419}"/>
              </a:ext>
            </a:extLst>
          </p:cNvPr>
          <p:cNvSpPr>
            <a:spLocks noGrp="1"/>
          </p:cNvSpPr>
          <p:nvPr>
            <p:ph type="sldNum" sz="quarter" idx="10"/>
          </p:nvPr>
        </p:nvSpPr>
        <p:spPr bwMode="auto"/>
        <p:txBody>
          <a:bodyPr/>
          <a:lstStyle/>
          <a:p>
            <a:pPr>
              <a:defRPr/>
            </a:pPr>
            <a:fld id="{BBAAC075-B169-D386-EC59-B491D12BA730}" type="slidenum">
              <a:rPr/>
              <a:t>12</a:t>
            </a:fld>
            <a:endParaRPr/>
          </a:p>
        </p:txBody>
      </p:sp>
    </p:spTree>
    <p:extLst>
      <p:ext uri="{BB962C8B-B14F-4D97-AF65-F5344CB8AC3E}">
        <p14:creationId xmlns:p14="http://schemas.microsoft.com/office/powerpoint/2010/main" val="3613253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D6123-F22E-008F-8518-CE3E249975FE}"/>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A0955FC4-798C-D151-7172-97CAF72A9DE7}"/>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E5449BF7-5C1A-3039-F9A0-F21D3F218080}"/>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668E7961-7DF4-9308-9B2F-F6D15FEE61CE}"/>
              </a:ext>
            </a:extLst>
          </p:cNvPr>
          <p:cNvSpPr>
            <a:spLocks noGrp="1"/>
          </p:cNvSpPr>
          <p:nvPr>
            <p:ph type="sldNum" sz="quarter" idx="10"/>
          </p:nvPr>
        </p:nvSpPr>
        <p:spPr bwMode="auto"/>
        <p:txBody>
          <a:bodyPr/>
          <a:lstStyle/>
          <a:p>
            <a:pPr>
              <a:defRPr/>
            </a:pPr>
            <a:fld id="{BBAAC075-B169-D386-EC59-B491D12BA730}" type="slidenum">
              <a:rPr/>
              <a:t>13</a:t>
            </a:fld>
            <a:endParaRPr/>
          </a:p>
        </p:txBody>
      </p:sp>
    </p:spTree>
    <p:extLst>
      <p:ext uri="{BB962C8B-B14F-4D97-AF65-F5344CB8AC3E}">
        <p14:creationId xmlns:p14="http://schemas.microsoft.com/office/powerpoint/2010/main" val="1610776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1667C-48BD-D607-D27D-9BD890F34416}"/>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1CF4ECF5-B609-F920-FF3E-53708FE551DB}"/>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E03D0107-D9B2-5014-A7D2-33CA851297C4}"/>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9D08421F-C036-971E-51BF-1465AC504F24}"/>
              </a:ext>
            </a:extLst>
          </p:cNvPr>
          <p:cNvSpPr>
            <a:spLocks noGrp="1"/>
          </p:cNvSpPr>
          <p:nvPr>
            <p:ph type="sldNum" sz="quarter" idx="10"/>
          </p:nvPr>
        </p:nvSpPr>
        <p:spPr bwMode="auto"/>
        <p:txBody>
          <a:bodyPr/>
          <a:lstStyle/>
          <a:p>
            <a:pPr>
              <a:defRPr/>
            </a:pPr>
            <a:fld id="{BBAAC075-B169-D386-EC59-B491D12BA730}" type="slidenum">
              <a:rPr/>
              <a:t>14</a:t>
            </a:fld>
            <a:endParaRPr/>
          </a:p>
        </p:txBody>
      </p:sp>
    </p:spTree>
    <p:extLst>
      <p:ext uri="{BB962C8B-B14F-4D97-AF65-F5344CB8AC3E}">
        <p14:creationId xmlns:p14="http://schemas.microsoft.com/office/powerpoint/2010/main" val="1672098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B9D70-D097-6E10-4C70-A4E26E67720C}"/>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0E74725B-199B-F2A0-B7A7-94E69DA1682F}"/>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C9E85C5A-4F88-30D4-2503-94CECD31480D}"/>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5F02DDE4-BD24-202A-8E3A-3124E2B8CF15}"/>
              </a:ext>
            </a:extLst>
          </p:cNvPr>
          <p:cNvSpPr>
            <a:spLocks noGrp="1"/>
          </p:cNvSpPr>
          <p:nvPr>
            <p:ph type="sldNum" sz="quarter" idx="10"/>
          </p:nvPr>
        </p:nvSpPr>
        <p:spPr bwMode="auto"/>
        <p:txBody>
          <a:bodyPr/>
          <a:lstStyle/>
          <a:p>
            <a:pPr>
              <a:defRPr/>
            </a:pPr>
            <a:fld id="{BBAAC075-B169-D386-EC59-B491D12BA730}" type="slidenum">
              <a:rPr/>
              <a:t>15</a:t>
            </a:fld>
            <a:endParaRPr/>
          </a:p>
        </p:txBody>
      </p:sp>
    </p:spTree>
    <p:extLst>
      <p:ext uri="{BB962C8B-B14F-4D97-AF65-F5344CB8AC3E}">
        <p14:creationId xmlns:p14="http://schemas.microsoft.com/office/powerpoint/2010/main" val="171087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CC883CC-7B46-AE95-CDBB-244CB560664B}" type="slidenum">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06F9EB-70FA-CE79-B941-E38CC7D68637}" type="slidenum">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11" name="Google Shape;111;p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
        <p:nvSpPr>
          <p:cNvPr id="112" name="Google Shape;112;p5:notes"/>
          <p:cNvSpPr>
            <a:spLocks noGrp="1" noRot="1" noChangeAspect="1"/>
          </p:cNvSpPr>
          <p:nvPr>
            <p:ph type="sldImg" idx="2"/>
          </p:nvPr>
        </p:nvSpPr>
        <p:spPr bwMode="auto">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D17842-954E-9445-D886-E5B4FF843CD2}" type="slidenum">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ACD1AE-E19C-4A3A-FB0A-B3A7A0E0A6B9}" type="slidenum">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A20A62-71B0-0431-476E-5F89155458B5}" type="slidenum">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A2AC91-FEBA-17A9-F9AA-B0F4831C5EB3}" type="slidenum">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ACA04A-2302-A5C0-EE08-2B2292E0C79C}" type="slidenum">
              <a:rPr/>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F7B4999-234D-7578-C185-87BA7BDEC7E5}"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4BF20B0-10E0-7BB5-7CB8-00CFC525E8C7}"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193FB2D-B113-3C90-69D1-D4197A0A5F9B}"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226AA5C-B3FD-F2A9-56B5-23C3449B0F13}"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A48456-0800-AA41-A859-64421B6883A4}"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19AE3A0-7C6E-0833-EE46-BD71EAEAE4A3}"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AAC075-B169-D386-EC59-B491D12BA730}"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50877" y="1322386"/>
            <a:ext cx="10363200" cy="1470025"/>
          </a:xfrm>
        </p:spPr>
        <p:txBody>
          <a:bodyPr/>
          <a:lstStyle>
            <a:lvl1pPr>
              <a:defRPr>
                <a:solidFill>
                  <a:schemeClr val="tx2">
                    <a:lumMod val="75000"/>
                  </a:schemeClr>
                </a:solidFill>
              </a:defRPr>
            </a:lvl1pPr>
          </a:lstStyle>
          <a:p>
            <a:pPr>
              <a:defRPr/>
            </a:pPr>
            <a:r>
              <a:rPr lang="en-US"/>
              <a:t>Click to edit Master title style</a:t>
            </a:r>
          </a:p>
        </p:txBody>
      </p:sp>
      <p:sp>
        <p:nvSpPr>
          <p:cNvPr id="3" name="Subtitle 2"/>
          <p:cNvSpPr>
            <a:spLocks noGrp="1"/>
          </p:cNvSpPr>
          <p:nvPr>
            <p:ph type="subTitle" idx="1"/>
          </p:nvPr>
        </p:nvSpPr>
        <p:spPr bwMode="auto">
          <a:xfrm>
            <a:off x="2032000" y="3326641"/>
            <a:ext cx="8534400" cy="1752599"/>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839200" y="274641"/>
            <a:ext cx="2743200" cy="5851525"/>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609600" y="274641"/>
            <a:ext cx="8026400" cy="5851525"/>
          </a:xfrm>
        </p:spPr>
        <p:txBody>
          <a:bodyPr vert="eaVert"/>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chemeClr val="tx2">
                    <a:lumMod val="75000"/>
                  </a:schemeClr>
                </a:solidFill>
              </a:defRPr>
            </a:lvl1pPr>
          </a:lstStyle>
          <a:p>
            <a:pPr>
              <a:defRPr/>
            </a:pPr>
            <a:r>
              <a:rPr lang="en-US"/>
              <a:t>Click to edit Master title style</a:t>
            </a:r>
          </a:p>
        </p:txBody>
      </p:sp>
      <p:sp>
        <p:nvSpPr>
          <p:cNvPr id="3" name="Content Placeholder 2"/>
          <p:cNvSpPr>
            <a:spLocks noGrp="1"/>
          </p:cNvSpPr>
          <p:nvPr>
            <p:ph idx="1"/>
          </p:nvPr>
        </p:nvSpPr>
        <p:spPr bwMode="auto"/>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963084" y="4406903"/>
            <a:ext cx="10363200" cy="1362075"/>
          </a:xfrm>
        </p:spPr>
        <p:txBody>
          <a:bodyPr anchor="t"/>
          <a:lstStyle>
            <a:lvl1pPr algn="l">
              <a:defRPr sz="4000" b="1" cap="all"/>
            </a:lvl1pPr>
          </a:lstStyle>
          <a:p>
            <a:pPr>
              <a:defRPr/>
            </a:pPr>
            <a:r>
              <a:rPr lang="en-US"/>
              <a:t>Click to edit Master title style</a:t>
            </a:r>
          </a:p>
        </p:txBody>
      </p:sp>
      <p:sp>
        <p:nvSpPr>
          <p:cNvPr id="3" name="Text Placeholder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Edit Master text styles</a:t>
            </a:r>
          </a:p>
        </p:txBody>
      </p:sp>
      <p:sp>
        <p:nvSpPr>
          <p:cNvPr id="4" name="Date Placeholder 3"/>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5" name="Footer Placeholder 4"/>
          <p:cNvSpPr>
            <a:spLocks noGrp="1"/>
          </p:cNvSpPr>
          <p:nvPr>
            <p:ph type="ftr" sz="quarter" idx="11"/>
          </p:nvPr>
        </p:nvSpPr>
        <p:spPr bwMode="auto"/>
        <p:txBody>
          <a:bodyPr/>
          <a:lstStyle/>
          <a:p>
            <a:pPr>
              <a:defRPr/>
            </a:pPr>
            <a:endParaRPr lang="en-GB"/>
          </a:p>
        </p:txBody>
      </p:sp>
      <p:sp>
        <p:nvSpPr>
          <p:cNvPr id="6" name="Slide Number Placeholder 5"/>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solidFill>
                  <a:srgbClr val="FF0000"/>
                </a:solidFill>
              </a:defRPr>
            </a:lvl1pPr>
          </a:lstStyle>
          <a:p>
            <a:pPr>
              <a:defRPr/>
            </a:pPr>
            <a:r>
              <a:rPr lang="en-US"/>
              <a:t>Click to edit Master title style</a:t>
            </a:r>
          </a:p>
        </p:txBody>
      </p:sp>
      <p:sp>
        <p:nvSpPr>
          <p:cNvPr id="3" name="Content Placeholder 2"/>
          <p:cNvSpPr>
            <a:spLocks noGrp="1"/>
          </p:cNvSpPr>
          <p:nvPr>
            <p:ph sz="half" idx="1"/>
          </p:nvPr>
        </p:nvSpPr>
        <p:spPr bwMode="auto">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Content Placeholder 3"/>
          <p:cNvSpPr>
            <a:spLocks noGrp="1"/>
          </p:cNvSpPr>
          <p:nvPr>
            <p:ph sz="half" idx="2"/>
          </p:nvPr>
        </p:nvSpPr>
        <p:spPr bwMode="auto">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59368" y="304800"/>
            <a:ext cx="10668000" cy="487362"/>
          </a:xfrm>
        </p:spPr>
        <p:txBody>
          <a:bodyPr/>
          <a:lstStyle>
            <a:lvl1pPr>
              <a:defRPr>
                <a:solidFill>
                  <a:srgbClr val="FF0000"/>
                </a:solidFill>
              </a:defRPr>
            </a:lvl1pPr>
          </a:lstStyle>
          <a:p>
            <a:pPr>
              <a:defRPr/>
            </a:pPr>
            <a:r>
              <a:rPr lang="en-US"/>
              <a:t>Click to edit Master title style</a:t>
            </a:r>
          </a:p>
        </p:txBody>
      </p:sp>
      <p:sp>
        <p:nvSpPr>
          <p:cNvPr id="3" name="Text Placeholder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p>
        </p:txBody>
      </p:sp>
      <p:sp>
        <p:nvSpPr>
          <p:cNvPr id="4" name="Content Placeholder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Text Placeholder 4"/>
          <p:cNvSpPr>
            <a:spLocks noGrp="1"/>
          </p:cNvSpPr>
          <p:nvPr>
            <p:ph type="body" sz="quarter" idx="3"/>
          </p:nvPr>
        </p:nvSpPr>
        <p:spPr bwMode="auto">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p>
        </p:txBody>
      </p:sp>
      <p:sp>
        <p:nvSpPr>
          <p:cNvPr id="6" name="Content Placeholder 5"/>
          <p:cNvSpPr>
            <a:spLocks noGrp="1"/>
          </p:cNvSpPr>
          <p:nvPr>
            <p:ph sz="quarter" idx="4"/>
          </p:nvPr>
        </p:nvSpPr>
        <p:spPr bwMode="auto">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7" name="Date Placeholder 6"/>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8" name="Footer Placeholder 7"/>
          <p:cNvSpPr>
            <a:spLocks noGrp="1"/>
          </p:cNvSpPr>
          <p:nvPr>
            <p:ph type="ftr" sz="quarter" idx="11"/>
          </p:nvPr>
        </p:nvSpPr>
        <p:spPr bwMode="auto"/>
        <p:txBody>
          <a:bodyPr/>
          <a:lstStyle/>
          <a:p>
            <a:pPr>
              <a:defRPr/>
            </a:pPr>
            <a:endParaRPr lang="en-GB"/>
          </a:p>
        </p:txBody>
      </p:sp>
      <p:sp>
        <p:nvSpPr>
          <p:cNvPr id="9" name="Slide Number Placeholder 8"/>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860800" y="274638"/>
            <a:ext cx="7721600" cy="487362"/>
          </a:xfrm>
        </p:spPr>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4" name="Footer Placeholder 3"/>
          <p:cNvSpPr>
            <a:spLocks noGrp="1"/>
          </p:cNvSpPr>
          <p:nvPr>
            <p:ph type="ftr" sz="quarter" idx="11"/>
          </p:nvPr>
        </p:nvSpPr>
        <p:spPr bwMode="auto"/>
        <p:txBody>
          <a:bodyPr/>
          <a:lstStyle/>
          <a:p>
            <a:pPr>
              <a:defRPr/>
            </a:pPr>
            <a:endParaRPr lang="en-GB"/>
          </a:p>
        </p:txBody>
      </p:sp>
      <p:sp>
        <p:nvSpPr>
          <p:cNvPr id="5" name="Slide Number Placeholder 4"/>
          <p:cNvSpPr>
            <a:spLocks noGrp="1"/>
          </p:cNvSpPr>
          <p:nvPr>
            <p:ph type="sldNum" sz="quarter" idx="12"/>
          </p:nvPr>
        </p:nvSpPr>
        <p:spPr bwMode="auto"/>
        <p:txBody>
          <a:bodyPr/>
          <a:lstStyle/>
          <a:p>
            <a:pPr>
              <a:defRPr/>
            </a:pPr>
            <a:fld id="{1BCD3F7E-62B3-4FB9-95CE-D1B0CC271B85}" type="slidenum">
              <a:rPr lang="en-GB"/>
              <a:t>‹#›</a:t>
            </a:fld>
            <a:endParaRPr lang="en-GB"/>
          </a:p>
        </p:txBody>
      </p:sp>
      <p:pic>
        <p:nvPicPr>
          <p:cNvPr id="2051" name="Picture 3" descr="C:\Users\AMMU\Desktop\Border.png"/>
          <p:cNvPicPr>
            <a:picLocks noChangeAspect="1" noChangeArrowheads="1"/>
          </p:cNvPicPr>
          <p:nvPr/>
        </p:nvPicPr>
        <p:blipFill>
          <a:blip r:embed="rId2"/>
          <a:stretch>
            <a:fillRect/>
          </a:stretch>
        </p:blipFill>
        <p:spPr bwMode="auto">
          <a:xfrm>
            <a:off x="2505209" y="139874"/>
            <a:ext cx="9686793" cy="698326"/>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3" name="Footer Placeholder 2"/>
          <p:cNvSpPr>
            <a:spLocks noGrp="1"/>
          </p:cNvSpPr>
          <p:nvPr>
            <p:ph type="ftr" sz="quarter" idx="11"/>
          </p:nvPr>
        </p:nvSpPr>
        <p:spPr bwMode="auto"/>
        <p:txBody>
          <a:bodyPr/>
          <a:lstStyle/>
          <a:p>
            <a:pPr>
              <a:defRPr/>
            </a:pPr>
            <a:endParaRPr lang="en-GB"/>
          </a:p>
        </p:txBody>
      </p:sp>
      <p:sp>
        <p:nvSpPr>
          <p:cNvPr id="4" name="Slide Number Placeholder 3"/>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09602" y="273050"/>
            <a:ext cx="4011084" cy="1162050"/>
          </a:xfrm>
        </p:spPr>
        <p:txBody>
          <a:bodyPr anchor="b"/>
          <a:lstStyle>
            <a:lvl1pPr algn="l">
              <a:defRPr sz="2000" b="1"/>
            </a:lvl1pPr>
          </a:lstStyle>
          <a:p>
            <a:pPr>
              <a:defRPr/>
            </a:pPr>
            <a:r>
              <a:rPr lang="en-US"/>
              <a:t>Click to edit Master title style</a:t>
            </a:r>
          </a:p>
        </p:txBody>
      </p:sp>
      <p:sp>
        <p:nvSpPr>
          <p:cNvPr id="3" name="Content Placeholder 2"/>
          <p:cNvSpPr>
            <a:spLocks noGrp="1"/>
          </p:cNvSpPr>
          <p:nvPr>
            <p:ph idx="1"/>
          </p:nvPr>
        </p:nvSpPr>
        <p:spPr bwMode="auto">
          <a:xfrm>
            <a:off x="4766732"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Text Placeholder 3"/>
          <p:cNvSpPr>
            <a:spLocks noGrp="1"/>
          </p:cNvSpPr>
          <p:nvPr>
            <p:ph type="body" sz="half" idx="2"/>
          </p:nvPr>
        </p:nvSpPr>
        <p:spPr bwMode="auto">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389717" y="4800600"/>
            <a:ext cx="7315200" cy="566738"/>
          </a:xfrm>
        </p:spPr>
        <p:txBody>
          <a:bodyPr anchor="b"/>
          <a:lstStyle>
            <a:lvl1pPr algn="l">
              <a:defRPr sz="2000" b="1"/>
            </a:lvl1pPr>
          </a:lstStyle>
          <a:p>
            <a:pPr>
              <a:defRPr/>
            </a:pPr>
            <a:r>
              <a:rPr lang="en-US"/>
              <a:t>Click to edit Master title style</a:t>
            </a:r>
          </a:p>
        </p:txBody>
      </p:sp>
      <p:sp>
        <p:nvSpPr>
          <p:cNvPr id="3" name="Picture Placeholder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Edit Master text styles</a:t>
            </a:r>
          </a:p>
        </p:txBody>
      </p:sp>
      <p:sp>
        <p:nvSpPr>
          <p:cNvPr id="5" name="Date Placeholder 4"/>
          <p:cNvSpPr>
            <a:spLocks noGrp="1"/>
          </p:cNvSpPr>
          <p:nvPr>
            <p:ph type="dt" sz="half" idx="10"/>
          </p:nvPr>
        </p:nvSpPr>
        <p:spPr bwMode="auto"/>
        <p:txBody>
          <a:bodyPr/>
          <a:lstStyle/>
          <a:p>
            <a:pPr>
              <a:defRPr/>
            </a:pPr>
            <a:fld id="{4994CE30-7D40-4BC0-BA0D-56C992D5B4BD}" type="datetimeFigureOut">
              <a:rPr lang="en-GB"/>
              <a:t>19/05/2025</a:t>
            </a:fld>
            <a:endParaRPr lang="en-GB"/>
          </a:p>
        </p:txBody>
      </p:sp>
      <p:sp>
        <p:nvSpPr>
          <p:cNvPr id="6" name="Footer Placeholder 5"/>
          <p:cNvSpPr>
            <a:spLocks noGrp="1"/>
          </p:cNvSpPr>
          <p:nvPr>
            <p:ph type="ftr" sz="quarter" idx="11"/>
          </p:nvPr>
        </p:nvSpPr>
        <p:spPr bwMode="auto"/>
        <p:txBody>
          <a:bodyPr/>
          <a:lstStyle/>
          <a:p>
            <a:pPr>
              <a:defRPr/>
            </a:pPr>
            <a:endParaRPr lang="en-GB"/>
          </a:p>
        </p:txBody>
      </p:sp>
      <p:sp>
        <p:nvSpPr>
          <p:cNvPr id="7" name="Slide Number Placeholder 6"/>
          <p:cNvSpPr>
            <a:spLocks noGrp="1"/>
          </p:cNvSpPr>
          <p:nvPr>
            <p:ph type="sldNum" sz="quarter" idx="12"/>
          </p:nvPr>
        </p:nvSpPr>
        <p:spPr bwMode="auto"/>
        <p:txBody>
          <a:bodyPr/>
          <a:lstStyle/>
          <a:p>
            <a:pPr>
              <a:defRPr/>
            </a:pPr>
            <a:fld id="{1BCD3F7E-62B3-4FB9-95CE-D1B0CC271B85}"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12800" y="274638"/>
            <a:ext cx="10668000" cy="487362"/>
          </a:xfrm>
          <a:prstGeom prst="rect">
            <a:avLst/>
          </a:prstGeom>
        </p:spPr>
        <p:txBody>
          <a:bodyPr vert="horz" lIns="91440" tIns="45720" rIns="91440" bIns="45720" rtlCol="0" anchor="ctr">
            <a:noAutofit/>
          </a:bodyPr>
          <a:lstStyle/>
          <a:p>
            <a:pPr>
              <a:defRPr/>
            </a:pPr>
            <a:r>
              <a:rPr lang="en-US"/>
              <a:t>Click to edit Master title style</a:t>
            </a:r>
          </a:p>
        </p:txBody>
      </p:sp>
      <p:sp>
        <p:nvSpPr>
          <p:cNvPr id="3" name="Text Placeholder 2"/>
          <p:cNvSpPr>
            <a:spLocks noGrp="1"/>
          </p:cNvSpPr>
          <p:nvPr>
            <p:ph type="body" idx="1"/>
          </p:nvPr>
        </p:nvSpPr>
        <p:spPr bwMode="auto">
          <a:xfrm>
            <a:off x="812800" y="1143001"/>
            <a:ext cx="10668000" cy="4952997"/>
          </a:xfrm>
          <a:prstGeom prst="rect">
            <a:avLst/>
          </a:prstGeom>
        </p:spPr>
        <p:txBody>
          <a:bodyPr vert="horz" lIns="91440" tIns="45720" rIns="91440" bIns="45720" rtlCol="0">
            <a:normAutofit/>
          </a:bodyPr>
          <a:lstStyle/>
          <a:p>
            <a:pPr lvl="0">
              <a:defRPr/>
            </a:pPr>
            <a:r>
              <a:rPr lang="en-US"/>
              <a:t>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2"/>
          </p:nvPr>
        </p:nvSpPr>
        <p:spPr bwMode="auto">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a:ea typeface="Verdana" panose="020B0604030504040204"/>
                <a:cs typeface="Verdana" panose="020B0604030504040204"/>
              </a:defRPr>
            </a:lvl1pPr>
          </a:lstStyle>
          <a:p>
            <a:pPr>
              <a:defRPr/>
            </a:pPr>
            <a:fld id="{4994CE30-7D40-4BC0-BA0D-56C992D5B4BD}" type="datetimeFigureOut">
              <a:rPr lang="en-GB"/>
              <a:t>19/05/2025</a:t>
            </a:fld>
            <a:endParaRPr lang="en-GB"/>
          </a:p>
        </p:txBody>
      </p:sp>
      <p:sp>
        <p:nvSpPr>
          <p:cNvPr id="5" name="Footer Placeholder 4"/>
          <p:cNvSpPr>
            <a:spLocks noGrp="1"/>
          </p:cNvSpPr>
          <p:nvPr>
            <p:ph type="ftr" sz="quarter" idx="3"/>
          </p:nvPr>
        </p:nvSpPr>
        <p:spPr bwMode="auto">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a:ea typeface="Verdana" panose="020B0604030504040204"/>
                <a:cs typeface="Verdana" panose="020B0604030504040204"/>
              </a:defRPr>
            </a:lvl1pPr>
          </a:lstStyle>
          <a:p>
            <a:pPr>
              <a:defRPr/>
            </a:pPr>
            <a:endParaRPr lang="en-GB"/>
          </a:p>
        </p:txBody>
      </p:sp>
      <p:sp>
        <p:nvSpPr>
          <p:cNvPr id="6" name="Slide Number Placeholder 5"/>
          <p:cNvSpPr>
            <a:spLocks noGrp="1"/>
          </p:cNvSpPr>
          <p:nvPr>
            <p:ph type="sldNum" sz="quarter" idx="4"/>
          </p:nvPr>
        </p:nvSpPr>
        <p:spPr bwMode="auto">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a:ea typeface="Verdana" panose="020B0604030504040204"/>
                <a:cs typeface="Verdana" panose="020B0604030504040204"/>
              </a:defRPr>
            </a:lvl1pPr>
          </a:lstStyle>
          <a:p>
            <a:pPr>
              <a:defRPr/>
            </a:pPr>
            <a:fld id="{1BCD3F7E-62B3-4FB9-95CE-D1B0CC271B85}" type="slidenum">
              <a:rPr lang="en-GB"/>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a:blip r:embed="rId13"/>
          <a:srcRect b="18045"/>
          <a:stretch>
            <a:fillRect/>
          </a:stretch>
        </p:blipFill>
        <p:spPr bwMode="auto">
          <a:xfrm>
            <a:off x="0" y="5991365"/>
            <a:ext cx="12192000" cy="866633"/>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spcBef>
          <a:spcPts val="0"/>
        </a:spcBef>
        <a:buNone/>
        <a:defRPr sz="2800" b="1">
          <a:solidFill>
            <a:srgbClr val="FF0000"/>
          </a:solidFill>
          <a:latin typeface="Verdana" panose="020B0604030504040204"/>
          <a:ea typeface="Verdana" panose="020B0604030504040204"/>
          <a:cs typeface="Verdana" panose="020B0604030504040204"/>
        </a:defRPr>
      </a:lvl1pPr>
    </p:titleStyle>
    <p:bodyStyle>
      <a:lvl1pPr marL="342900" indent="-342900" algn="l" defTabSz="914400">
        <a:spcBef>
          <a:spcPts val="0"/>
        </a:spcBef>
        <a:buFont typeface="Arial" panose="020B0604020202020204"/>
        <a:buChar char="•"/>
        <a:defRPr sz="2400">
          <a:solidFill>
            <a:schemeClr val="tx1"/>
          </a:solidFill>
          <a:latin typeface="Verdana" panose="020B0604030504040204"/>
          <a:ea typeface="Verdana" panose="020B0604030504040204"/>
          <a:cs typeface="Verdana" panose="020B0604030504040204"/>
        </a:defRPr>
      </a:lvl1pPr>
      <a:lvl2pPr marL="742950" indent="-285750" algn="l" defTabSz="914400">
        <a:spcBef>
          <a:spcPts val="0"/>
        </a:spcBef>
        <a:buFont typeface="Arial" panose="020B0604020202020204"/>
        <a:buChar char="–"/>
        <a:defRPr sz="2000">
          <a:solidFill>
            <a:schemeClr val="tx1"/>
          </a:solidFill>
          <a:latin typeface="Verdana" panose="020B0604030504040204"/>
          <a:ea typeface="Verdana" panose="020B0604030504040204"/>
          <a:cs typeface="Verdana" panose="020B0604030504040204"/>
        </a:defRPr>
      </a:lvl2pPr>
      <a:lvl3pPr marL="1143000" indent="-228600" algn="l" defTabSz="914400">
        <a:spcBef>
          <a:spcPts val="0"/>
        </a:spcBef>
        <a:buFont typeface="Arial" panose="020B0604020202020204"/>
        <a:buChar char="•"/>
        <a:defRPr sz="1800">
          <a:solidFill>
            <a:schemeClr val="tx1"/>
          </a:solidFill>
          <a:latin typeface="Verdana" panose="020B0604030504040204"/>
          <a:ea typeface="Verdana" panose="020B0604030504040204"/>
          <a:cs typeface="Verdana" panose="020B0604030504040204"/>
        </a:defRPr>
      </a:lvl3pPr>
      <a:lvl4pPr marL="1600200" indent="-228600" algn="l" defTabSz="914400">
        <a:spcBef>
          <a:spcPts val="0"/>
        </a:spcBef>
        <a:buFont typeface="Arial" panose="020B0604020202020204"/>
        <a:buChar char="–"/>
        <a:defRPr sz="1600">
          <a:solidFill>
            <a:schemeClr val="tx1"/>
          </a:solidFill>
          <a:latin typeface="Verdana" panose="020B0604030504040204"/>
          <a:ea typeface="Verdana" panose="020B0604030504040204"/>
          <a:cs typeface="Verdana" panose="020B0604030504040204"/>
        </a:defRPr>
      </a:lvl4pPr>
      <a:lvl5pPr marL="2057400" indent="-228600" algn="l" defTabSz="914400">
        <a:spcBef>
          <a:spcPts val="0"/>
        </a:spcBef>
        <a:buFont typeface="Arial" panose="020B0604020202020204"/>
        <a:buChar char="»"/>
        <a:defRPr sz="1600">
          <a:solidFill>
            <a:schemeClr val="tx1"/>
          </a:solidFill>
          <a:latin typeface="Verdana" panose="020B0604030504040204"/>
          <a:ea typeface="Verdana" panose="020B0604030504040204"/>
          <a:cs typeface="Verdana" panose="020B0604030504040204"/>
        </a:defRPr>
      </a:lvl5pPr>
      <a:lvl6pPr marL="2514600" indent="-228600" algn="l" defTabSz="914400">
        <a:spcBef>
          <a:spcPts val="0"/>
        </a:spcBef>
        <a:buFont typeface="Arial" panose="020B0604020202020204"/>
        <a:buChar char="•"/>
        <a:defRPr sz="2000">
          <a:solidFill>
            <a:schemeClr val="tx1"/>
          </a:solidFill>
          <a:latin typeface="+mn-lt"/>
          <a:ea typeface="+mn-ea"/>
          <a:cs typeface="+mn-cs"/>
        </a:defRPr>
      </a:lvl6pPr>
      <a:lvl7pPr marL="2971800" indent="-228600" algn="l" defTabSz="914400">
        <a:spcBef>
          <a:spcPts val="0"/>
        </a:spcBef>
        <a:buFont typeface="Arial" panose="020B0604020202020204"/>
        <a:buChar char="•"/>
        <a:defRPr sz="2000">
          <a:solidFill>
            <a:schemeClr val="tx1"/>
          </a:solidFill>
          <a:latin typeface="+mn-lt"/>
          <a:ea typeface="+mn-ea"/>
          <a:cs typeface="+mn-cs"/>
        </a:defRPr>
      </a:lvl7pPr>
      <a:lvl8pPr marL="3429000" indent="-228600" algn="l" defTabSz="914400">
        <a:spcBef>
          <a:spcPts val="0"/>
        </a:spcBef>
        <a:buFont typeface="Arial" panose="020B0604020202020204"/>
        <a:buChar char="•"/>
        <a:defRPr sz="2000">
          <a:solidFill>
            <a:schemeClr val="tx1"/>
          </a:solidFill>
          <a:latin typeface="+mn-lt"/>
          <a:ea typeface="+mn-ea"/>
          <a:cs typeface="+mn-cs"/>
        </a:defRPr>
      </a:lvl8pPr>
      <a:lvl9pPr marL="3886200" indent="-228600" algn="l" defTabSz="914400">
        <a:spcBef>
          <a:spcPts val="0"/>
        </a:spcBef>
        <a:buFont typeface="Arial" panose="020B0604020202020204"/>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xample.com/sftp-ftp-client" TargetMode="External"/><Relationship Id="rId3" Type="http://schemas.openxmlformats.org/officeDocument/2006/relationships/hyperlink" Target="https://example.com/core-banking-systems" TargetMode="External"/><Relationship Id="rId7" Type="http://schemas.openxmlformats.org/officeDocument/2006/relationships/hyperlink" Target="https://example.com/enterprise-app-servers" TargetMode="External"/><Relationship Id="rId12" Type="http://schemas.openxmlformats.org/officeDocument/2006/relationships/hyperlink" Target="https://example.com/enterprise-finance-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example.com/toolkits-software-development" TargetMode="External"/><Relationship Id="rId11" Type="http://schemas.openxmlformats.org/officeDocument/2006/relationships/hyperlink" Target="https://example.com/finance-databases" TargetMode="External"/><Relationship Id="rId5" Type="http://schemas.openxmlformats.org/officeDocument/2006/relationships/hyperlink" Target="https://example.com/microservices-java-framework" TargetMode="External"/><Relationship Id="rId10" Type="http://schemas.openxmlformats.org/officeDocument/2006/relationships/hyperlink" Target="https://example.com/api-platforms" TargetMode="External"/><Relationship Id="rId4" Type="http://schemas.openxmlformats.org/officeDocument/2006/relationships/hyperlink" Target="https://example.com/core-banking-products" TargetMode="External"/><Relationship Id="rId9" Type="http://schemas.openxmlformats.org/officeDocument/2006/relationships/hyperlink" Target="https://example.com/procedural-sq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xample.com/digital-banking-architect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example.com/fintech-toolkit-development" TargetMode="External"/><Relationship Id="rId4" Type="http://schemas.openxmlformats.org/officeDocument/2006/relationships/hyperlink" Target="https://example.com/middleware-performance-fintech"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7" name="Google Shape;87;p13"/>
          <p:cNvSpPr txBox="1">
            <a:spLocks noGrp="1"/>
          </p:cNvSpPr>
          <p:nvPr>
            <p:ph type="ctrTitle"/>
          </p:nvPr>
        </p:nvSpPr>
        <p:spPr bwMode="auto">
          <a:xfrm>
            <a:off x="711093" y="820371"/>
            <a:ext cx="10363200" cy="962897"/>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Clr>
                <a:srgbClr val="17365D"/>
              </a:buClr>
              <a:buSzPts val="2800"/>
              <a:buFont typeface="Verdana" panose="020B0604030504040204"/>
              <a:buNone/>
              <a:defRPr/>
            </a:pPr>
            <a:br>
              <a:rPr lang="en-US" altLang="en-US" dirty="0">
                <a:solidFill>
                  <a:schemeClr val="tx1"/>
                </a:solidFill>
                <a:latin typeface="Cambria" panose="02040503050406030204"/>
                <a:ea typeface="Cambria" panose="02040503050406030204"/>
              </a:rPr>
            </a:br>
            <a:r>
              <a:rPr lang="en-GB" dirty="0"/>
              <a:t>DEVELOPMENT OF CUSTOMIZED FEATURES IN A CORE BANKING SYSTEM – PROFINCH SOLUTIONS</a:t>
            </a:r>
            <a:endParaRPr lang="en-US" altLang="en-US" dirty="0">
              <a:solidFill>
                <a:schemeClr val="tx1"/>
              </a:solidFill>
              <a:latin typeface="Cambria" panose="02040503050406030204"/>
              <a:ea typeface="Cambria" panose="02040503050406030204"/>
            </a:endParaRPr>
          </a:p>
        </p:txBody>
      </p:sp>
      <p:sp>
        <p:nvSpPr>
          <p:cNvPr id="90" name="Google Shape;90;p13"/>
          <p:cNvSpPr txBox="1"/>
          <p:nvPr/>
        </p:nvSpPr>
        <p:spPr bwMode="auto">
          <a:xfrm>
            <a:off x="4396561" y="2506049"/>
            <a:ext cx="5514300" cy="2020560"/>
          </a:xfrm>
          <a:prstGeom prst="rect">
            <a:avLst/>
          </a:prstGeom>
          <a:noFill/>
          <a:ln>
            <a:noFill/>
          </a:ln>
        </p:spPr>
        <p:txBody>
          <a:bodyPr spcFirstLastPara="1" wrap="square" lIns="91425" tIns="45700" rIns="91425" bIns="45700" anchor="t" anchorCtr="0">
            <a:normAutofit/>
          </a:bodyPr>
          <a:lstStyle/>
          <a:p>
            <a:pPr marL="0" marR="0" lvl="0" indent="0" algn="just">
              <a:spcBef>
                <a:spcPts val="0"/>
              </a:spcBef>
              <a:spcAft>
                <a:spcPts val="0"/>
              </a:spcAft>
              <a:buClr>
                <a:srgbClr val="17365D"/>
              </a:buClr>
              <a:buSzPts val="2000"/>
              <a:buFont typeface="Arial" panose="020B0604020202020204"/>
              <a:buNone/>
              <a:defRPr/>
            </a:pPr>
            <a:r>
              <a:rPr lang="en-GB" sz="2000" b="1" i="0" u="none" strike="noStrike" cap="none" dirty="0">
                <a:solidFill>
                  <a:srgbClr val="17365D"/>
                </a:solidFill>
                <a:latin typeface="Cambria" panose="02040503050406030204"/>
                <a:ea typeface="Cambria" panose="02040503050406030204"/>
                <a:cs typeface="Verdana" panose="020B0604030504040204"/>
              </a:rPr>
              <a:t>Under the Supervision of,</a:t>
            </a:r>
            <a:endParaRPr sz="2000" b="1" i="0" u="none" strike="noStrike" cap="none" dirty="0">
              <a:solidFill>
                <a:srgbClr val="17365D"/>
              </a:solidFill>
              <a:latin typeface="Cambria" panose="02040503050406030204"/>
              <a:ea typeface="Cambria" panose="02040503050406030204"/>
              <a:cs typeface="Verdana" panose="020B060403050404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dirty="0">
                <a:solidFill>
                  <a:schemeClr val="tx1"/>
                </a:solidFill>
                <a:latin typeface="Cambria" panose="02040503050406030204"/>
                <a:ea typeface="Cambria" panose="02040503050406030204"/>
                <a:cs typeface="Verdana" panose="020B0604030504040204"/>
              </a:rPr>
              <a:t>Dr. Joe Arun Raja</a:t>
            </a:r>
            <a:endParaRPr b="1" dirty="0">
              <a:solidFill>
                <a:schemeClr val="tx1"/>
              </a:solidFill>
              <a:latin typeface="Cambria" panose="02040503050406030204"/>
              <a:ea typeface="Cambria" panose="0204050305040603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dirty="0">
                <a:solidFill>
                  <a:schemeClr val="tx1"/>
                </a:solidFill>
                <a:latin typeface="Cambria" panose="02040503050406030204"/>
                <a:ea typeface="Cambria" panose="02040503050406030204"/>
                <a:cs typeface="Verdana" panose="020B0604030504040204"/>
              </a:rPr>
              <a:t>Associate Professor </a:t>
            </a: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dirty="0">
                <a:solidFill>
                  <a:schemeClr val="tx1"/>
                </a:solidFill>
                <a:latin typeface="Cambria" panose="02040503050406030204"/>
                <a:ea typeface="Cambria" panose="02040503050406030204"/>
                <a:cs typeface="Verdana" panose="020B0604030504040204"/>
              </a:rPr>
              <a:t>School of Computer Science and Engineering</a:t>
            </a:r>
            <a:endParaRPr dirty="0">
              <a:solidFill>
                <a:schemeClr val="tx1"/>
              </a:solidFill>
              <a:latin typeface="Cambria" panose="02040503050406030204"/>
              <a:ea typeface="Cambria" panose="02040503050406030204"/>
            </a:endParaRPr>
          </a:p>
          <a:p>
            <a:pPr marL="0" marR="0" lvl="0" indent="0" algn="just">
              <a:spcBef>
                <a:spcPts val="340"/>
              </a:spcBef>
              <a:spcAft>
                <a:spcPts val="0"/>
              </a:spcAft>
              <a:buClr>
                <a:srgbClr val="17365D"/>
              </a:buClr>
              <a:buSzPts val="1700"/>
              <a:buFont typeface="Arial" panose="020B0604020202020204"/>
              <a:buNone/>
              <a:defRPr/>
            </a:pPr>
            <a:r>
              <a:rPr lang="en-GB" sz="1700" b="1" i="0" u="none" strike="noStrike" cap="none" dirty="0">
                <a:solidFill>
                  <a:schemeClr val="tx1"/>
                </a:solidFill>
                <a:latin typeface="Cambria" panose="02040503050406030204"/>
                <a:ea typeface="Cambria" panose="02040503050406030204"/>
                <a:cs typeface="Verdana" panose="020B0604030504040204"/>
              </a:rPr>
              <a:t>Presidency University</a:t>
            </a:r>
            <a:endParaRPr dirty="0">
              <a:solidFill>
                <a:schemeClr val="tx1"/>
              </a:solidFill>
              <a:latin typeface="Cambria" panose="02040503050406030204"/>
              <a:ea typeface="Cambria" panose="02040503050406030204"/>
            </a:endParaRPr>
          </a:p>
          <a:p>
            <a:pPr marL="0" marR="0" lvl="0" indent="0" algn="just">
              <a:spcBef>
                <a:spcPts val="400"/>
              </a:spcBef>
              <a:spcAft>
                <a:spcPts val="0"/>
              </a:spcAft>
              <a:buClr>
                <a:srgbClr val="17365D"/>
              </a:buClr>
              <a:buSzPts val="2000"/>
              <a:buFont typeface="Arial" panose="020B0604020202020204"/>
              <a:buNone/>
              <a:defRPr/>
            </a:pPr>
            <a:endParaRPr sz="2000" b="1" i="0" u="none" strike="noStrike" cap="none" dirty="0">
              <a:solidFill>
                <a:srgbClr val="17365D"/>
              </a:solidFill>
              <a:latin typeface="Cambria" panose="02040503050406030204"/>
              <a:ea typeface="Cambria" panose="02040503050406030204"/>
              <a:cs typeface="Verdana" panose="020B0604030504040204"/>
            </a:endParaRPr>
          </a:p>
        </p:txBody>
      </p:sp>
      <p:sp>
        <p:nvSpPr>
          <p:cNvPr id="91" name="Google Shape;91;p13"/>
          <p:cNvSpPr txBox="1"/>
          <p:nvPr/>
        </p:nvSpPr>
        <p:spPr bwMode="auto">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a:spcBef>
                <a:spcPts val="0"/>
              </a:spcBef>
              <a:spcAft>
                <a:spcPts val="0"/>
              </a:spcAft>
              <a:buClr>
                <a:srgbClr val="17365D"/>
              </a:buClr>
              <a:buSzPct val="100000"/>
              <a:buFont typeface="Arial" panose="020B0604020202020204"/>
              <a:buNone/>
              <a:defRPr/>
            </a:pPr>
            <a:r>
              <a:rPr lang="en-US" altLang="en-GB" sz="2000" b="1" i="0" u="none" strike="noStrike" cap="none" dirty="0">
                <a:solidFill>
                  <a:srgbClr val="17365D"/>
                </a:solidFill>
                <a:latin typeface="Cambria" panose="02040503050406030204"/>
                <a:ea typeface="Cambria" panose="02040503050406030204"/>
                <a:cs typeface="Verdana" panose="020B0604030504040204"/>
              </a:rPr>
              <a:t>CSE7301</a:t>
            </a:r>
            <a:r>
              <a:rPr lang="en-GB" sz="2000" b="1" i="0" u="none" strike="noStrike" cap="none" dirty="0">
                <a:solidFill>
                  <a:srgbClr val="17365D"/>
                </a:solidFill>
                <a:latin typeface="Cambria" panose="02040503050406030204"/>
                <a:ea typeface="Cambria" panose="02040503050406030204"/>
                <a:cs typeface="Verdana" panose="020B0604030504040204"/>
              </a:rPr>
              <a:t> </a:t>
            </a:r>
            <a:r>
              <a:rPr lang="en-US" sz="2000" b="1" dirty="0">
                <a:solidFill>
                  <a:srgbClr val="17365D"/>
                </a:solidFill>
                <a:latin typeface="Cambria" panose="02040503050406030204"/>
                <a:ea typeface="Cambria" panose="02040503050406030204"/>
                <a:cs typeface="Verdana" panose="020B0604030504040204"/>
              </a:rPr>
              <a:t>Internship</a:t>
            </a:r>
            <a:endParaRPr dirty="0">
              <a:latin typeface="Cambria" panose="02040503050406030204"/>
              <a:ea typeface="Cambria" panose="02040503050406030204"/>
            </a:endParaRPr>
          </a:p>
          <a:p>
            <a:pPr marL="0" marR="0" lvl="0" indent="0" algn="ctr">
              <a:spcBef>
                <a:spcPts val="310"/>
              </a:spcBef>
              <a:spcAft>
                <a:spcPts val="0"/>
              </a:spcAft>
              <a:buClr>
                <a:srgbClr val="17365D"/>
              </a:buClr>
              <a:buSzPct val="100000"/>
              <a:buFont typeface="Arial" panose="020B0604020202020204"/>
              <a:buNone/>
              <a:defRPr/>
            </a:pPr>
            <a:r>
              <a:rPr lang="en-US" sz="2000" b="1" i="0" u="none" strike="noStrike" cap="none" dirty="0">
                <a:solidFill>
                  <a:srgbClr val="17365D"/>
                </a:solidFill>
                <a:latin typeface="Cambria" panose="02040503050406030204"/>
                <a:ea typeface="Cambria" panose="02040503050406030204"/>
                <a:cs typeface="Verdana" panose="020B0604030504040204"/>
              </a:rPr>
              <a:t>Viva Voice</a:t>
            </a:r>
            <a:endParaRPr sz="2000" b="1" i="0" u="none" strike="noStrike" cap="none" dirty="0">
              <a:solidFill>
                <a:srgbClr val="17365D"/>
              </a:solidFill>
              <a:latin typeface="Cambria" panose="02040503050406030204"/>
              <a:ea typeface="Cambria" panose="02040503050406030204"/>
              <a:cs typeface="Verdana" panose="020B0604030504040204"/>
            </a:endParaRPr>
          </a:p>
        </p:txBody>
      </p:sp>
      <p:sp>
        <p:nvSpPr>
          <p:cNvPr id="8" name="Google Shape;91;p13"/>
          <p:cNvSpPr txBox="1"/>
          <p:nvPr/>
        </p:nvSpPr>
        <p:spPr bwMode="auto">
          <a:xfrm>
            <a:off x="0" y="4293683"/>
            <a:ext cx="12249915" cy="1562100"/>
          </a:xfrm>
          <a:prstGeom prst="rect">
            <a:avLst/>
          </a:prstGeom>
          <a:noFill/>
          <a:ln>
            <a:noFill/>
          </a:ln>
        </p:spPr>
        <p:txBody>
          <a:bodyPr spcFirstLastPara="1" wrap="square" lIns="91425" tIns="45700" rIns="91425" bIns="45700" anchor="t" anchorCtr="0">
            <a:noAutofit/>
          </a:bodyPr>
          <a:lstStyle/>
          <a:p>
            <a:pPr marL="0" marR="0" lvl="0" indent="0">
              <a:spcBef>
                <a:spcPts val="0"/>
              </a:spcBef>
              <a:spcAft>
                <a:spcPts val="0"/>
              </a:spcAft>
              <a:buClr>
                <a:srgbClr val="17365D"/>
              </a:buClr>
              <a:buSzPct val="100000"/>
              <a:buFont typeface="Arial" panose="020B0604020202020204"/>
              <a:buNone/>
              <a:defRPr/>
            </a:pPr>
            <a:endParaRPr lang="en-US" sz="2000" b="1" i="0" u="none" strike="noStrike" cap="none" dirty="0">
              <a:solidFill>
                <a:schemeClr val="accent1"/>
              </a:solidFill>
              <a:latin typeface="Cambria" panose="02040503050406030204"/>
              <a:ea typeface="Cambria" panose="02040503050406030204"/>
              <a:cs typeface="Verdana" panose="020B0604030504040204"/>
            </a:endParaRPr>
          </a:p>
          <a:p>
            <a:pPr marL="0" marR="0" lvl="0" indent="0">
              <a:spcBef>
                <a:spcPts val="0"/>
              </a:spcBef>
              <a:spcAft>
                <a:spcPts val="0"/>
              </a:spcAft>
              <a:buClr>
                <a:srgbClr val="17365D"/>
              </a:buClr>
              <a:buSzPct val="100000"/>
              <a:buFont typeface="Arial" panose="020B0604020202020204"/>
              <a:buNone/>
              <a:defRPr/>
            </a:pPr>
            <a:r>
              <a:rPr lang="en-US" sz="2000" b="1" i="0" u="none" strike="noStrike" cap="none" dirty="0">
                <a:solidFill>
                  <a:schemeClr val="accent1"/>
                </a:solidFill>
                <a:latin typeface="Cambria" panose="02040503050406030204"/>
                <a:ea typeface="Cambria" panose="02040503050406030204"/>
                <a:cs typeface="Verdana" panose="020B0604030504040204"/>
              </a:rPr>
              <a:t>Name of the Program: </a:t>
            </a:r>
            <a:r>
              <a:rPr lang="en-US" sz="2000" b="1" i="0" u="none" strike="noStrike" cap="none" dirty="0" err="1">
                <a:solidFill>
                  <a:schemeClr val="tx1"/>
                </a:solidFill>
                <a:latin typeface="Cambria" panose="02040503050406030204"/>
                <a:ea typeface="Cambria" panose="02040503050406030204"/>
                <a:cs typeface="Verdana" panose="020B0604030504040204"/>
              </a:rPr>
              <a:t>B.Tech</a:t>
            </a:r>
            <a:r>
              <a:rPr lang="en-US" sz="2000" b="1" i="0" u="none" strike="noStrike" cap="none" dirty="0">
                <a:solidFill>
                  <a:schemeClr val="tx1"/>
                </a:solidFill>
                <a:latin typeface="Cambria" panose="02040503050406030204"/>
                <a:ea typeface="Cambria" panose="02040503050406030204"/>
                <a:cs typeface="Verdana" panose="020B0604030504040204"/>
              </a:rPr>
              <a:t> Computer Engineering </a:t>
            </a:r>
            <a:r>
              <a:rPr lang="en-US" sz="2000" b="1" dirty="0">
                <a:solidFill>
                  <a:schemeClr val="tx1"/>
                </a:solidFill>
                <a:latin typeface="Cambria" panose="02040503050406030204"/>
                <a:ea typeface="Cambria" panose="02040503050406030204"/>
                <a:cs typeface="Verdana" panose="020B0604030504040204"/>
              </a:rPr>
              <a:t>[AI &amp; ML] </a:t>
            </a:r>
            <a:endParaRPr lang="en-US" sz="2000" b="1" i="0" u="none" strike="noStrike" cap="none" dirty="0">
              <a:solidFill>
                <a:schemeClr val="tx1"/>
              </a:solidFill>
              <a:latin typeface="Cambria" panose="02040503050406030204"/>
              <a:ea typeface="Cambria" panose="02040503050406030204"/>
              <a:cs typeface="Verdana" panose="020B0604030504040204"/>
            </a:endParaRPr>
          </a:p>
          <a:p>
            <a:pPr marL="0" marR="0" lvl="0" indent="0">
              <a:spcBef>
                <a:spcPts val="0"/>
              </a:spcBef>
              <a:spcAft>
                <a:spcPts val="0"/>
              </a:spcAft>
              <a:buClr>
                <a:srgbClr val="17365D"/>
              </a:buClr>
              <a:buSzPct val="100000"/>
              <a:buFont typeface="Arial" panose="020B0604020202020204"/>
              <a:buNone/>
              <a:defRPr/>
            </a:pPr>
            <a:r>
              <a:rPr lang="en-US" sz="2000" b="1" dirty="0">
                <a:solidFill>
                  <a:schemeClr val="accent1"/>
                </a:solidFill>
                <a:latin typeface="Cambria" panose="02040503050406030204"/>
                <a:ea typeface="Cambria" panose="02040503050406030204"/>
                <a:cs typeface="Verdana" panose="020B0604030504040204"/>
              </a:rPr>
              <a:t>Name of the </a:t>
            </a:r>
            <a:r>
              <a:rPr lang="en-US" sz="2000" b="1" dirty="0" err="1">
                <a:solidFill>
                  <a:schemeClr val="accent1"/>
                </a:solidFill>
                <a:latin typeface="Cambria" panose="02040503050406030204"/>
                <a:ea typeface="Cambria" panose="02040503050406030204"/>
                <a:cs typeface="Verdana" panose="020B0604030504040204"/>
              </a:rPr>
              <a:t>HoD</a:t>
            </a:r>
            <a:r>
              <a:rPr lang="en-US" sz="2000" b="1" dirty="0">
                <a:solidFill>
                  <a:schemeClr val="accent1"/>
                </a:solidFill>
                <a:latin typeface="Cambria" panose="02040503050406030204"/>
                <a:ea typeface="Cambria" panose="02040503050406030204"/>
                <a:cs typeface="Verdana" panose="020B0604030504040204"/>
              </a:rPr>
              <a:t>: </a:t>
            </a:r>
            <a:r>
              <a:rPr lang="en-US" sz="2000" b="1" dirty="0">
                <a:solidFill>
                  <a:schemeClr val="tx1"/>
                </a:solidFill>
                <a:latin typeface="Cambria" panose="02040503050406030204"/>
                <a:ea typeface="Cambria" panose="02040503050406030204"/>
                <a:cs typeface="Verdana" panose="020B0604030504040204"/>
              </a:rPr>
              <a:t>Dr. Gopal Krishna Shyam</a:t>
            </a:r>
          </a:p>
          <a:p>
            <a:pPr marL="0" marR="0" lvl="0" indent="0">
              <a:spcBef>
                <a:spcPts val="0"/>
              </a:spcBef>
              <a:spcAft>
                <a:spcPts val="0"/>
              </a:spcAft>
              <a:buClr>
                <a:srgbClr val="17365D"/>
              </a:buClr>
              <a:buSzPct val="100000"/>
              <a:buFont typeface="Arial" panose="020B0604020202020204"/>
              <a:buNone/>
              <a:defRPr/>
            </a:pPr>
            <a:r>
              <a:rPr lang="en-US" sz="2000" b="1" i="0" u="none" strike="noStrike" cap="none" dirty="0">
                <a:solidFill>
                  <a:schemeClr val="accent1"/>
                </a:solidFill>
                <a:latin typeface="Cambria" panose="02040503050406030204"/>
                <a:ea typeface="Cambria" panose="02040503050406030204"/>
                <a:cs typeface="Verdana" panose="020B0604030504040204"/>
              </a:rPr>
              <a:t>Name of the Program Project Coordinator: </a:t>
            </a:r>
            <a:r>
              <a:rPr lang="en-US" sz="2000" b="1" i="0" u="none" strike="noStrike" cap="none" dirty="0">
                <a:solidFill>
                  <a:schemeClr val="tx1"/>
                </a:solidFill>
                <a:latin typeface="Cambria" panose="02040503050406030204"/>
                <a:ea typeface="Cambria" panose="02040503050406030204"/>
                <a:cs typeface="Verdana" panose="020B0604030504040204"/>
              </a:rPr>
              <a:t>Dr. </a:t>
            </a:r>
            <a:r>
              <a:rPr lang="en-US" sz="2000" b="1" dirty="0">
                <a:solidFill>
                  <a:schemeClr val="tx1"/>
                </a:solidFill>
                <a:latin typeface="Cambria" panose="02040503050406030204"/>
                <a:ea typeface="Cambria" panose="02040503050406030204"/>
                <a:cs typeface="Verdana" panose="020B0604030504040204"/>
              </a:rPr>
              <a:t>P Sudha</a:t>
            </a:r>
            <a:endParaRPr lang="en-US" sz="2000" b="1" i="0" u="none" strike="noStrike" cap="none" dirty="0">
              <a:solidFill>
                <a:schemeClr val="tx1"/>
              </a:solidFill>
              <a:latin typeface="Cambria" panose="02040503050406030204"/>
              <a:ea typeface="Cambria" panose="02040503050406030204"/>
              <a:cs typeface="Verdana" panose="020B0604030504040204"/>
            </a:endParaRPr>
          </a:p>
          <a:p>
            <a:pPr lvl="0">
              <a:buClr>
                <a:srgbClr val="17365D"/>
              </a:buClr>
              <a:buSzPct val="100000"/>
              <a:defRPr/>
            </a:pPr>
            <a:r>
              <a:rPr lang="en-US" sz="2000" b="1" dirty="0">
                <a:solidFill>
                  <a:schemeClr val="accent1"/>
                </a:solidFill>
                <a:latin typeface="Cambria" panose="02040503050406030204"/>
                <a:ea typeface="Cambria" panose="02040503050406030204"/>
                <a:cs typeface="Verdana" panose="020B0604030504040204"/>
              </a:rPr>
              <a:t>Name of the School Project Coordinators: </a:t>
            </a:r>
            <a:r>
              <a:rPr lang="en-US" sz="2000" b="1" i="0" u="none" strike="noStrike" cap="none" dirty="0">
                <a:solidFill>
                  <a:schemeClr val="tx1"/>
                </a:solidFill>
                <a:latin typeface="Cambria" panose="02040503050406030204"/>
                <a:ea typeface="Cambria" panose="02040503050406030204"/>
                <a:cs typeface="Verdana" panose="020B0604030504040204"/>
              </a:rPr>
              <a:t>Dr. Sampath A K / Dr. Abdul Khadar A / Mr. Md Ziaur Rahman</a:t>
            </a:r>
          </a:p>
        </p:txBody>
      </p:sp>
      <p:sp>
        <p:nvSpPr>
          <p:cNvPr id="6" name="TextBox 5">
            <a:extLst>
              <a:ext uri="{FF2B5EF4-FFF2-40B4-BE49-F238E27FC236}">
                <a16:creationId xmlns:a16="http://schemas.microsoft.com/office/drawing/2014/main" id="{4BD35925-A0B0-220A-8C03-D8972C3EC100}"/>
              </a:ext>
            </a:extLst>
          </p:cNvPr>
          <p:cNvSpPr txBox="1"/>
          <p:nvPr/>
        </p:nvSpPr>
        <p:spPr>
          <a:xfrm>
            <a:off x="2783337" y="2069495"/>
            <a:ext cx="6683240" cy="400110"/>
          </a:xfrm>
          <a:prstGeom prst="rect">
            <a:avLst/>
          </a:prstGeom>
          <a:noFill/>
        </p:spPr>
        <p:txBody>
          <a:bodyPr wrap="none" rtlCol="0">
            <a:spAutoFit/>
          </a:bodyPr>
          <a:lstStyle/>
          <a:p>
            <a:r>
              <a:rPr lang="it-IT" sz="2000" b="1" dirty="0"/>
              <a:t>Mr. POKALA SIVA MANI REDDY - 20211CEI0118</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78143E7-C83F-8219-BC99-33DA27FD7168}"/>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029BC89E-C507-3B9D-B9D1-CD5AB80B6105}"/>
              </a:ext>
            </a:extLst>
          </p:cNvPr>
          <p:cNvSpPr>
            <a:spLocks noGrp="1"/>
          </p:cNvSpPr>
          <p:nvPr>
            <p:ph type="title"/>
          </p:nvPr>
        </p:nvSpPr>
        <p:spPr bwMode="auto"/>
        <p:txBody>
          <a:bodyPr/>
          <a:lstStyle/>
          <a:p>
            <a:pPr>
              <a:defRPr/>
            </a:pPr>
            <a:r>
              <a:rPr lang="en-GB" dirty="0"/>
              <a:t>Hands-on Experience in Enterprise Banking Platforms</a:t>
            </a:r>
            <a:endParaRPr lang="en-IN" dirty="0"/>
          </a:p>
        </p:txBody>
      </p:sp>
      <p:sp>
        <p:nvSpPr>
          <p:cNvPr id="3" name="Content Placeholder 2">
            <a:extLst>
              <a:ext uri="{FF2B5EF4-FFF2-40B4-BE49-F238E27FC236}">
                <a16:creationId xmlns:a16="http://schemas.microsoft.com/office/drawing/2014/main" id="{6CEE2F53-485D-3B03-F8A2-3A671D058831}"/>
              </a:ext>
            </a:extLst>
          </p:cNvPr>
          <p:cNvSpPr>
            <a:spLocks noGrp="1"/>
          </p:cNvSpPr>
          <p:nvPr>
            <p:ph idx="1"/>
          </p:nvPr>
        </p:nvSpPr>
        <p:spPr bwMode="auto"/>
        <p:txBody>
          <a:bodyPr>
            <a:normAutofit/>
          </a:bodyPr>
          <a:lstStyle/>
          <a:p>
            <a:pPr>
              <a:buFont typeface="Arial" panose="020B0604020202020204" pitchFamily="34" charset="0"/>
              <a:buChar char="•"/>
            </a:pPr>
            <a:r>
              <a:rPr lang="en-GB" b="1" dirty="0"/>
              <a:t>Customizing core banking processes</a:t>
            </a:r>
            <a:r>
              <a:rPr lang="en-GB" dirty="0"/>
              <a:t> using configurable backend tools.</a:t>
            </a:r>
          </a:p>
          <a:p>
            <a:pPr>
              <a:buFont typeface="Arial" panose="020B0604020202020204" pitchFamily="34" charset="0"/>
              <a:buChar char="•"/>
            </a:pPr>
            <a:endParaRPr lang="en-GB" dirty="0"/>
          </a:p>
          <a:p>
            <a:pPr>
              <a:buFont typeface="Arial" panose="020B0604020202020204" pitchFamily="34" charset="0"/>
              <a:buChar char="•"/>
            </a:pPr>
            <a:r>
              <a:rPr lang="en-GB" b="1" dirty="0"/>
              <a:t>Developing business logic and workflows</a:t>
            </a:r>
            <a:r>
              <a:rPr lang="en-GB" dirty="0"/>
              <a:t> through a structured toolkit-driven platform.</a:t>
            </a:r>
          </a:p>
          <a:p>
            <a:pPr>
              <a:buFont typeface="Arial" panose="020B0604020202020204" pitchFamily="34" charset="0"/>
              <a:buChar char="•"/>
            </a:pPr>
            <a:endParaRPr lang="en-GB" dirty="0"/>
          </a:p>
          <a:p>
            <a:pPr>
              <a:buFont typeface="Arial" panose="020B0604020202020204" pitchFamily="34" charset="0"/>
              <a:buChar char="•"/>
            </a:pPr>
            <a:r>
              <a:rPr lang="en-GB" b="1" dirty="0"/>
              <a:t>Building digital banking interfaces</a:t>
            </a:r>
            <a:r>
              <a:rPr lang="en-GB" dirty="0"/>
              <a:t> with seamless backend integration.</a:t>
            </a:r>
          </a:p>
        </p:txBody>
      </p:sp>
    </p:spTree>
    <p:extLst>
      <p:ext uri="{BB962C8B-B14F-4D97-AF65-F5344CB8AC3E}">
        <p14:creationId xmlns:p14="http://schemas.microsoft.com/office/powerpoint/2010/main" val="248954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CB3DF1E-6F01-08A4-DF8F-A6D4B3A4C460}"/>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6C6158BF-8EF5-3012-C816-F188066F4A77}"/>
              </a:ext>
            </a:extLst>
          </p:cNvPr>
          <p:cNvSpPr>
            <a:spLocks noGrp="1"/>
          </p:cNvSpPr>
          <p:nvPr>
            <p:ph type="title"/>
          </p:nvPr>
        </p:nvSpPr>
        <p:spPr bwMode="auto"/>
        <p:txBody>
          <a:bodyPr/>
          <a:lstStyle/>
          <a:p>
            <a:pPr>
              <a:buNone/>
            </a:pPr>
            <a:r>
              <a:rPr lang="en-GB" b="1" dirty="0"/>
              <a:t>Core Banking Customization</a:t>
            </a:r>
          </a:p>
        </p:txBody>
      </p:sp>
      <p:sp>
        <p:nvSpPr>
          <p:cNvPr id="3" name="Content Placeholder 2">
            <a:extLst>
              <a:ext uri="{FF2B5EF4-FFF2-40B4-BE49-F238E27FC236}">
                <a16:creationId xmlns:a16="http://schemas.microsoft.com/office/drawing/2014/main" id="{7A5E3B80-0E43-BCC3-5B29-5C2FF5DD065E}"/>
              </a:ext>
            </a:extLst>
          </p:cNvPr>
          <p:cNvSpPr>
            <a:spLocks noGrp="1"/>
          </p:cNvSpPr>
          <p:nvPr>
            <p:ph idx="1"/>
          </p:nvPr>
        </p:nvSpPr>
        <p:spPr bwMode="auto"/>
        <p:txBody>
          <a:bodyPr>
            <a:normAutofit/>
          </a:bodyPr>
          <a:lstStyle/>
          <a:p>
            <a:pPr algn="just">
              <a:buFont typeface="Arial" panose="020B0604020202020204" pitchFamily="34" charset="0"/>
              <a:buChar char="•"/>
            </a:pPr>
            <a:r>
              <a:rPr lang="en-GB" dirty="0"/>
              <a:t>Worked on customizing enterprise-grade banking modules like deposits, loans, and customer information.</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Learned to configure business workflows and validate transactions in a secure environment.</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Understood end-to-end flow from backend processing to frontend banking use cases.</a:t>
            </a:r>
          </a:p>
        </p:txBody>
      </p:sp>
    </p:spTree>
    <p:extLst>
      <p:ext uri="{BB962C8B-B14F-4D97-AF65-F5344CB8AC3E}">
        <p14:creationId xmlns:p14="http://schemas.microsoft.com/office/powerpoint/2010/main" val="229394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644FC9-274D-F5F4-04A5-847F4ACBE531}"/>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489E7B7F-1C92-C25C-71BC-128B64925968}"/>
              </a:ext>
            </a:extLst>
          </p:cNvPr>
          <p:cNvSpPr>
            <a:spLocks noGrp="1"/>
          </p:cNvSpPr>
          <p:nvPr>
            <p:ph type="title"/>
          </p:nvPr>
        </p:nvSpPr>
        <p:spPr bwMode="auto"/>
        <p:txBody>
          <a:bodyPr/>
          <a:lstStyle/>
          <a:p>
            <a:pPr>
              <a:buNone/>
            </a:pPr>
            <a:r>
              <a:rPr lang="en-GB" b="1" dirty="0"/>
              <a:t>Toolkit-Based Feature Development</a:t>
            </a:r>
          </a:p>
        </p:txBody>
      </p:sp>
      <p:sp>
        <p:nvSpPr>
          <p:cNvPr id="3" name="Content Placeholder 2">
            <a:extLst>
              <a:ext uri="{FF2B5EF4-FFF2-40B4-BE49-F238E27FC236}">
                <a16:creationId xmlns:a16="http://schemas.microsoft.com/office/drawing/2014/main" id="{CFEBEC59-61C3-AA01-4C05-C80647644EB3}"/>
              </a:ext>
            </a:extLst>
          </p:cNvPr>
          <p:cNvSpPr>
            <a:spLocks noGrp="1"/>
          </p:cNvSpPr>
          <p:nvPr>
            <p:ph idx="1"/>
          </p:nvPr>
        </p:nvSpPr>
        <p:spPr bwMode="auto"/>
        <p:txBody>
          <a:bodyPr>
            <a:normAutofit/>
          </a:bodyPr>
          <a:lstStyle/>
          <a:p>
            <a:pPr>
              <a:buFont typeface="Arial" panose="020B0604020202020204" pitchFamily="34" charset="0"/>
              <a:buChar char="•"/>
            </a:pPr>
            <a:r>
              <a:rPr lang="en-GB" dirty="0"/>
              <a:t>Developed and modified banking features using a toolkit-based low-code platform.</a:t>
            </a:r>
          </a:p>
          <a:p>
            <a:pPr>
              <a:buFont typeface="Arial" panose="020B0604020202020204" pitchFamily="34" charset="0"/>
              <a:buChar char="•"/>
            </a:pPr>
            <a:endParaRPr lang="en-GB" dirty="0"/>
          </a:p>
          <a:p>
            <a:pPr>
              <a:buFont typeface="Arial" panose="020B0604020202020204" pitchFamily="34" charset="0"/>
              <a:buChar char="•"/>
            </a:pPr>
            <a:r>
              <a:rPr lang="en-GB" dirty="0"/>
              <a:t>Focused on integrating logic through procedural units and templates.</a:t>
            </a:r>
          </a:p>
          <a:p>
            <a:pPr>
              <a:buFont typeface="Arial" panose="020B0604020202020204" pitchFamily="34" charset="0"/>
              <a:buChar char="•"/>
            </a:pPr>
            <a:endParaRPr lang="en-GB" dirty="0"/>
          </a:p>
          <a:p>
            <a:pPr>
              <a:buFont typeface="Arial" panose="020B0604020202020204" pitchFamily="34" charset="0"/>
              <a:buChar char="•"/>
            </a:pPr>
            <a:r>
              <a:rPr lang="en-GB" dirty="0"/>
              <a:t>Practiced testing and deploying customized functions in a regulated setup.</a:t>
            </a:r>
          </a:p>
        </p:txBody>
      </p:sp>
    </p:spTree>
    <p:extLst>
      <p:ext uri="{BB962C8B-B14F-4D97-AF65-F5344CB8AC3E}">
        <p14:creationId xmlns:p14="http://schemas.microsoft.com/office/powerpoint/2010/main" val="202111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859910C-1E5C-DC0D-928D-5B4BF28E496C}"/>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EF20CF75-8A8F-D877-2F30-62C055722F95}"/>
              </a:ext>
            </a:extLst>
          </p:cNvPr>
          <p:cNvSpPr>
            <a:spLocks noGrp="1"/>
          </p:cNvSpPr>
          <p:nvPr>
            <p:ph type="title"/>
          </p:nvPr>
        </p:nvSpPr>
        <p:spPr bwMode="auto"/>
        <p:txBody>
          <a:bodyPr/>
          <a:lstStyle/>
          <a:p>
            <a:pPr>
              <a:buNone/>
            </a:pPr>
            <a:r>
              <a:rPr lang="en-GB" b="1" dirty="0"/>
              <a:t>Digital Frontend Integration </a:t>
            </a:r>
          </a:p>
        </p:txBody>
      </p:sp>
      <p:sp>
        <p:nvSpPr>
          <p:cNvPr id="3" name="Content Placeholder 2">
            <a:extLst>
              <a:ext uri="{FF2B5EF4-FFF2-40B4-BE49-F238E27FC236}">
                <a16:creationId xmlns:a16="http://schemas.microsoft.com/office/drawing/2014/main" id="{36912920-8378-A9F8-DEE3-4FD9757A440F}"/>
              </a:ext>
            </a:extLst>
          </p:cNvPr>
          <p:cNvSpPr>
            <a:spLocks noGrp="1"/>
          </p:cNvSpPr>
          <p:nvPr>
            <p:ph idx="1"/>
          </p:nvPr>
        </p:nvSpPr>
        <p:spPr bwMode="auto"/>
        <p:txBody>
          <a:bodyPr>
            <a:normAutofit/>
          </a:bodyPr>
          <a:lstStyle/>
          <a:p>
            <a:pPr>
              <a:buFont typeface="Arial" panose="020B0604020202020204" pitchFamily="34" charset="0"/>
              <a:buChar char="•"/>
            </a:pPr>
            <a:r>
              <a:rPr lang="en-GB" dirty="0"/>
              <a:t>Designed user-friendly digital banking interfaces connected to backend core systems.</a:t>
            </a:r>
          </a:p>
          <a:p>
            <a:pPr>
              <a:buFont typeface="Arial" panose="020B0604020202020204" pitchFamily="34" charset="0"/>
              <a:buChar char="•"/>
            </a:pPr>
            <a:endParaRPr lang="en-GB" dirty="0"/>
          </a:p>
          <a:p>
            <a:pPr>
              <a:buFont typeface="Arial" panose="020B0604020202020204" pitchFamily="34" charset="0"/>
              <a:buChar char="•"/>
            </a:pPr>
            <a:r>
              <a:rPr lang="en-GB" dirty="0"/>
              <a:t>Built responsive and API-driven modules for services like fund transfers and account summaries.</a:t>
            </a:r>
          </a:p>
          <a:p>
            <a:pPr>
              <a:buFont typeface="Arial" panose="020B0604020202020204" pitchFamily="34" charset="0"/>
              <a:buChar char="•"/>
            </a:pPr>
            <a:endParaRPr lang="en-GB" dirty="0"/>
          </a:p>
          <a:p>
            <a:pPr>
              <a:buFont typeface="Arial" panose="020B0604020202020204" pitchFamily="34" charset="0"/>
              <a:buChar char="•"/>
            </a:pPr>
            <a:r>
              <a:rPr lang="en-GB" dirty="0"/>
              <a:t>Ensured consistency across channels (web/mobile) through session handling and secure access.</a:t>
            </a:r>
          </a:p>
        </p:txBody>
      </p:sp>
    </p:spTree>
    <p:extLst>
      <p:ext uri="{BB962C8B-B14F-4D97-AF65-F5344CB8AC3E}">
        <p14:creationId xmlns:p14="http://schemas.microsoft.com/office/powerpoint/2010/main" val="381099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5F45268-9CE2-FDC0-D8DA-1FE68CF41031}"/>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2E301ABF-1B7C-735E-5DC4-BF22DE46ADD2}"/>
              </a:ext>
            </a:extLst>
          </p:cNvPr>
          <p:cNvSpPr>
            <a:spLocks noGrp="1"/>
          </p:cNvSpPr>
          <p:nvPr>
            <p:ph type="title"/>
          </p:nvPr>
        </p:nvSpPr>
        <p:spPr bwMode="auto"/>
        <p:txBody>
          <a:bodyPr/>
          <a:lstStyle/>
          <a:p>
            <a:pPr>
              <a:buNone/>
            </a:pPr>
            <a:r>
              <a:rPr lang="en-GB" dirty="0"/>
              <a:t>Tools &amp; Technologies Mastered in Fintech Development</a:t>
            </a:r>
            <a:endParaRPr lang="en-GB" b="1" dirty="0"/>
          </a:p>
        </p:txBody>
      </p:sp>
      <p:sp>
        <p:nvSpPr>
          <p:cNvPr id="3" name="Content Placeholder 2">
            <a:extLst>
              <a:ext uri="{FF2B5EF4-FFF2-40B4-BE49-F238E27FC236}">
                <a16:creationId xmlns:a16="http://schemas.microsoft.com/office/drawing/2014/main" id="{4754C11B-E936-7176-8BDE-0585CFE3F0F2}"/>
              </a:ext>
            </a:extLst>
          </p:cNvPr>
          <p:cNvSpPr>
            <a:spLocks noGrp="1"/>
          </p:cNvSpPr>
          <p:nvPr>
            <p:ph idx="1"/>
          </p:nvPr>
        </p:nvSpPr>
        <p:spPr bwMode="auto"/>
        <p:txBody>
          <a:bodyPr>
            <a:normAutofit fontScale="77500" lnSpcReduction="20000"/>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PL/SQL – </a:t>
            </a:r>
            <a:r>
              <a:rPr lang="en-GB" dirty="0">
                <a:latin typeface="Times New Roman" panose="02020603050405020304" pitchFamily="18" charset="0"/>
                <a:cs typeface="Times New Roman" panose="02020603050405020304" pitchFamily="18" charset="0"/>
              </a:rPr>
              <a:t>Wrote stored procedures to implement backend rules for customer verification, loan logic, and reporting.</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Spring Framework (Java) –</a:t>
            </a:r>
            <a:r>
              <a:rPr lang="en-GB" dirty="0">
                <a:latin typeface="Times New Roman" panose="02020603050405020304" pitchFamily="18" charset="0"/>
                <a:cs typeface="Times New Roman" panose="02020603050405020304" pitchFamily="18" charset="0"/>
              </a:rPr>
              <a:t> Built backend services for internal APIs, configured controllers, and managed service layers.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Secure Log File Retrieval - </a:t>
            </a:r>
            <a:r>
              <a:rPr lang="en-GB" dirty="0">
                <a:latin typeface="Times New Roman" panose="02020603050405020304" pitchFamily="18" charset="0"/>
                <a:cs typeface="Times New Roman" panose="02020603050405020304" pitchFamily="18" charset="0"/>
              </a:rPr>
              <a:t> Used SFTP protocols with GUI tools to download application logs for troubleshooting and performance analysis.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Enterprise Application Server Administration –</a:t>
            </a:r>
            <a:r>
              <a:rPr lang="en-GB" dirty="0">
                <a:latin typeface="Times New Roman" panose="02020603050405020304" pitchFamily="18" charset="0"/>
                <a:cs typeface="Times New Roman" panose="02020603050405020304" pitchFamily="18" charset="0"/>
              </a:rPr>
              <a:t> Managed deployment cycles, tuned resource pools, and monitored backend application health via server management consoles.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Postman –</a:t>
            </a:r>
            <a:r>
              <a:rPr lang="en-GB" dirty="0">
                <a:latin typeface="Times New Roman" panose="02020603050405020304" pitchFamily="18" charset="0"/>
                <a:cs typeface="Times New Roman" panose="02020603050405020304" pitchFamily="18" charset="0"/>
              </a:rPr>
              <a:t> Executed secured HTTP requests to test custom-built endpoints; validated headers, tokens, and payloads for service integration.</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Spring Tool Suite (STS IDE) – </a:t>
            </a:r>
            <a:r>
              <a:rPr lang="en-GB" dirty="0">
                <a:latin typeface="Times New Roman" panose="02020603050405020304" pitchFamily="18" charset="0"/>
                <a:cs typeface="Times New Roman" panose="02020603050405020304" pitchFamily="18" charset="0"/>
              </a:rPr>
              <a:t>Managed full-stack Java application code, debugged API issues, and configured environment-specific .</a:t>
            </a:r>
            <a:r>
              <a:rPr lang="en-GB" dirty="0" err="1">
                <a:latin typeface="Times New Roman" panose="02020603050405020304" pitchFamily="18" charset="0"/>
                <a:cs typeface="Times New Roman" panose="02020603050405020304" pitchFamily="18" charset="0"/>
              </a:rPr>
              <a:t>yml</a:t>
            </a:r>
            <a:r>
              <a:rPr lang="en-GB" dirty="0">
                <a:latin typeface="Times New Roman" panose="02020603050405020304" pitchFamily="18" charset="0"/>
                <a:cs typeface="Times New Roman" panose="02020603050405020304" pitchFamily="18" charset="0"/>
              </a:rPr>
              <a:t> and .properties files.</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JD-GUI (Java </a:t>
            </a:r>
            <a:r>
              <a:rPr lang="en-GB" b="1" dirty="0" err="1">
                <a:latin typeface="Times New Roman" panose="02020603050405020304" pitchFamily="18" charset="0"/>
                <a:cs typeface="Times New Roman" panose="02020603050405020304" pitchFamily="18" charset="0"/>
              </a:rPr>
              <a:t>Decompiler</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Reverse-engineered compiled .jar files to inspect legacy code and trace business logic for error resolution.</a:t>
            </a:r>
          </a:p>
        </p:txBody>
      </p:sp>
    </p:spTree>
    <p:extLst>
      <p:ext uri="{BB962C8B-B14F-4D97-AF65-F5344CB8AC3E}">
        <p14:creationId xmlns:p14="http://schemas.microsoft.com/office/powerpoint/2010/main" val="238523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158A73-BAE7-0AEE-270D-4B4ABFDA93B4}"/>
            </a:ext>
          </a:extLst>
        </p:cNvPr>
        <p:cNvGrpSpPr/>
        <p:nvPr/>
      </p:nvGrpSpPr>
      <p:grpSpPr bwMode="auto">
        <a:xfrm>
          <a:off x="0" y="0"/>
          <a:ext cx="0" cy="0"/>
          <a:chOff x="0" y="0"/>
          <a:chExt cx="0" cy="0"/>
        </a:xfrm>
      </p:grpSpPr>
      <p:sp>
        <p:nvSpPr>
          <p:cNvPr id="2" name="Title 1">
            <a:extLst>
              <a:ext uri="{FF2B5EF4-FFF2-40B4-BE49-F238E27FC236}">
                <a16:creationId xmlns:a16="http://schemas.microsoft.com/office/drawing/2014/main" id="{19ADBFE7-C393-2395-4D42-6CFD5E95D5CF}"/>
              </a:ext>
            </a:extLst>
          </p:cNvPr>
          <p:cNvSpPr>
            <a:spLocks noGrp="1"/>
          </p:cNvSpPr>
          <p:nvPr>
            <p:ph type="title"/>
          </p:nvPr>
        </p:nvSpPr>
        <p:spPr bwMode="auto"/>
        <p:txBody>
          <a:bodyPr/>
          <a:lstStyle/>
          <a:p>
            <a:pPr>
              <a:buNone/>
            </a:pPr>
            <a:r>
              <a:rPr lang="en-IN" dirty="0"/>
              <a:t>Extensibility Tools &amp; Microservices</a:t>
            </a:r>
            <a:endParaRPr lang="en-GB" b="1" dirty="0"/>
          </a:p>
        </p:txBody>
      </p:sp>
      <p:sp>
        <p:nvSpPr>
          <p:cNvPr id="3" name="Content Placeholder 2">
            <a:extLst>
              <a:ext uri="{FF2B5EF4-FFF2-40B4-BE49-F238E27FC236}">
                <a16:creationId xmlns:a16="http://schemas.microsoft.com/office/drawing/2014/main" id="{6F23DD48-9860-1C4C-9077-A124B63B0BBB}"/>
              </a:ext>
            </a:extLst>
          </p:cNvPr>
          <p:cNvSpPr>
            <a:spLocks noGrp="1"/>
          </p:cNvSpPr>
          <p:nvPr>
            <p:ph idx="1"/>
          </p:nvPr>
        </p:nvSpPr>
        <p:spPr bwMode="auto"/>
        <p:txBody>
          <a:bodyPr>
            <a:normAutofit/>
          </a:bodyPr>
          <a:lstStyle/>
          <a:p>
            <a:r>
              <a:rPr lang="en-GB" dirty="0"/>
              <a:t>Rapid feature deployment</a:t>
            </a:r>
          </a:p>
          <a:p>
            <a:r>
              <a:rPr lang="en-GB" dirty="0"/>
              <a:t>Enhances modularity and agility</a:t>
            </a:r>
          </a:p>
          <a:p>
            <a:r>
              <a:rPr lang="en-GB" dirty="0"/>
              <a:t>Facilitates continuous integration and delivery</a:t>
            </a:r>
          </a:p>
          <a:p>
            <a:r>
              <a:rPr lang="en-GB" dirty="0"/>
              <a:t>Improves maintainability</a:t>
            </a:r>
          </a:p>
          <a:p>
            <a:pPr>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39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dirty="0"/>
              <a:t>Timeline of Project</a:t>
            </a:r>
          </a:p>
        </p:txBody>
      </p:sp>
      <p:sp>
        <p:nvSpPr>
          <p:cNvPr id="4" name="Content Placeholder 3">
            <a:extLst>
              <a:ext uri="{FF2B5EF4-FFF2-40B4-BE49-F238E27FC236}">
                <a16:creationId xmlns:a16="http://schemas.microsoft.com/office/drawing/2014/main" id="{6A051F86-BF53-357C-B32E-D7D3A8D43D75}"/>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DC647DE5-4EE0-F25F-1109-35339E323EC8}"/>
              </a:ext>
            </a:extLst>
          </p:cNvPr>
          <p:cNvPicPr>
            <a:picLocks noChangeAspect="1"/>
          </p:cNvPicPr>
          <p:nvPr/>
        </p:nvPicPr>
        <p:blipFill>
          <a:blip r:embed="rId3"/>
          <a:stretch>
            <a:fillRect/>
          </a:stretch>
        </p:blipFill>
        <p:spPr>
          <a:xfrm>
            <a:off x="812800" y="1004129"/>
            <a:ext cx="10668000" cy="54628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Conclusion</a:t>
            </a:r>
          </a:p>
        </p:txBody>
      </p:sp>
      <p:sp>
        <p:nvSpPr>
          <p:cNvPr id="3" name="Content Placeholder 2"/>
          <p:cNvSpPr>
            <a:spLocks noGrp="1"/>
          </p:cNvSpPr>
          <p:nvPr>
            <p:ph idx="1"/>
          </p:nvPr>
        </p:nvSpPr>
        <p:spPr bwMode="auto"/>
        <p:txBody>
          <a:bodyPr>
            <a:normAutofit/>
          </a:bodyPr>
          <a:lstStyle/>
          <a:p>
            <a:pPr algn="just">
              <a:defRPr/>
            </a:pPr>
            <a:r>
              <a:rPr lang="en-GB" sz="2000" dirty="0"/>
              <a:t>The internship offered valuable hands-on experience with Core Banking Solutions (CBS), deepening understanding of essential banking operations such as account management, transaction processing, and compliance. Working with relational databases and PL/SQL enhanced skills in managing financial data effectively. Exposure to enterprise-level architecture highlighted how different components integrate to create scalable and secure banking systems. Interns gained practical knowledge of modern software development practices through microservices, Spring Boot, and low-code tools, emphasizing modularity, security, and efficiency. Additionally, experience with API management and testing using Postman strengthened the ability to ensure seamless system communication, critical for fintech platforms relying on third-party integrations. Overall, the internship provided a solid foundation in CBS and fintech technologies within a licensed financial environment, preparing interns for real-world challenges in banking technology and fintech development.</a:t>
            </a:r>
            <a:endParaRP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4" name="Google Shape;114;p17"/>
          <p:cNvSpPr txBox="1">
            <a:spLocks noGrp="1"/>
          </p:cNvSpPr>
          <p:nvPr>
            <p:ph type="title"/>
          </p:nvPr>
        </p:nvSpPr>
        <p:spPr bwMode="auto">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defRPr/>
            </a:pPr>
            <a:r>
              <a:rPr lang="en-US">
                <a:latin typeface="Cambria" panose="02040503050406030204"/>
                <a:ea typeface="Cambria" panose="02040503050406030204"/>
              </a:rPr>
              <a:t>Github Link</a:t>
            </a:r>
          </a:p>
        </p:txBody>
      </p:sp>
      <p:sp>
        <p:nvSpPr>
          <p:cNvPr id="115" name="Google Shape;115;p17"/>
          <p:cNvSpPr txBox="1">
            <a:spLocks noGrp="1"/>
          </p:cNvSpPr>
          <p:nvPr>
            <p:ph type="body" idx="1"/>
          </p:nvPr>
        </p:nvSpPr>
        <p:spPr bwMode="auto">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lang="en-US">
              <a:latin typeface="Cambria" panose="02040503050406030204"/>
              <a:ea typeface="Cambria" panose="02040503050406030204"/>
            </a:endParaRPr>
          </a:p>
          <a:p>
            <a:pPr marL="342900" lvl="0" indent="-190500" algn="just">
              <a:lnSpc>
                <a:spcPct val="200000"/>
              </a:lnSpc>
              <a:spcBef>
                <a:spcPts val="0"/>
              </a:spcBef>
              <a:spcAft>
                <a:spcPts val="0"/>
              </a:spcAft>
              <a:buClr>
                <a:schemeClr val="dk1"/>
              </a:buClr>
              <a:buSzPct val="100000"/>
              <a:buNone/>
              <a:defRPr/>
            </a:pPr>
            <a:endParaRPr>
              <a:latin typeface="Cambria" panose="02040503050406030204"/>
              <a:ea typeface="Cambria" panose="02040503050406030204"/>
            </a:endParaRPr>
          </a:p>
        </p:txBody>
      </p:sp>
      <p:sp>
        <p:nvSpPr>
          <p:cNvPr id="4" name="Google Shape;115;p17"/>
          <p:cNvSpPr txBox="1"/>
          <p:nvPr/>
        </p:nvSpPr>
        <p:spPr bwMode="auto">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a:lnSpc>
                <a:spcPct val="100000"/>
              </a:lnSpc>
              <a:spcBef>
                <a:spcPts val="0"/>
              </a:spcBef>
              <a:spcAft>
                <a:spcPts val="0"/>
              </a:spcAft>
            </a:defPPr>
            <a:lvl1pPr marL="457200" marR="0" lvl="0" indent="-381000" algn="l">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defRPr>
            </a:lvl1pPr>
            <a:lvl2pPr marL="914400" marR="0" lvl="1" indent="-355600" algn="l">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defRPr>
            </a:lvl2pPr>
            <a:lvl3pPr marL="1371600" marR="0" lvl="2" indent="-342900" algn="l">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defRPr>
            </a:lvl3pPr>
            <a:lvl4pPr marL="1828800" marR="0" lvl="3"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4pPr>
            <a:lvl5pPr marL="2286000" marR="0" lvl="4"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5pPr>
            <a:lvl6pPr marL="2743200" marR="0" lvl="5"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6pPr>
            <a:lvl7pPr marL="3200400" marR="0" lvl="6"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7pPr>
            <a:lvl8pPr marL="3657600" marR="0" lvl="7"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8pPr>
            <a:lvl9pPr marL="4114800" marR="0" lvl="8"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9pPr>
          </a:lstStyle>
          <a:p>
            <a:pPr marL="342900" indent="-190500" algn="just">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a:latin typeface="Cambria" panose="02040503050406030204"/>
              <a:ea typeface="Cambria" panose="02040503050406030204"/>
            </a:endParaRPr>
          </a:p>
        </p:txBody>
      </p:sp>
      <p:sp>
        <p:nvSpPr>
          <p:cNvPr id="5" name="Google Shape;115;p17"/>
          <p:cNvSpPr txBox="1"/>
          <p:nvPr/>
        </p:nvSpPr>
        <p:spPr bwMode="auto">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a:lnSpc>
                <a:spcPct val="100000"/>
              </a:lnSpc>
              <a:spcBef>
                <a:spcPts val="0"/>
              </a:spcBef>
              <a:spcAft>
                <a:spcPts val="0"/>
              </a:spcAft>
            </a:defPPr>
            <a:lvl1pPr marL="457200" marR="0" lvl="0" indent="-381000" algn="l">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defRPr>
            </a:lvl1pPr>
            <a:lvl2pPr marL="914400" marR="0" lvl="1" indent="-355600" algn="l">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defRPr>
            </a:lvl2pPr>
            <a:lvl3pPr marL="1371600" marR="0" lvl="2" indent="-342900" algn="l">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defRPr>
            </a:lvl3pPr>
            <a:lvl4pPr marL="1828800" marR="0" lvl="3"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4pPr>
            <a:lvl5pPr marL="2286000" marR="0" lvl="4" indent="-330200" algn="l">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defRPr>
            </a:lvl5pPr>
            <a:lvl6pPr marL="2743200" marR="0" lvl="5"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6pPr>
            <a:lvl7pPr marL="3200400" marR="0" lvl="6"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7pPr>
            <a:lvl8pPr marL="3657600" marR="0" lvl="7"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8pPr>
            <a:lvl9pPr marL="4114800" marR="0" lvl="8" indent="-342900" algn="l">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defRPr>
            </a:lvl9pPr>
          </a:lstStyle>
          <a:p>
            <a:pPr marL="342900" indent="-190500" algn="just">
              <a:spcBef>
                <a:spcPts val="0"/>
              </a:spcBef>
              <a:buSzPct val="100000"/>
              <a:buFont typeface="Arial" panose="020B0604020202020204"/>
              <a:buNone/>
              <a:defRPr/>
            </a:pPr>
            <a:r>
              <a:rPr lang="en-US" dirty="0">
                <a:latin typeface="Cambria" panose="02040503050406030204"/>
                <a:ea typeface="Cambria" panose="02040503050406030204"/>
              </a:rPr>
              <a:t>The </a:t>
            </a:r>
            <a:r>
              <a:rPr lang="en-US" dirty="0" err="1">
                <a:latin typeface="Cambria" panose="02040503050406030204"/>
                <a:ea typeface="Cambria" panose="02040503050406030204"/>
              </a:rPr>
              <a:t>Github</a:t>
            </a:r>
            <a:r>
              <a:rPr lang="en-US" dirty="0">
                <a:latin typeface="Cambria" panose="02040503050406030204"/>
                <a:ea typeface="Cambria" panose="02040503050406030204"/>
              </a:rPr>
              <a:t> link provided should have public access permission.</a:t>
            </a:r>
          </a:p>
          <a:p>
            <a:pPr marL="342900" indent="-190500" algn="just">
              <a:spcBef>
                <a:spcPts val="0"/>
              </a:spcBef>
              <a:buSzPct val="100000"/>
              <a:buFont typeface="Arial" panose="020B0604020202020204"/>
              <a:buNone/>
              <a:defRPr/>
            </a:pPr>
            <a:endParaRPr lang="en-US" dirty="0">
              <a:latin typeface="Cambria" panose="02040503050406030204"/>
              <a:ea typeface="Cambria" panose="02040503050406030204"/>
            </a:endParaRPr>
          </a:p>
          <a:p>
            <a:pPr marL="342900" indent="-190500" algn="just">
              <a:spcBef>
                <a:spcPts val="0"/>
              </a:spcBef>
              <a:buSzPct val="100000"/>
              <a:buFont typeface="Arial" panose="020B0604020202020204"/>
              <a:buNone/>
              <a:defRPr/>
            </a:pPr>
            <a:r>
              <a:rPr lang="en-US" b="1" dirty="0" err="1">
                <a:solidFill>
                  <a:schemeClr val="accent2">
                    <a:lumMod val="75000"/>
                  </a:schemeClr>
                </a:solidFill>
                <a:latin typeface="Cambria" panose="02040503050406030204"/>
                <a:ea typeface="Cambria" panose="02040503050406030204"/>
              </a:rPr>
              <a:t>Github</a:t>
            </a:r>
            <a:r>
              <a:rPr lang="en-US" b="1" dirty="0">
                <a:solidFill>
                  <a:schemeClr val="accent2">
                    <a:lumMod val="75000"/>
                  </a:schemeClr>
                </a:solidFill>
                <a:latin typeface="Cambria" panose="02040503050406030204"/>
                <a:ea typeface="Cambria" panose="02040503050406030204"/>
              </a:rPr>
              <a:t> Link</a:t>
            </a:r>
          </a:p>
          <a:p>
            <a:pPr marL="342900" indent="-190500" algn="just">
              <a:spcBef>
                <a:spcPts val="0"/>
              </a:spcBef>
              <a:buSzPct val="100000"/>
              <a:buFont typeface="Arial" panose="020B0604020202020204"/>
              <a:buNone/>
              <a:defRPr/>
            </a:pPr>
            <a:endParaRPr lang="en-US" b="1" dirty="0">
              <a:solidFill>
                <a:schemeClr val="accent2">
                  <a:lumMod val="75000"/>
                </a:schemeClr>
              </a:solidFill>
              <a:latin typeface="Cambria" panose="02040503050406030204"/>
              <a:ea typeface="Cambria" panose="02040503050406030204"/>
            </a:endParaRPr>
          </a:p>
          <a:p>
            <a:pPr marL="342900" indent="-190500" algn="just">
              <a:spcBef>
                <a:spcPts val="0"/>
              </a:spcBef>
              <a:buSzPct val="100000"/>
              <a:buFont typeface="Arial" panose="020B0604020202020204"/>
              <a:buNone/>
              <a:defRPr/>
            </a:pPr>
            <a:r>
              <a:rPr lang="en-US" altLang="en-US" b="1" dirty="0">
                <a:solidFill>
                  <a:schemeClr val="accent2">
                    <a:lumMod val="75000"/>
                  </a:schemeClr>
                </a:solidFill>
                <a:latin typeface="Cambria" panose="02040503050406030204"/>
                <a:ea typeface="Cambria" panose="02040503050406030204"/>
              </a:rPr>
              <a:t>https://github.com/SivaMani-21</a:t>
            </a:r>
          </a:p>
          <a:p>
            <a:pPr marL="342900" indent="-190500" algn="just">
              <a:lnSpc>
                <a:spcPct val="200000"/>
              </a:lnSpc>
              <a:spcBef>
                <a:spcPts val="0"/>
              </a:spcBef>
              <a:buSzPct val="100000"/>
              <a:buFont typeface="Arial" panose="020B0604020202020204"/>
              <a:buNone/>
              <a:defRPr/>
            </a:pPr>
            <a:endParaRPr lang="en-US" dirty="0">
              <a:latin typeface="Cambria" panose="02040503050406030204"/>
              <a:ea typeface="Cambria" panose="02040503050406030204"/>
            </a:endParaRPr>
          </a:p>
          <a:p>
            <a:pPr marL="342900" indent="-190500" algn="just">
              <a:lnSpc>
                <a:spcPct val="200000"/>
              </a:lnSpc>
              <a:spcBef>
                <a:spcPts val="0"/>
              </a:spcBef>
              <a:buSzPct val="100000"/>
              <a:buFont typeface="Arial" panose="020B0604020202020204"/>
              <a:buNone/>
              <a:defRPr/>
            </a:pPr>
            <a:endParaRPr lang="en-US" dirty="0">
              <a:latin typeface="Cambria" panose="02040503050406030204"/>
              <a:ea typeface="Cambria" panose="02040503050406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a:t>References</a:t>
            </a:r>
          </a:p>
        </p:txBody>
      </p:sp>
      <p:sp>
        <p:nvSpPr>
          <p:cNvPr id="3" name="Content Placeholder 2"/>
          <p:cNvSpPr>
            <a:spLocks noGrp="1"/>
          </p:cNvSpPr>
          <p:nvPr>
            <p:ph idx="1"/>
          </p:nvPr>
        </p:nvSpPr>
        <p:spPr bwMode="auto">
          <a:xfrm>
            <a:off x="812800" y="969645"/>
            <a:ext cx="10754995" cy="5318125"/>
          </a:xfrm>
        </p:spPr>
        <p:txBody>
          <a:bodyPr vertOverflow="overflow" horzOverflow="overflow" vert="horz" wrap="square" lIns="91440" tIns="45720" rIns="91440" bIns="45720" numCol="1" spcCol="0" rtlCol="0" fromWordArt="0" anchor="t" anchorCtr="0" forceAA="0" compatLnSpc="0">
            <a:noAutofit/>
          </a:bodyPr>
          <a:lstStyle/>
          <a:p>
            <a:pPr algn="just">
              <a:lnSpc>
                <a:spcPct val="150000"/>
              </a:lnSpc>
              <a:defRPr/>
            </a:pPr>
            <a:r>
              <a:rPr lang="en-IN" sz="1400" dirty="0"/>
              <a:t>[1] Core Banking Systems: Foundations of Modern Financial Services. (2025). Retrieved  from </a:t>
            </a:r>
            <a:r>
              <a:rPr lang="en-IN" sz="1400" dirty="0">
                <a:hlinkClick r:id="rId3"/>
              </a:rPr>
              <a:t>https://example.com/core-banking-systems</a:t>
            </a:r>
            <a:endParaRPr lang="en-IN" sz="1400" dirty="0"/>
          </a:p>
          <a:p>
            <a:pPr algn="just">
              <a:lnSpc>
                <a:spcPct val="150000"/>
              </a:lnSpc>
              <a:defRPr/>
            </a:pPr>
            <a:r>
              <a:rPr lang="en-IN" sz="1400" dirty="0"/>
              <a:t>[2] Comprehensive Overview of Core Banking Product Suites. (2025). Retrieved from  </a:t>
            </a:r>
            <a:r>
              <a:rPr lang="en-IN" sz="1400" dirty="0">
                <a:hlinkClick r:id="rId4"/>
              </a:rPr>
              <a:t>https://example.com/core-banking-products</a:t>
            </a:r>
            <a:endParaRPr lang="en-IN" sz="1400" dirty="0"/>
          </a:p>
          <a:p>
            <a:pPr algn="just">
              <a:lnSpc>
                <a:spcPct val="150000"/>
              </a:lnSpc>
              <a:defRPr/>
            </a:pPr>
            <a:r>
              <a:rPr lang="en-IN" sz="1400" dirty="0"/>
              <a:t>[3] Building Microservices with a Modern Java Framework. (2025). Retrieved from  </a:t>
            </a:r>
            <a:r>
              <a:rPr lang="en-IN" sz="1400" dirty="0">
                <a:hlinkClick r:id="rId5"/>
              </a:rPr>
              <a:t>https://example.com/microservices-java-framework</a:t>
            </a:r>
            <a:endParaRPr lang="en-IN" sz="1400" dirty="0"/>
          </a:p>
          <a:p>
            <a:pPr algn="just">
              <a:lnSpc>
                <a:spcPct val="150000"/>
              </a:lnSpc>
              <a:defRPr/>
            </a:pPr>
            <a:r>
              <a:rPr lang="en-IN" sz="1400" dirty="0"/>
              <a:t>[4] Understanding Toolkits for Accelerated Software Development. (2025). Retrieved from </a:t>
            </a:r>
            <a:r>
              <a:rPr lang="en-IN" sz="1400" dirty="0">
                <a:hlinkClick r:id="rId6"/>
              </a:rPr>
              <a:t>https://example.com/toolkits-software-development</a:t>
            </a:r>
            <a:endParaRPr lang="en-IN" sz="1400" dirty="0"/>
          </a:p>
          <a:p>
            <a:pPr algn="just">
              <a:lnSpc>
                <a:spcPct val="150000"/>
              </a:lnSpc>
              <a:defRPr/>
            </a:pPr>
            <a:r>
              <a:rPr lang="en-IN" sz="1400" dirty="0"/>
              <a:t>[5] Enterprise Application Servers: Architecture and Deployment. (2025). Retrieved from  </a:t>
            </a:r>
            <a:r>
              <a:rPr lang="en-IN" sz="1400" dirty="0">
                <a:hlinkClick r:id="rId7"/>
              </a:rPr>
              <a:t>https://example.com/enterprise-app-servers</a:t>
            </a:r>
            <a:r>
              <a:rPr lang="en-IN" sz="1400" dirty="0"/>
              <a:t> </a:t>
            </a:r>
          </a:p>
          <a:p>
            <a:pPr algn="just">
              <a:lnSpc>
                <a:spcPct val="150000"/>
              </a:lnSpc>
              <a:defRPr/>
            </a:pPr>
            <a:r>
              <a:rPr lang="en-IN" sz="1400" dirty="0"/>
              <a:t>[6] Secure File Transfer Clients for Development Environments. (2025). Retrieved from  </a:t>
            </a:r>
            <a:r>
              <a:rPr lang="en-IN" sz="1400" dirty="0">
                <a:hlinkClick r:id="rId8"/>
              </a:rPr>
              <a:t>https://example.com/sftp-ftp-client</a:t>
            </a:r>
            <a:endParaRPr lang="en-IN" sz="1400" dirty="0"/>
          </a:p>
          <a:p>
            <a:pPr algn="just">
              <a:lnSpc>
                <a:spcPct val="150000"/>
              </a:lnSpc>
              <a:defRPr/>
            </a:pPr>
            <a:r>
              <a:rPr lang="en-IN" sz="1400" dirty="0"/>
              <a:t>[7] Procedural SQL Techniques for Financial Applications. (2025). Retrieved from </a:t>
            </a:r>
            <a:r>
              <a:rPr lang="en-IN" sz="1400" dirty="0">
                <a:hlinkClick r:id="rId9"/>
              </a:rPr>
              <a:t>https://example.com/procedural-sql</a:t>
            </a:r>
            <a:endParaRPr lang="en-IN" sz="1400" dirty="0"/>
          </a:p>
          <a:p>
            <a:pPr algn="just">
              <a:lnSpc>
                <a:spcPct val="150000"/>
              </a:lnSpc>
              <a:defRPr/>
            </a:pPr>
            <a:r>
              <a:rPr lang="en-IN" sz="1400" dirty="0"/>
              <a:t>[8] API Platforms for Modern Software Development. (2025). Retrieved from </a:t>
            </a:r>
            <a:r>
              <a:rPr lang="en-IN" sz="1400" dirty="0">
                <a:hlinkClick r:id="rId10"/>
              </a:rPr>
              <a:t>https://example.com/api-platforms</a:t>
            </a:r>
            <a:endParaRPr lang="en-IN" sz="1400" dirty="0"/>
          </a:p>
          <a:p>
            <a:pPr algn="just">
              <a:lnSpc>
                <a:spcPct val="150000"/>
              </a:lnSpc>
              <a:defRPr/>
            </a:pPr>
            <a:r>
              <a:rPr lang="en-IN" sz="1400" dirty="0"/>
              <a:t>[9] High-Performance Databases for Financial Workloads. (2025). Retrieved from </a:t>
            </a:r>
            <a:r>
              <a:rPr lang="en-IN" sz="1400" dirty="0">
                <a:hlinkClick r:id="rId11"/>
              </a:rPr>
              <a:t>https://example.com/finance-databases</a:t>
            </a:r>
            <a:endParaRPr lang="en-IN" sz="1400" dirty="0"/>
          </a:p>
          <a:p>
            <a:pPr algn="just">
              <a:lnSpc>
                <a:spcPct val="150000"/>
              </a:lnSpc>
              <a:defRPr/>
            </a:pPr>
            <a:r>
              <a:rPr lang="en-IN" sz="1400" dirty="0"/>
              <a:t>[10] Enterprise System Architecture for Financial Institutions. (2025). Retrieved from </a:t>
            </a:r>
            <a:r>
              <a:rPr lang="en-IN" sz="1400" dirty="0">
                <a:hlinkClick r:id="rId12"/>
              </a:rPr>
              <a:t>https://example.com/enterprise-finance-architecture</a:t>
            </a:r>
            <a:endParaRPr lang="en-IN" sz="1400" dirty="0"/>
          </a:p>
          <a:p>
            <a:pPr marL="0" indent="0" algn="just">
              <a:lnSpc>
                <a:spcPct val="150000"/>
              </a:lnSpc>
              <a:buNone/>
              <a:defRPr/>
            </a:pPr>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dirty="0"/>
              <a:t>Introduction to </a:t>
            </a:r>
            <a:r>
              <a:rPr lang="en-IN" dirty="0" err="1"/>
              <a:t>Profinch</a:t>
            </a:r>
            <a:r>
              <a:rPr lang="en-IN" dirty="0"/>
              <a:t> Solutions</a:t>
            </a:r>
            <a:endParaRPr lang="en-GB" dirty="0"/>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r>
              <a:rPr lang="en-GB" sz="2800" dirty="0"/>
              <a:t>Fintech company focused on banking transformation</a:t>
            </a:r>
          </a:p>
          <a:p>
            <a:r>
              <a:rPr lang="en-GB" sz="2800" dirty="0"/>
              <a:t>Licensed technology partnership model</a:t>
            </a:r>
          </a:p>
          <a:p>
            <a:r>
              <a:rPr lang="en-GB" sz="2800" dirty="0"/>
              <a:t>Expertise in CBS, digital banking</a:t>
            </a:r>
          </a:p>
          <a:p>
            <a:r>
              <a:rPr lang="en-GB" sz="2800" dirty="0"/>
              <a:t>Global customer base with tailored services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89899342" name="Title 1"/>
          <p:cNvSpPr>
            <a:spLocks noGrp="1"/>
          </p:cNvSpPr>
          <p:nvPr>
            <p:ph type="title"/>
          </p:nvPr>
        </p:nvSpPr>
        <p:spPr bwMode="auto"/>
        <p:txBody>
          <a:bodyPr/>
          <a:lstStyle>
            <a:lvl1pPr>
              <a:defRPr>
                <a:solidFill>
                  <a:schemeClr val="tx2">
                    <a:lumMod val="75000"/>
                  </a:schemeClr>
                </a:solidFill>
              </a:defRPr>
            </a:lvl1pPr>
          </a:lstStyle>
          <a:p>
            <a:pPr>
              <a:defRPr/>
            </a:pPr>
            <a:r>
              <a:rPr lang="en-GB" sz="2800" b="1" i="0" u="none" strike="noStrike" cap="none" spc="0">
                <a:solidFill>
                  <a:schemeClr val="tx2">
                    <a:lumMod val="75000"/>
                  </a:schemeClr>
                </a:solidFill>
                <a:latin typeface="Verdana" panose="020B0604030504040204"/>
                <a:ea typeface="Verdana" panose="020B0604030504040204"/>
                <a:cs typeface="Verdana" panose="020B0604030504040204"/>
              </a:rPr>
              <a:t>References</a:t>
            </a:r>
            <a:endParaRPr sz="2800"/>
          </a:p>
          <a:p>
            <a:pPr>
              <a:defRPr/>
            </a:pPr>
            <a:endParaRPr sz="2800"/>
          </a:p>
        </p:txBody>
      </p:sp>
      <p:sp>
        <p:nvSpPr>
          <p:cNvPr id="83983604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just">
              <a:lnSpc>
                <a:spcPct val="150000"/>
              </a:lnSpc>
              <a:defRPr/>
            </a:pPr>
            <a:r>
              <a:rPr lang="en-GB" altLang="en-US" sz="1600" dirty="0">
                <a:latin typeface="Times New Roman" panose="02020603050405020304"/>
                <a:ea typeface="Times New Roman" panose="02020603050405020304"/>
                <a:cs typeface="Times New Roman" panose="02020603050405020304"/>
                <a:sym typeface="+mn-ea"/>
              </a:rPr>
              <a:t>[11] Anjali R. Nair. (2024). Integration of core banking systems with modern digital banking layers  for omnichannel services. The study highlights REST API and middleware communication, transactional improvements, and security frameworks for scalable digital transformation. Retrieved from </a:t>
            </a:r>
            <a:r>
              <a:rPr lang="en-GB" altLang="en-US" sz="1600" dirty="0">
                <a:latin typeface="Times New Roman" panose="02020603050405020304"/>
                <a:ea typeface="Times New Roman" panose="02020603050405020304"/>
                <a:cs typeface="Times New Roman" panose="02020603050405020304"/>
                <a:sym typeface="+mn-ea"/>
                <a:hlinkClick r:id="rId3"/>
              </a:rPr>
              <a:t>https://example.com/digital-banking-architecture</a:t>
            </a:r>
            <a:endParaRPr lang="en-GB" altLang="en-US" sz="1600" dirty="0">
              <a:latin typeface="Times New Roman" panose="02020603050405020304"/>
              <a:ea typeface="Times New Roman" panose="02020603050405020304"/>
              <a:cs typeface="Times New Roman" panose="02020603050405020304"/>
              <a:sym typeface="+mn-ea"/>
            </a:endParaRPr>
          </a:p>
          <a:p>
            <a:pPr algn="just">
              <a:lnSpc>
                <a:spcPct val="150000"/>
              </a:lnSpc>
              <a:defRPr/>
            </a:pPr>
            <a:endParaRPr lang="en-GB" altLang="en-US" sz="1600" dirty="0">
              <a:latin typeface="Times New Roman" panose="02020603050405020304"/>
              <a:ea typeface="Times New Roman" panose="02020603050405020304"/>
              <a:cs typeface="Times New Roman" panose="02020603050405020304"/>
              <a:sym typeface="+mn-ea"/>
            </a:endParaRPr>
          </a:p>
          <a:p>
            <a:pPr algn="just">
              <a:lnSpc>
                <a:spcPct val="150000"/>
              </a:lnSpc>
              <a:defRPr/>
            </a:pPr>
            <a:r>
              <a:rPr lang="en-GB" altLang="en-US" sz="1600" dirty="0">
                <a:latin typeface="Times New Roman" panose="02020603050405020304"/>
                <a:ea typeface="Times New Roman" panose="02020603050405020304"/>
                <a:cs typeface="Times New Roman" panose="02020603050405020304"/>
                <a:sym typeface="+mn-ea"/>
              </a:rPr>
              <a:t>[12] Rajeev Kumar and Meenal Deshpande. (2023). Middleware platforms for enhancing performance and fault tolerance in enterprise financial applications. The paper </a:t>
            </a:r>
            <a:r>
              <a:rPr lang="en-GB" altLang="en-US" sz="1600" dirty="0" err="1">
                <a:latin typeface="Times New Roman" panose="02020603050405020304"/>
                <a:ea typeface="Times New Roman" panose="02020603050405020304"/>
                <a:cs typeface="Times New Roman" panose="02020603050405020304"/>
                <a:sym typeface="+mn-ea"/>
              </a:rPr>
              <a:t>analyzes</a:t>
            </a:r>
            <a:r>
              <a:rPr lang="en-GB" altLang="en-US" sz="1600" dirty="0">
                <a:latin typeface="Times New Roman" panose="02020603050405020304"/>
                <a:ea typeface="Times New Roman" panose="02020603050405020304"/>
                <a:cs typeface="Times New Roman" panose="02020603050405020304"/>
                <a:sym typeface="+mn-ea"/>
              </a:rPr>
              <a:t> load balancing, session persistence, and enterprise component usage in clustered core banking environments. Retrieved from </a:t>
            </a:r>
            <a:r>
              <a:rPr lang="en-GB" altLang="en-US" sz="1600" dirty="0">
                <a:latin typeface="Times New Roman" panose="02020603050405020304"/>
                <a:ea typeface="Times New Roman" panose="02020603050405020304"/>
                <a:cs typeface="Times New Roman" panose="02020603050405020304"/>
                <a:sym typeface="+mn-ea"/>
                <a:hlinkClick r:id="rId4"/>
              </a:rPr>
              <a:t>https://example.com/middleware-performance-fintech</a:t>
            </a:r>
            <a:endParaRPr lang="en-GB" altLang="en-US" sz="1600" dirty="0">
              <a:latin typeface="Times New Roman" panose="02020603050405020304"/>
              <a:ea typeface="Times New Roman" panose="02020603050405020304"/>
              <a:cs typeface="Times New Roman" panose="02020603050405020304"/>
              <a:sym typeface="+mn-ea"/>
            </a:endParaRPr>
          </a:p>
          <a:p>
            <a:pPr algn="just">
              <a:lnSpc>
                <a:spcPct val="150000"/>
              </a:lnSpc>
              <a:defRPr/>
            </a:pPr>
            <a:endParaRPr lang="en-GB" altLang="en-US" sz="1600" dirty="0">
              <a:latin typeface="Times New Roman" panose="02020603050405020304"/>
              <a:ea typeface="Times New Roman" panose="02020603050405020304"/>
              <a:cs typeface="Times New Roman" panose="02020603050405020304"/>
              <a:sym typeface="+mn-ea"/>
            </a:endParaRPr>
          </a:p>
          <a:p>
            <a:pPr algn="just">
              <a:lnSpc>
                <a:spcPct val="150000"/>
              </a:lnSpc>
              <a:defRPr/>
            </a:pPr>
            <a:r>
              <a:rPr lang="en-GB" altLang="en-US" sz="1600" dirty="0">
                <a:latin typeface="Times New Roman" panose="02020603050405020304"/>
                <a:ea typeface="Times New Roman" panose="02020603050405020304"/>
                <a:cs typeface="Times New Roman" panose="02020603050405020304"/>
                <a:sym typeface="+mn-ea"/>
              </a:rPr>
              <a:t>[13] Sneha Murthy. (2025). Extensibility toolkits and procedural programming for customized fintech workflows. Case studies illustrate rapid development of banking processes using stored procedures and toolkits, emphasizing secure integration and compliance. Retrieved from </a:t>
            </a:r>
            <a:r>
              <a:rPr lang="en-GB" altLang="en-US" sz="1600" dirty="0">
                <a:latin typeface="Times New Roman" panose="02020603050405020304"/>
                <a:ea typeface="Times New Roman" panose="02020603050405020304"/>
                <a:cs typeface="Times New Roman" panose="02020603050405020304"/>
                <a:sym typeface="+mn-ea"/>
                <a:hlinkClick r:id="rId5"/>
              </a:rPr>
              <a:t>https://example.com/fintech-toolkit-development</a:t>
            </a:r>
            <a:endParaRPr lang="en-GB" altLang="en-US" sz="1600" dirty="0">
              <a:latin typeface="Times New Roman" panose="02020603050405020304"/>
              <a:ea typeface="Times New Roman" panose="02020603050405020304"/>
              <a:cs typeface="Times New Roman" panose="02020603050405020304"/>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Project work mapping with SDG</a:t>
            </a:r>
            <a:endParaRPr lang="en-IN"/>
          </a:p>
        </p:txBody>
      </p:sp>
      <p:sp>
        <p:nvSpPr>
          <p:cNvPr id="4" name="AutoShape 2" descr="Image preview"/>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lstStyle/>
          <a:p>
            <a:pPr>
              <a:defRPr/>
            </a:pPr>
            <a:endParaRPr lang="en-IN"/>
          </a:p>
        </p:txBody>
      </p:sp>
      <p:sp>
        <p:nvSpPr>
          <p:cNvPr id="6" name="AutoShape 6" descr="Image preview"/>
          <p:cNvSpPr>
            <a:spLocks noGrp="1" noChangeAspect="1" noChangeArrowheads="1"/>
          </p:cNvSpPr>
          <p:nvPr>
            <p:ph type="body" idx="1"/>
          </p:nvPr>
        </p:nvSpPr>
        <p:spPr bwMode="auto">
          <a:prstGeom prst="rect">
            <a:avLst/>
          </a:prstGeom>
          <a:noFill/>
        </p:spPr>
        <p:txBody>
          <a:bodyPr vert="horz" wrap="square" lIns="91440" tIns="45720" rIns="91440" bIns="45720" numCol="1" anchor="t" anchorCtr="0" compatLnSpc="1"/>
          <a:lstStyle/>
          <a:p>
            <a:pPr marL="0" indent="0">
              <a:buNone/>
              <a:defRPr/>
            </a:pPr>
            <a:r>
              <a:rPr lang="en-US" altLang="en-IN"/>
              <a:t>   							</a:t>
            </a:r>
          </a:p>
        </p:txBody>
      </p:sp>
      <p:pic>
        <p:nvPicPr>
          <p:cNvPr id="3" name="Picture 2" descr="Sustainable_Development_Goals"/>
          <p:cNvPicPr>
            <a:picLocks noChangeAspect="1"/>
          </p:cNvPicPr>
          <p:nvPr/>
        </p:nvPicPr>
        <p:blipFill>
          <a:blip r:embed="rId3"/>
          <a:stretch>
            <a:fillRect/>
          </a:stretch>
        </p:blipFill>
        <p:spPr>
          <a:xfrm>
            <a:off x="906145" y="1735455"/>
            <a:ext cx="5939155" cy="3563620"/>
          </a:xfrm>
          <a:prstGeom prst="rect">
            <a:avLst/>
          </a:prstGeom>
        </p:spPr>
      </p:pic>
      <p:sp>
        <p:nvSpPr>
          <p:cNvPr id="5" name="Text Box 4"/>
          <p:cNvSpPr txBox="1"/>
          <p:nvPr/>
        </p:nvSpPr>
        <p:spPr>
          <a:xfrm>
            <a:off x="7011670" y="1426845"/>
            <a:ext cx="4745355" cy="4668520"/>
          </a:xfrm>
          <a:prstGeom prst="rect">
            <a:avLst/>
          </a:prstGeom>
          <a:noFill/>
        </p:spPr>
        <p:txBody>
          <a:bodyPr wrap="square" rtlCol="0">
            <a:noAutofit/>
          </a:bodyPr>
          <a:lstStyle/>
          <a:p>
            <a:pPr marL="342900" indent="-342900">
              <a:buAutoNum type="arabicPeriod"/>
            </a:pPr>
            <a:r>
              <a:rPr lang="en-GB" dirty="0"/>
              <a:t>Goal 4 – Quality Education Hands-on learning through real-world banking and fintech projects. Practical exposure to technologies like core banking systems, payment processors, and Spring Boot enriched your technical education. </a:t>
            </a:r>
          </a:p>
          <a:p>
            <a:pPr marL="342900" indent="-342900">
              <a:buAutoNum type="arabicPeriod"/>
            </a:pPr>
            <a:endParaRPr lang="en-GB" dirty="0"/>
          </a:p>
          <a:p>
            <a:pPr marL="342900" indent="-342900">
              <a:buAutoNum type="arabicPeriod"/>
            </a:pPr>
            <a:r>
              <a:rPr lang="en-GB" dirty="0"/>
              <a:t>Goal 5 – Gender Equality Promotes inclusive workplace culture and collaboration regardless of gender. Equal opportunity to learn, grow, and contribute in a professional environment. </a:t>
            </a:r>
          </a:p>
          <a:p>
            <a:pPr marL="342900" indent="-342900">
              <a:buAutoNum type="arabicPeriod"/>
            </a:pPr>
            <a:endParaRPr lang="en-GB" dirty="0"/>
          </a:p>
          <a:p>
            <a:pPr marL="342900" indent="-342900">
              <a:buAutoNum type="arabicPeriod"/>
            </a:pPr>
            <a:r>
              <a:rPr lang="en-GB" b="1" dirty="0"/>
              <a:t>Goal 8 – </a:t>
            </a:r>
            <a:r>
              <a:rPr lang="en-GB" dirty="0"/>
              <a:t>Decent Work and Economic Growth Contributed to fintech innovations that support efficient banking operations. Built professional skills and work ethics needed for economic productivity. </a:t>
            </a: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t> </a:t>
            </a:r>
            <a:r>
              <a:rPr lang="en-IN">
                <a:solidFill>
                  <a:schemeClr val="bg1"/>
                </a:solidFill>
              </a:rPr>
              <a:t>Fhgjkl;</a:t>
            </a:r>
            <a:br>
              <a:rPr lang="en-IN">
                <a:solidFill>
                  <a:schemeClr val="bg1"/>
                </a:solidFill>
              </a:rPr>
            </a:br>
            <a:r>
              <a:rPr lang="en-IN"/>
              <a:t>   </a:t>
            </a:r>
            <a:br>
              <a:rPr lang="en-IN"/>
            </a:br>
            <a:endParaRPr lang="en-GB"/>
          </a:p>
        </p:txBody>
      </p:sp>
      <p:sp>
        <p:nvSpPr>
          <p:cNvPr id="3" name="Content Placeholder 2"/>
          <p:cNvSpPr>
            <a:spLocks noGrp="1"/>
          </p:cNvSpPr>
          <p:nvPr>
            <p:ph idx="1"/>
          </p:nvPr>
        </p:nvSpPr>
        <p:spPr bwMode="auto"/>
        <p:txBody>
          <a:bodyPr>
            <a:normAutofit/>
          </a:bodyPr>
          <a:lstStyle/>
          <a:p>
            <a:pPr marL="0" indent="0" algn="ctr">
              <a:buNone/>
              <a:defRPr/>
            </a:pPr>
            <a:endParaRPr lang="en-GB" sz="4400"/>
          </a:p>
          <a:p>
            <a:pPr marL="0" indent="0" algn="ctr">
              <a:buNone/>
              <a:defRPr/>
            </a:pPr>
            <a:endParaRPr lang="en-GB" sz="4400"/>
          </a:p>
          <a:p>
            <a:pPr marL="0" indent="0" algn="ctr">
              <a:buNone/>
              <a:defRPr/>
            </a:pPr>
            <a:r>
              <a:rPr lang="en-GB" sz="60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dirty="0" err="1"/>
              <a:t>Profinch’s</a:t>
            </a:r>
            <a:r>
              <a:rPr lang="en-IN" dirty="0"/>
              <a:t> Core Offerings</a:t>
            </a:r>
            <a:endParaRPr lang="en-GB" dirty="0"/>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7500"/>
          </a:bodyPr>
          <a:lstStyle/>
          <a:p>
            <a:r>
              <a:rPr lang="en-GB" sz="2400" dirty="0"/>
              <a:t>Core Banking System (CBS) Implementation</a:t>
            </a:r>
          </a:p>
          <a:p>
            <a:r>
              <a:rPr lang="en-GB" sz="2400" dirty="0"/>
              <a:t>Digital Banking Customization</a:t>
            </a:r>
          </a:p>
          <a:p>
            <a:r>
              <a:rPr lang="en-GB" sz="2400" dirty="0"/>
              <a:t>Extensibility and Microservices 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dirty="0"/>
              <a:t>What is a Core Banking System (CBS)?</a:t>
            </a:r>
            <a:endParaRPr lang="en-IN" dirty="0"/>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2500" lnSpcReduction="13000"/>
          </a:bodyPr>
          <a:lstStyle/>
          <a:p>
            <a:r>
              <a:rPr lang="en-GB" sz="2800" dirty="0"/>
              <a:t>Integrated solution for banking operations</a:t>
            </a:r>
          </a:p>
          <a:p>
            <a:r>
              <a:rPr lang="en-GB" sz="2800" dirty="0"/>
              <a:t>Real-time processing: deposits, loans, payments</a:t>
            </a:r>
          </a:p>
          <a:p>
            <a:r>
              <a:rPr lang="en-GB" sz="2800" dirty="0"/>
              <a:t>Enhances customer experience &amp; reduces costs</a:t>
            </a:r>
          </a:p>
          <a:p>
            <a:r>
              <a:rPr lang="en-GB" sz="2800" dirty="0"/>
              <a:t>Supports scalability &amp; regulatory compliance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dirty="0"/>
              <a:t>CBS Architecture Overview</a:t>
            </a:r>
            <a:endParaRPr lang="en-GB" dirty="0"/>
          </a:p>
        </p:txBody>
      </p:sp>
      <p:sp>
        <p:nvSpPr>
          <p:cNvPr id="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r>
              <a:rPr lang="en-GB" dirty="0"/>
              <a:t>Centralized database</a:t>
            </a:r>
          </a:p>
          <a:p>
            <a:r>
              <a:rPr lang="en-GB" dirty="0"/>
              <a:t>Real-time transaction processing</a:t>
            </a:r>
          </a:p>
          <a:p>
            <a:r>
              <a:rPr lang="en-GB" dirty="0"/>
              <a:t>Modular components: accounts, loans, payments</a:t>
            </a:r>
          </a:p>
          <a:p>
            <a:r>
              <a:rPr lang="en-GB" dirty="0"/>
              <a:t>API integration with external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dirty="0"/>
              <a:t>Benefits of CBS for Banks</a:t>
            </a:r>
          </a:p>
        </p:txBody>
      </p:sp>
      <p:sp>
        <p:nvSpPr>
          <p:cNvPr id="3" name="Content Placeholder 2"/>
          <p:cNvSpPr>
            <a:spLocks noGrp="1"/>
          </p:cNvSpPr>
          <p:nvPr>
            <p:ph idx="1"/>
          </p:nvPr>
        </p:nvSpPr>
        <p:spPr bwMode="auto"/>
        <p:txBody>
          <a:bodyPr>
            <a:normAutofit/>
          </a:bodyPr>
          <a:lstStyle/>
          <a:p>
            <a:r>
              <a:rPr lang="en-GB" sz="2800" dirty="0"/>
              <a:t>Increased operational efficiency</a:t>
            </a:r>
          </a:p>
          <a:p>
            <a:r>
              <a:rPr lang="en-GB" sz="2800" dirty="0"/>
              <a:t>Faster customer onboarding</a:t>
            </a:r>
          </a:p>
          <a:p>
            <a:r>
              <a:rPr lang="en-GB" sz="2800" dirty="0"/>
              <a:t>Seamless digital experience</a:t>
            </a:r>
          </a:p>
          <a:p>
            <a:r>
              <a:rPr lang="en-GB" sz="2800" dirty="0"/>
              <a:t>Regulatory adherence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45688238" name="Title 1"/>
          <p:cNvSpPr>
            <a:spLocks noGrp="1"/>
          </p:cNvSpPr>
          <p:nvPr>
            <p:ph type="title"/>
          </p:nvPr>
        </p:nvSpPr>
        <p:spPr bwMode="auto"/>
        <p:txBody>
          <a:bodyPr/>
          <a:lstStyle>
            <a:lvl1pPr>
              <a:defRPr>
                <a:solidFill>
                  <a:schemeClr val="tx2">
                    <a:lumMod val="75000"/>
                  </a:schemeClr>
                </a:solidFill>
              </a:defRPr>
            </a:lvl1pPr>
          </a:lstStyle>
          <a:p>
            <a:pPr>
              <a:defRPr/>
            </a:pPr>
            <a:r>
              <a:rPr lang="en-GB" dirty="0"/>
              <a:t>Enterprise Database Systems in Fintech</a:t>
            </a:r>
            <a:endParaRPr sz="2800" dirty="0"/>
          </a:p>
        </p:txBody>
      </p:sp>
      <p:sp>
        <p:nvSpPr>
          <p:cNvPr id="58059285"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0000" lnSpcReduction="12000"/>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GB" sz="2800" dirty="0"/>
              <a:t>High-performance RDBMS platforms</a:t>
            </a:r>
          </a:p>
          <a:p>
            <a:r>
              <a:rPr lang="en-GB" sz="2800" dirty="0"/>
              <a:t>Strong security and scalability</a:t>
            </a:r>
          </a:p>
          <a:p>
            <a:r>
              <a:rPr lang="en-GB" sz="2800" dirty="0"/>
              <a:t>Supports mission-critical financial operations</a:t>
            </a:r>
          </a:p>
          <a:p>
            <a:r>
              <a:rPr lang="en-GB" sz="2800" dirty="0"/>
              <a:t>Self-managing and multi-tenant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GB" dirty="0"/>
              <a:t>Custom Features in CBS (</a:t>
            </a:r>
            <a:r>
              <a:rPr lang="en-GB" dirty="0" err="1"/>
              <a:t>Profinch’s</a:t>
            </a:r>
            <a:r>
              <a:rPr lang="en-GB" dirty="0"/>
              <a:t> Role)</a:t>
            </a:r>
            <a:endParaRPr lang="en-IN" dirty="0"/>
          </a:p>
        </p:txBody>
      </p:sp>
      <p:sp>
        <p:nvSpPr>
          <p:cNvPr id="4" name="Content Placeholder 3">
            <a:extLst>
              <a:ext uri="{FF2B5EF4-FFF2-40B4-BE49-F238E27FC236}">
                <a16:creationId xmlns:a16="http://schemas.microsoft.com/office/drawing/2014/main" id="{700F729B-9CC4-B164-8029-4974DD3B09D1}"/>
              </a:ext>
            </a:extLst>
          </p:cNvPr>
          <p:cNvSpPr>
            <a:spLocks noGrp="1"/>
          </p:cNvSpPr>
          <p:nvPr>
            <p:ph idx="1"/>
          </p:nvPr>
        </p:nvSpPr>
        <p:spPr/>
        <p:txBody>
          <a:bodyPr/>
          <a:lstStyle/>
          <a:p>
            <a:r>
              <a:rPr lang="en-GB" dirty="0"/>
              <a:t>Client-specific modules and functionalities</a:t>
            </a:r>
          </a:p>
          <a:p>
            <a:r>
              <a:rPr lang="en-GB" dirty="0"/>
              <a:t>Regulatory customizations</a:t>
            </a:r>
          </a:p>
          <a:p>
            <a:r>
              <a:rPr lang="en-GB" dirty="0"/>
              <a:t>Integration with payment gateways</a:t>
            </a:r>
          </a:p>
          <a:p>
            <a:r>
              <a:rPr lang="en-GB" dirty="0"/>
              <a:t>Workflow automation</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dirty="0"/>
              <a:t>Key Fintech Components</a:t>
            </a:r>
          </a:p>
        </p:txBody>
      </p:sp>
      <p:sp>
        <p:nvSpPr>
          <p:cNvPr id="3" name="Content Placeholder 2"/>
          <p:cNvSpPr>
            <a:spLocks noGrp="1"/>
          </p:cNvSpPr>
          <p:nvPr>
            <p:ph idx="1"/>
          </p:nvPr>
        </p:nvSpPr>
        <p:spPr bwMode="auto"/>
        <p:txBody>
          <a:bodyPr>
            <a:normAutofit/>
          </a:bodyPr>
          <a:lstStyle/>
          <a:p>
            <a:r>
              <a:rPr lang="en-GB" dirty="0"/>
              <a:t>Core Banking System (CBS)</a:t>
            </a:r>
          </a:p>
          <a:p>
            <a:r>
              <a:rPr lang="en-GB" dirty="0"/>
              <a:t>Payment processors and gateways</a:t>
            </a:r>
          </a:p>
          <a:p>
            <a:r>
              <a:rPr lang="en-GB" dirty="0"/>
              <a:t>Extensibility tools</a:t>
            </a:r>
          </a:p>
          <a:p>
            <a:r>
              <a:rPr lang="en-GB" dirty="0"/>
              <a:t>Digital banking platforms</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Arial"/>
        <a:cs typeface="Arial"/>
      </a:majorFont>
      <a:minorFont>
        <a:latin typeface="Bookman Old Style"/>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57</TotalTime>
  <Words>1307</Words>
  <Application>Microsoft Office PowerPoint</Application>
  <PresentationFormat>Widescreen</PresentationFormat>
  <Paragraphs>159</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Times New Roman</vt:lpstr>
      <vt:lpstr>Verdana</vt:lpstr>
      <vt:lpstr>Bioinformatics</vt:lpstr>
      <vt:lpstr> DEVELOPMENT OF CUSTOMIZED FEATURES IN A CORE BANKING SYSTEM – PROFINCH SOLUTIONS</vt:lpstr>
      <vt:lpstr>Introduction to Profinch Solutions</vt:lpstr>
      <vt:lpstr>Profinch’s Core Offerings</vt:lpstr>
      <vt:lpstr>What is a Core Banking System (CBS)?</vt:lpstr>
      <vt:lpstr>CBS Architecture Overview</vt:lpstr>
      <vt:lpstr>Benefits of CBS for Banks</vt:lpstr>
      <vt:lpstr>Enterprise Database Systems in Fintech</vt:lpstr>
      <vt:lpstr>Custom Features in CBS (Profinch’s Role)</vt:lpstr>
      <vt:lpstr>Key Fintech Components</vt:lpstr>
      <vt:lpstr>Hands-on Experience in Enterprise Banking Platforms</vt:lpstr>
      <vt:lpstr>Core Banking Customization</vt:lpstr>
      <vt:lpstr>Toolkit-Based Feature Development</vt:lpstr>
      <vt:lpstr>Digital Frontend Integration </vt:lpstr>
      <vt:lpstr>Tools &amp; Technologies Mastered in Fintech Development</vt:lpstr>
      <vt:lpstr>Extensibility Tools &amp; Microservices</vt:lpstr>
      <vt:lpstr>Timeline of Project</vt:lpstr>
      <vt:lpstr>Conclusion</vt:lpstr>
      <vt:lpstr>Github Link</vt:lpstr>
      <vt:lpstr>References</vt:lpstr>
      <vt:lpstr>References </vt:lpstr>
      <vt:lpstr>Project work mapping with SDG</vt:lpstr>
      <vt:lpstr> Fhgjkl;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Pokala Siva Mani Reddy</cp:lastModifiedBy>
  <cp:revision>46</cp:revision>
  <dcterms:created xsi:type="dcterms:W3CDTF">2023-03-16T03:26:00Z</dcterms:created>
  <dcterms:modified xsi:type="dcterms:W3CDTF">2025-05-19T06:11:30Z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0A4BA7669CC0478A89BFC20F233C40E9_12</vt:lpwstr>
  </property>
  <property fmtid="{D5CDD505-2E9C-101B-9397-08002B2CF9AE}" pid="3" name="KSOProductBuildVer">
    <vt:lpwstr>1033-12.2.0.21179</vt:lpwstr>
  </property>
</Properties>
</file>