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2" d="100"/>
          <a:sy n="162" d="100"/>
        </p:scale>
        <p:origin x="-1158" y="2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4402" y="0"/>
            <a:ext cx="4323715" cy="3456304"/>
          </a:xfrm>
          <a:custGeom>
            <a:avLst/>
            <a:gdLst/>
            <a:ahLst/>
            <a:cxnLst/>
            <a:rect l="l" t="t" r="r" b="b"/>
            <a:pathLst>
              <a:path w="4323715" h="3456304">
                <a:moveTo>
                  <a:pt x="0" y="3456000"/>
                </a:moveTo>
                <a:lnTo>
                  <a:pt x="4323601" y="3456000"/>
                </a:lnTo>
                <a:lnTo>
                  <a:pt x="4323601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453498"/>
            <a:ext cx="284480" cy="2540"/>
          </a:xfrm>
          <a:custGeom>
            <a:avLst/>
            <a:gdLst/>
            <a:ahLst/>
            <a:cxnLst/>
            <a:rect l="l" t="t" r="r" b="b"/>
            <a:pathLst>
              <a:path w="284480" h="2539">
                <a:moveTo>
                  <a:pt x="0" y="2501"/>
                </a:moveTo>
                <a:lnTo>
                  <a:pt x="284402" y="2501"/>
                </a:lnTo>
                <a:lnTo>
                  <a:pt x="284402" y="0"/>
                </a:lnTo>
                <a:lnTo>
                  <a:pt x="0" y="0"/>
                </a:lnTo>
                <a:lnTo>
                  <a:pt x="0" y="2501"/>
                </a:lnTo>
                <a:close/>
              </a:path>
            </a:pathLst>
          </a:custGeom>
          <a:solidFill>
            <a:srgbClr val="33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284480" cy="2416810"/>
          </a:xfrm>
          <a:custGeom>
            <a:avLst/>
            <a:gdLst/>
            <a:ahLst/>
            <a:cxnLst/>
            <a:rect l="l" t="t" r="r" b="b"/>
            <a:pathLst>
              <a:path w="284480" h="2416810">
                <a:moveTo>
                  <a:pt x="0" y="2416674"/>
                </a:moveTo>
                <a:lnTo>
                  <a:pt x="284402" y="2416674"/>
                </a:lnTo>
                <a:lnTo>
                  <a:pt x="284402" y="0"/>
                </a:lnTo>
                <a:lnTo>
                  <a:pt x="0" y="0"/>
                </a:lnTo>
                <a:lnTo>
                  <a:pt x="0" y="2416674"/>
                </a:lnTo>
                <a:close/>
              </a:path>
            </a:pathLst>
          </a:custGeom>
          <a:solidFill>
            <a:srgbClr val="33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2416674"/>
            <a:ext cx="284480" cy="1036955"/>
          </a:xfrm>
          <a:custGeom>
            <a:avLst/>
            <a:gdLst/>
            <a:ahLst/>
            <a:cxnLst/>
            <a:rect l="l" t="t" r="r" b="b"/>
            <a:pathLst>
              <a:path w="284480" h="1036954">
                <a:moveTo>
                  <a:pt x="284402" y="0"/>
                </a:moveTo>
                <a:lnTo>
                  <a:pt x="0" y="0"/>
                </a:lnTo>
                <a:lnTo>
                  <a:pt x="0" y="1036824"/>
                </a:lnTo>
                <a:lnTo>
                  <a:pt x="284402" y="1036824"/>
                </a:lnTo>
                <a:lnTo>
                  <a:pt x="284402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4995" y="1114508"/>
            <a:ext cx="3520109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58B8E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Josep Roman</a:t>
            </a:r>
            <a:r>
              <a:rPr spc="-50" dirty="0"/>
              <a:t> </a:t>
            </a:r>
            <a:r>
              <a:rPr spc="-15" dirty="0"/>
              <a:t>Cardell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17-Sep-20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58B8E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58B8E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Josep Roman</a:t>
            </a:r>
            <a:r>
              <a:rPr spc="-50" dirty="0"/>
              <a:t> </a:t>
            </a:r>
            <a:r>
              <a:rPr spc="-15" dirty="0"/>
              <a:t>Cardell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17-Sep-20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58B8E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58B8E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Josep Roman</a:t>
            </a:r>
            <a:r>
              <a:rPr spc="-50" dirty="0"/>
              <a:t> </a:t>
            </a:r>
            <a:r>
              <a:rPr spc="-15" dirty="0"/>
              <a:t>Cardell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17-Sep-20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58B8E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58B8E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Josep Roman</a:t>
            </a:r>
            <a:r>
              <a:rPr spc="-50" dirty="0"/>
              <a:t> </a:t>
            </a:r>
            <a:r>
              <a:rPr spc="-15" dirty="0"/>
              <a:t>Cardell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17-Sep-20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58B8E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58B8E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Josep Roman</a:t>
            </a:r>
            <a:r>
              <a:rPr spc="-50" dirty="0"/>
              <a:t> </a:t>
            </a:r>
            <a:r>
              <a:rPr spc="-15" dirty="0"/>
              <a:t>Cardell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17-Sep-20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58B8E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05993"/>
            <a:ext cx="4608195" cy="3150235"/>
          </a:xfrm>
          <a:custGeom>
            <a:avLst/>
            <a:gdLst/>
            <a:ahLst/>
            <a:cxnLst/>
            <a:rect l="l" t="t" r="r" b="b"/>
            <a:pathLst>
              <a:path w="4608195" h="3150235">
                <a:moveTo>
                  <a:pt x="0" y="3150006"/>
                </a:moveTo>
                <a:lnTo>
                  <a:pt x="4608004" y="3150006"/>
                </a:lnTo>
                <a:lnTo>
                  <a:pt x="4608004" y="0"/>
                </a:lnTo>
                <a:lnTo>
                  <a:pt x="0" y="0"/>
                </a:lnTo>
                <a:lnTo>
                  <a:pt x="0" y="3150006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-12"/>
            <a:ext cx="4610100" cy="306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2854" y="1237348"/>
            <a:ext cx="3844391" cy="706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5300" y="3309121"/>
            <a:ext cx="824230" cy="126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858B8E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Josep Roman</a:t>
            </a:r>
            <a:r>
              <a:rPr spc="-50" dirty="0"/>
              <a:t> </a:t>
            </a:r>
            <a:r>
              <a:rPr spc="-15" dirty="0"/>
              <a:t>Cardell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17-Sep-20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18533" y="3309121"/>
            <a:ext cx="120014" cy="126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858B8E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hmedlahlou/accidents-in-france-from-2005-to-201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osep-at-work/Coursera_Capstone/blob/master/Data.zi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4995" y="1114508"/>
            <a:ext cx="3518535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1700" b="1" spc="5" dirty="0" smtClean="0">
                <a:solidFill>
                  <a:srgbClr val="2C3E50"/>
                </a:solidFill>
                <a:latin typeface="Roboto"/>
                <a:cs typeface="Roboto"/>
              </a:rPr>
              <a:t>Car</a:t>
            </a:r>
            <a:r>
              <a:rPr sz="1700" b="1" spc="-10" dirty="0" smtClean="0">
                <a:solidFill>
                  <a:srgbClr val="2C3E50"/>
                </a:solidFill>
                <a:latin typeface="Roboto"/>
                <a:cs typeface="Roboto"/>
              </a:rPr>
              <a:t> </a:t>
            </a:r>
            <a:r>
              <a:rPr sz="1700" b="1" spc="10" dirty="0">
                <a:solidFill>
                  <a:srgbClr val="2C3E50"/>
                </a:solidFill>
                <a:latin typeface="Roboto"/>
                <a:cs typeface="Roboto"/>
              </a:rPr>
              <a:t>Accident</a:t>
            </a:r>
            <a:r>
              <a:rPr sz="1700" b="1" spc="-35" dirty="0">
                <a:solidFill>
                  <a:srgbClr val="2C3E50"/>
                </a:solidFill>
                <a:latin typeface="Roboto"/>
                <a:cs typeface="Roboto"/>
              </a:rPr>
              <a:t> </a:t>
            </a:r>
            <a:r>
              <a:rPr sz="1700" b="1" spc="5" dirty="0">
                <a:solidFill>
                  <a:srgbClr val="2C3E50"/>
                </a:solidFill>
                <a:latin typeface="Roboto"/>
                <a:cs typeface="Roboto"/>
              </a:rPr>
              <a:t>Severity</a:t>
            </a:r>
            <a:endParaRPr sz="1700" dirty="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1362" y="1882775"/>
            <a:ext cx="3225800" cy="0"/>
          </a:xfrm>
          <a:custGeom>
            <a:avLst/>
            <a:gdLst/>
            <a:ahLst/>
            <a:cxnLst/>
            <a:rect l="l" t="t" r="r" b="b"/>
            <a:pathLst>
              <a:path w="3225800">
                <a:moveTo>
                  <a:pt x="0" y="0"/>
                </a:moveTo>
                <a:lnTo>
                  <a:pt x="3225584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8882" y="1465045"/>
            <a:ext cx="1970405" cy="957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solidFill>
                  <a:srgbClr val="777D80"/>
                </a:solidFill>
                <a:latin typeface="Roboto"/>
                <a:cs typeface="Roboto"/>
              </a:rPr>
              <a:t>Applied </a:t>
            </a:r>
            <a:r>
              <a:rPr sz="1100" b="1" spc="-5" dirty="0">
                <a:solidFill>
                  <a:srgbClr val="777D80"/>
                </a:solidFill>
                <a:latin typeface="Roboto"/>
                <a:cs typeface="Roboto"/>
              </a:rPr>
              <a:t>Data </a:t>
            </a:r>
            <a:r>
              <a:rPr sz="1100" b="1" spc="-10" dirty="0">
                <a:solidFill>
                  <a:srgbClr val="777D80"/>
                </a:solidFill>
                <a:latin typeface="Roboto"/>
                <a:cs typeface="Roboto"/>
              </a:rPr>
              <a:t>Science</a:t>
            </a:r>
            <a:r>
              <a:rPr sz="1100" b="1" spc="-50" dirty="0">
                <a:solidFill>
                  <a:srgbClr val="777D80"/>
                </a:solidFill>
                <a:latin typeface="Roboto"/>
                <a:cs typeface="Roboto"/>
              </a:rPr>
              <a:t> </a:t>
            </a:r>
            <a:r>
              <a:rPr sz="1100" b="1" spc="-10" dirty="0">
                <a:solidFill>
                  <a:srgbClr val="777D80"/>
                </a:solidFill>
                <a:latin typeface="Roboto"/>
                <a:cs typeface="Roboto"/>
              </a:rPr>
              <a:t>Capstone</a:t>
            </a:r>
            <a:endParaRPr sz="11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 dirty="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</a:pPr>
            <a:r>
              <a:rPr lang="en-US" sz="1000" spc="-5" dirty="0" smtClean="0">
                <a:solidFill>
                  <a:srgbClr val="858B8E"/>
                </a:solidFill>
                <a:latin typeface="Roboto"/>
                <a:cs typeface="Roboto"/>
              </a:rPr>
              <a:t>Siva Rama Reddy </a:t>
            </a:r>
            <a:r>
              <a:rPr lang="en-US" sz="1000" spc="-5" dirty="0" err="1" smtClean="0">
                <a:solidFill>
                  <a:srgbClr val="858B8E"/>
                </a:solidFill>
                <a:latin typeface="Roboto"/>
                <a:cs typeface="Roboto"/>
              </a:rPr>
              <a:t>Padala</a:t>
            </a:r>
            <a:endParaRPr sz="1000" dirty="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595"/>
              </a:spcBef>
            </a:pPr>
            <a:endParaRPr sz="1000" dirty="0">
              <a:latin typeface="Roboto"/>
              <a:cs typeface="Roboto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36008" y="0"/>
            <a:ext cx="72390" cy="306070"/>
          </a:xfrm>
          <a:custGeom>
            <a:avLst/>
            <a:gdLst/>
            <a:ahLst/>
            <a:cxnLst/>
            <a:rect l="l" t="t" r="r" b="b"/>
            <a:pathLst>
              <a:path w="72389" h="306070">
                <a:moveTo>
                  <a:pt x="0" y="306006"/>
                </a:moveTo>
                <a:lnTo>
                  <a:pt x="71996" y="306006"/>
                </a:lnTo>
                <a:lnTo>
                  <a:pt x="71996" y="0"/>
                </a:lnTo>
                <a:lnTo>
                  <a:pt x="0" y="0"/>
                </a:lnTo>
                <a:lnTo>
                  <a:pt x="0" y="306006"/>
                </a:lnTo>
                <a:close/>
              </a:path>
            </a:pathLst>
          </a:custGeom>
          <a:solidFill>
            <a:srgbClr val="33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3844925" cy="306070"/>
          </a:xfrm>
          <a:prstGeom prst="rect">
            <a:avLst/>
          </a:prstGeom>
          <a:solidFill>
            <a:srgbClr val="33485E"/>
          </a:solidFill>
        </p:spPr>
        <p:txBody>
          <a:bodyPr vert="horz" wrap="square" lIns="0" tIns="762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600"/>
              </a:spcBef>
            </a:pPr>
            <a:r>
              <a:rPr spc="-5" dirty="0"/>
              <a:t>Conclusion and </a:t>
            </a:r>
            <a:r>
              <a:rPr spc="-10" dirty="0"/>
              <a:t>future projects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356870"/>
            <a:chOff x="0" y="0"/>
            <a:chExt cx="4608195" cy="356870"/>
          </a:xfrm>
        </p:grpSpPr>
        <p:sp>
          <p:nvSpPr>
            <p:cNvPr id="5" name="object 5"/>
            <p:cNvSpPr/>
            <p:nvPr/>
          </p:nvSpPr>
          <p:spPr>
            <a:xfrm>
              <a:off x="3844836" y="0"/>
              <a:ext cx="691515" cy="306070"/>
            </a:xfrm>
            <a:custGeom>
              <a:avLst/>
              <a:gdLst/>
              <a:ahLst/>
              <a:cxnLst/>
              <a:rect l="l" t="t" r="r" b="b"/>
              <a:pathLst>
                <a:path w="691514" h="306070">
                  <a:moveTo>
                    <a:pt x="691172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691172" y="306006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06006"/>
              <a:ext cx="4608004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2854" y="1237348"/>
            <a:ext cx="3136900" cy="7061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385"/>
              </a:spcBef>
              <a:buClr>
                <a:srgbClr val="2C3E50"/>
              </a:buClr>
              <a:buFont typeface="Arial"/>
              <a:buChar char="•"/>
              <a:tabLst>
                <a:tab pos="120650" algn="l"/>
              </a:tabLst>
            </a:pPr>
            <a:r>
              <a:rPr sz="800" spc="-20" dirty="0">
                <a:solidFill>
                  <a:srgbClr val="4E5D66"/>
                </a:solidFill>
                <a:latin typeface="Roboto"/>
                <a:cs typeface="Roboto"/>
              </a:rPr>
              <a:t>Built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useful </a:t>
            </a:r>
            <a:r>
              <a:rPr sz="800" spc="-5" dirty="0">
                <a:solidFill>
                  <a:srgbClr val="4E5D66"/>
                </a:solidFill>
                <a:latin typeface="Roboto"/>
                <a:cs typeface="Roboto"/>
              </a:rPr>
              <a:t>models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to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predict the </a:t>
            </a:r>
            <a:r>
              <a:rPr sz="800" spc="-25" dirty="0">
                <a:solidFill>
                  <a:srgbClr val="4E5D66"/>
                </a:solidFill>
                <a:latin typeface="Roboto"/>
                <a:cs typeface="Roboto"/>
              </a:rPr>
              <a:t>severity </a:t>
            </a:r>
            <a:r>
              <a:rPr sz="800" spc="-5" dirty="0">
                <a:solidFill>
                  <a:srgbClr val="4E5D66"/>
                </a:solidFill>
                <a:latin typeface="Roboto"/>
                <a:cs typeface="Roboto"/>
              </a:rPr>
              <a:t>of </a:t>
            </a:r>
            <a:r>
              <a:rPr sz="800" spc="5" dirty="0">
                <a:solidFill>
                  <a:srgbClr val="4E5D66"/>
                </a:solidFill>
                <a:latin typeface="Roboto"/>
                <a:cs typeface="Roboto"/>
              </a:rPr>
              <a:t>a </a:t>
            </a:r>
            <a:r>
              <a:rPr sz="800" spc="-20" dirty="0">
                <a:solidFill>
                  <a:srgbClr val="4E5D66"/>
                </a:solidFill>
                <a:latin typeface="Roboto"/>
                <a:cs typeface="Roboto"/>
              </a:rPr>
              <a:t>traffic</a:t>
            </a:r>
            <a:r>
              <a:rPr sz="800" spc="35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accident.</a:t>
            </a:r>
            <a:endParaRPr sz="800">
              <a:latin typeface="Roboto"/>
              <a:cs typeface="Roboto"/>
            </a:endParaRPr>
          </a:p>
          <a:p>
            <a:pPr marL="120014" indent="-107950">
              <a:lnSpc>
                <a:spcPct val="100000"/>
              </a:lnSpc>
              <a:spcBef>
                <a:spcPts val="285"/>
              </a:spcBef>
              <a:buClr>
                <a:srgbClr val="2C3E50"/>
              </a:buClr>
              <a:buFont typeface="Arial"/>
              <a:buChar char="•"/>
              <a:tabLst>
                <a:tab pos="120650" algn="l"/>
              </a:tabLst>
            </a:pP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Accuracy </a:t>
            </a:r>
            <a:r>
              <a:rPr sz="800" spc="-5" dirty="0">
                <a:solidFill>
                  <a:srgbClr val="4E5D66"/>
                </a:solidFill>
                <a:latin typeface="Roboto"/>
                <a:cs typeface="Roboto"/>
              </a:rPr>
              <a:t>of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the </a:t>
            </a:r>
            <a:r>
              <a:rPr sz="800" spc="-5" dirty="0">
                <a:solidFill>
                  <a:srgbClr val="4E5D66"/>
                </a:solidFill>
                <a:latin typeface="Roboto"/>
                <a:cs typeface="Roboto"/>
              </a:rPr>
              <a:t>models has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room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for</a:t>
            </a:r>
            <a:r>
              <a:rPr sz="800" spc="1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improvement.</a:t>
            </a:r>
            <a:endParaRPr sz="800">
              <a:latin typeface="Roboto"/>
              <a:cs typeface="Roboto"/>
            </a:endParaRPr>
          </a:p>
          <a:p>
            <a:pPr marL="120014" indent="-107950">
              <a:lnSpc>
                <a:spcPct val="100000"/>
              </a:lnSpc>
              <a:spcBef>
                <a:spcPts val="135"/>
              </a:spcBef>
              <a:buClr>
                <a:srgbClr val="2C3E50"/>
              </a:buClr>
              <a:buFont typeface="Arial"/>
              <a:buChar char="•"/>
              <a:tabLst>
                <a:tab pos="120650" algn="l"/>
              </a:tabLst>
            </a:pPr>
            <a:r>
              <a:rPr sz="800" spc="-20" dirty="0">
                <a:solidFill>
                  <a:srgbClr val="4E5D66"/>
                </a:solidFill>
                <a:latin typeface="Roboto"/>
                <a:cs typeface="Roboto"/>
              </a:rPr>
              <a:t>Future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800" spc="-20" dirty="0">
                <a:solidFill>
                  <a:srgbClr val="4E5D66"/>
                </a:solidFill>
                <a:latin typeface="Roboto"/>
                <a:cs typeface="Roboto"/>
              </a:rPr>
              <a:t>projects:</a:t>
            </a:r>
            <a:endParaRPr sz="800">
              <a:latin typeface="Roboto"/>
              <a:cs typeface="Roboto"/>
            </a:endParaRPr>
          </a:p>
          <a:p>
            <a:pPr marL="335280" lvl="1" indent="-106680">
              <a:lnSpc>
                <a:spcPts val="819"/>
              </a:lnSpc>
              <a:spcBef>
                <a:spcPts val="135"/>
              </a:spcBef>
              <a:buClr>
                <a:srgbClr val="2C3E50"/>
              </a:buClr>
              <a:buFont typeface="Arial"/>
              <a:buChar char="•"/>
              <a:tabLst>
                <a:tab pos="335915" algn="l"/>
              </a:tabLst>
            </a:pPr>
            <a:r>
              <a:rPr sz="700" spc="-10" dirty="0">
                <a:solidFill>
                  <a:srgbClr val="4E5D66"/>
                </a:solidFill>
                <a:latin typeface="Roboto"/>
                <a:cs typeface="Roboto"/>
              </a:rPr>
              <a:t>Add </a:t>
            </a:r>
            <a:r>
              <a:rPr sz="700" spc="-15" dirty="0">
                <a:solidFill>
                  <a:srgbClr val="4E5D66"/>
                </a:solidFill>
                <a:latin typeface="Roboto"/>
                <a:cs typeface="Roboto"/>
              </a:rPr>
              <a:t>features </a:t>
            </a:r>
            <a:r>
              <a:rPr sz="700" spc="-5" dirty="0">
                <a:solidFill>
                  <a:srgbClr val="4E5D66"/>
                </a:solidFill>
                <a:latin typeface="Roboto"/>
                <a:cs typeface="Roboto"/>
              </a:rPr>
              <a:t>such </a:t>
            </a:r>
            <a:r>
              <a:rPr sz="700" dirty="0">
                <a:solidFill>
                  <a:srgbClr val="4E5D66"/>
                </a:solidFill>
                <a:latin typeface="Roboto"/>
                <a:cs typeface="Roboto"/>
              </a:rPr>
              <a:t>as </a:t>
            </a:r>
            <a:r>
              <a:rPr sz="700" spc="-20" dirty="0">
                <a:solidFill>
                  <a:srgbClr val="4E5D66"/>
                </a:solidFill>
                <a:latin typeface="Roboto"/>
                <a:cs typeface="Roboto"/>
              </a:rPr>
              <a:t>vehicle </a:t>
            </a:r>
            <a:r>
              <a:rPr sz="700" spc="-10" dirty="0">
                <a:solidFill>
                  <a:srgbClr val="4E5D66"/>
                </a:solidFill>
                <a:latin typeface="Roboto"/>
                <a:cs typeface="Roboto"/>
              </a:rPr>
              <a:t>speed </a:t>
            </a:r>
            <a:r>
              <a:rPr sz="700" spc="-5" dirty="0">
                <a:solidFill>
                  <a:srgbClr val="4E5D66"/>
                </a:solidFill>
                <a:latin typeface="Roboto"/>
                <a:cs typeface="Roboto"/>
              </a:rPr>
              <a:t>and </a:t>
            </a:r>
            <a:r>
              <a:rPr sz="700" spc="-10" dirty="0">
                <a:solidFill>
                  <a:srgbClr val="4E5D66"/>
                </a:solidFill>
                <a:latin typeface="Roboto"/>
                <a:cs typeface="Roboto"/>
              </a:rPr>
              <a:t>time </a:t>
            </a:r>
            <a:r>
              <a:rPr sz="700" spc="-5" dirty="0">
                <a:solidFill>
                  <a:srgbClr val="4E5D66"/>
                </a:solidFill>
                <a:latin typeface="Roboto"/>
                <a:cs typeface="Roboto"/>
              </a:rPr>
              <a:t>of </a:t>
            </a:r>
            <a:r>
              <a:rPr sz="700" spc="-15" dirty="0">
                <a:solidFill>
                  <a:srgbClr val="4E5D66"/>
                </a:solidFill>
                <a:latin typeface="Roboto"/>
                <a:cs typeface="Roboto"/>
              </a:rPr>
              <a:t>uninterrupted</a:t>
            </a:r>
            <a:r>
              <a:rPr sz="700" spc="65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700" spc="-20" dirty="0">
                <a:solidFill>
                  <a:srgbClr val="4E5D66"/>
                </a:solidFill>
                <a:latin typeface="Roboto"/>
                <a:cs typeface="Roboto"/>
              </a:rPr>
              <a:t>traveling.</a:t>
            </a:r>
            <a:endParaRPr sz="700">
              <a:latin typeface="Roboto"/>
              <a:cs typeface="Roboto"/>
            </a:endParaRPr>
          </a:p>
          <a:p>
            <a:pPr marL="335280" lvl="1" indent="-106680">
              <a:lnSpc>
                <a:spcPts val="819"/>
              </a:lnSpc>
              <a:buClr>
                <a:srgbClr val="2C3E50"/>
              </a:buClr>
              <a:buFont typeface="Arial"/>
              <a:buChar char="•"/>
              <a:tabLst>
                <a:tab pos="335915" algn="l"/>
              </a:tabLst>
            </a:pPr>
            <a:r>
              <a:rPr sz="700" spc="-15" dirty="0">
                <a:solidFill>
                  <a:srgbClr val="4E5D66"/>
                </a:solidFill>
                <a:latin typeface="Roboto"/>
                <a:cs typeface="Roboto"/>
              </a:rPr>
              <a:t>Prediction </a:t>
            </a:r>
            <a:r>
              <a:rPr sz="700" spc="-5" dirty="0">
                <a:solidFill>
                  <a:srgbClr val="4E5D66"/>
                </a:solidFill>
                <a:latin typeface="Roboto"/>
                <a:cs typeface="Roboto"/>
              </a:rPr>
              <a:t>of </a:t>
            </a:r>
            <a:r>
              <a:rPr sz="700" spc="-10" dirty="0">
                <a:solidFill>
                  <a:srgbClr val="4E5D66"/>
                </a:solidFill>
                <a:latin typeface="Roboto"/>
                <a:cs typeface="Roboto"/>
              </a:rPr>
              <a:t>potential </a:t>
            </a:r>
            <a:r>
              <a:rPr sz="700" spc="-15" dirty="0">
                <a:solidFill>
                  <a:srgbClr val="4E5D66"/>
                </a:solidFill>
                <a:latin typeface="Roboto"/>
                <a:cs typeface="Roboto"/>
              </a:rPr>
              <a:t>accident, critical </a:t>
            </a:r>
            <a:r>
              <a:rPr sz="700" spc="-5" dirty="0">
                <a:solidFill>
                  <a:srgbClr val="4E5D66"/>
                </a:solidFill>
                <a:latin typeface="Roboto"/>
                <a:cs typeface="Roboto"/>
              </a:rPr>
              <a:t>spots and</a:t>
            </a:r>
            <a:r>
              <a:rPr sz="700" spc="3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700" spc="-15" dirty="0">
                <a:solidFill>
                  <a:srgbClr val="4E5D66"/>
                </a:solidFill>
                <a:latin typeface="Roboto"/>
                <a:cs typeface="Roboto"/>
              </a:rPr>
              <a:t>time.</a:t>
            </a:r>
            <a:endParaRPr sz="7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5201" y="3292741"/>
            <a:ext cx="4377690" cy="0"/>
          </a:xfrm>
          <a:custGeom>
            <a:avLst/>
            <a:gdLst/>
            <a:ahLst/>
            <a:cxnLst/>
            <a:rect l="l" t="t" r="r" b="b"/>
            <a:pathLst>
              <a:path w="4377690">
                <a:moveTo>
                  <a:pt x="0" y="0"/>
                </a:moveTo>
                <a:lnTo>
                  <a:pt x="4377588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5300" y="3309121"/>
            <a:ext cx="824230" cy="1090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pc="-5" dirty="0"/>
              <a:t>© Siva </a:t>
            </a:r>
            <a:r>
              <a:rPr lang="en-US" spc="-5" dirty="0" err="1"/>
              <a:t>Padala</a:t>
            </a:r>
            <a:endParaRPr lang="en-US" spc="-15" dirty="0"/>
          </a:p>
        </p:txBody>
      </p:sp>
      <p:sp>
        <p:nvSpPr>
          <p:cNvPr id="10" name="object 10"/>
          <p:cNvSpPr txBox="1"/>
          <p:nvPr/>
        </p:nvSpPr>
        <p:spPr>
          <a:xfrm>
            <a:off x="4410227" y="3309121"/>
            <a:ext cx="102870" cy="1263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-45" dirty="0">
                <a:solidFill>
                  <a:srgbClr val="858B8E"/>
                </a:solidFill>
                <a:latin typeface="Roboto"/>
                <a:cs typeface="Roboto"/>
              </a:rPr>
              <a:t>10</a:t>
            </a:r>
            <a:endParaRPr sz="600">
              <a:latin typeface="Roboto"/>
              <a:cs typeface="Roboto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97" y="687906"/>
            <a:ext cx="4057650" cy="1541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800" spc="-30" dirty="0">
                <a:solidFill>
                  <a:srgbClr val="4E5D66"/>
                </a:solidFill>
                <a:latin typeface="Roboto"/>
                <a:cs typeface="Roboto"/>
              </a:rPr>
              <a:t>Traffic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accidents</a:t>
            </a:r>
            <a:r>
              <a:rPr sz="800" spc="15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800" spc="-25" dirty="0">
                <a:solidFill>
                  <a:srgbClr val="4E5D66"/>
                </a:solidFill>
                <a:latin typeface="Roboto"/>
                <a:cs typeface="Roboto"/>
              </a:rPr>
              <a:t>are...</a:t>
            </a:r>
            <a:endParaRPr sz="800">
              <a:latin typeface="Roboto"/>
              <a:cs typeface="Roboto"/>
            </a:endParaRPr>
          </a:p>
          <a:p>
            <a:pPr marL="227329" indent="-107950">
              <a:lnSpc>
                <a:spcPct val="100000"/>
              </a:lnSpc>
              <a:spcBef>
                <a:spcPts val="710"/>
              </a:spcBef>
              <a:buClr>
                <a:srgbClr val="2C3E50"/>
              </a:buClr>
              <a:buFont typeface="Arial"/>
              <a:buChar char="•"/>
              <a:tabLst>
                <a:tab pos="227965" algn="l"/>
              </a:tabLst>
            </a:pPr>
            <a:r>
              <a:rPr sz="800" spc="-5" dirty="0">
                <a:solidFill>
                  <a:srgbClr val="4E5D66"/>
                </a:solidFill>
                <a:latin typeface="Roboto"/>
                <a:cs typeface="Roboto"/>
              </a:rPr>
              <a:t>Cause of </a:t>
            </a:r>
            <a:r>
              <a:rPr sz="800" spc="-50" dirty="0">
                <a:solidFill>
                  <a:srgbClr val="4E5D66"/>
                </a:solidFill>
                <a:latin typeface="Roboto"/>
                <a:cs typeface="Roboto"/>
              </a:rPr>
              <a:t>1.35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million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deaths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globally </a:t>
            </a:r>
            <a:r>
              <a:rPr sz="800" spc="-20" dirty="0">
                <a:solidFill>
                  <a:srgbClr val="4E5D66"/>
                </a:solidFill>
                <a:latin typeface="Roboto"/>
                <a:cs typeface="Roboto"/>
              </a:rPr>
              <a:t>in</a:t>
            </a:r>
            <a:r>
              <a:rPr sz="800" spc="6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800" spc="-40" dirty="0">
                <a:solidFill>
                  <a:srgbClr val="4E5D66"/>
                </a:solidFill>
                <a:latin typeface="Roboto"/>
                <a:cs typeface="Roboto"/>
              </a:rPr>
              <a:t>2016.</a:t>
            </a:r>
            <a:endParaRPr sz="800">
              <a:latin typeface="Roboto"/>
              <a:cs typeface="Roboto"/>
            </a:endParaRPr>
          </a:p>
          <a:p>
            <a:pPr marL="227329" indent="-107950">
              <a:lnSpc>
                <a:spcPct val="100000"/>
              </a:lnSpc>
              <a:spcBef>
                <a:spcPts val="285"/>
              </a:spcBef>
              <a:buClr>
                <a:srgbClr val="2C3E50"/>
              </a:buClr>
              <a:buFont typeface="Arial"/>
              <a:buChar char="•"/>
              <a:tabLst>
                <a:tab pos="227965" algn="l"/>
              </a:tabLst>
            </a:pP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Main </a:t>
            </a:r>
            <a:r>
              <a:rPr sz="800" spc="-5" dirty="0">
                <a:solidFill>
                  <a:srgbClr val="4E5D66"/>
                </a:solidFill>
                <a:latin typeface="Roboto"/>
                <a:cs typeface="Roboto"/>
              </a:rPr>
              <a:t>cause of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death </a:t>
            </a:r>
            <a:r>
              <a:rPr sz="800" spc="-5" dirty="0">
                <a:solidFill>
                  <a:srgbClr val="4E5D66"/>
                </a:solidFill>
                <a:latin typeface="Roboto"/>
                <a:cs typeface="Roboto"/>
              </a:rPr>
              <a:t>among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those </a:t>
            </a:r>
            <a:r>
              <a:rPr sz="800" spc="-5" dirty="0">
                <a:solidFill>
                  <a:srgbClr val="4E5D66"/>
                </a:solidFill>
                <a:latin typeface="Roboto"/>
                <a:cs typeface="Roboto"/>
              </a:rPr>
              <a:t>aged </a:t>
            </a:r>
            <a:r>
              <a:rPr sz="800" spc="-30" dirty="0">
                <a:solidFill>
                  <a:srgbClr val="4E5D66"/>
                </a:solidFill>
                <a:latin typeface="Roboto"/>
                <a:cs typeface="Roboto"/>
              </a:rPr>
              <a:t>15–29</a:t>
            </a:r>
            <a:r>
              <a:rPr sz="800" spc="1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800" spc="-20" dirty="0">
                <a:solidFill>
                  <a:srgbClr val="4E5D66"/>
                </a:solidFill>
                <a:latin typeface="Roboto"/>
                <a:cs typeface="Roboto"/>
              </a:rPr>
              <a:t>years.</a:t>
            </a:r>
            <a:endParaRPr sz="800">
              <a:latin typeface="Roboto"/>
              <a:cs typeface="Roboto"/>
            </a:endParaRPr>
          </a:p>
          <a:p>
            <a:pPr marL="227329" indent="-107950">
              <a:lnSpc>
                <a:spcPct val="100000"/>
              </a:lnSpc>
              <a:spcBef>
                <a:spcPts val="285"/>
              </a:spcBef>
              <a:buClr>
                <a:srgbClr val="2C3E50"/>
              </a:buClr>
              <a:buFont typeface="Arial"/>
              <a:buChar char="•"/>
              <a:tabLst>
                <a:tab pos="227965" algn="l"/>
              </a:tabLst>
            </a:pP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Predicted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to </a:t>
            </a:r>
            <a:r>
              <a:rPr sz="800" spc="-5" dirty="0">
                <a:solidFill>
                  <a:srgbClr val="4E5D66"/>
                </a:solidFill>
                <a:latin typeface="Roboto"/>
                <a:cs typeface="Roboto"/>
              </a:rPr>
              <a:t>become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the </a:t>
            </a:r>
            <a:r>
              <a:rPr sz="800" spc="-30" dirty="0">
                <a:solidFill>
                  <a:srgbClr val="4E5D66"/>
                </a:solidFill>
                <a:latin typeface="Roboto"/>
                <a:cs typeface="Roboto"/>
              </a:rPr>
              <a:t>7th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leading </a:t>
            </a:r>
            <a:r>
              <a:rPr sz="800" spc="-5" dirty="0">
                <a:solidFill>
                  <a:srgbClr val="4E5D66"/>
                </a:solidFill>
                <a:latin typeface="Roboto"/>
                <a:cs typeface="Roboto"/>
              </a:rPr>
              <a:t>cause of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death </a:t>
            </a:r>
            <a:r>
              <a:rPr sz="800" spc="-25" dirty="0">
                <a:solidFill>
                  <a:srgbClr val="4E5D66"/>
                </a:solidFill>
                <a:latin typeface="Roboto"/>
                <a:cs typeface="Roboto"/>
              </a:rPr>
              <a:t>by</a:t>
            </a:r>
            <a:r>
              <a:rPr sz="800" spc="6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2030.</a:t>
            </a:r>
            <a:endParaRPr sz="800">
              <a:latin typeface="Roboto"/>
              <a:cs typeface="Roboto"/>
            </a:endParaRPr>
          </a:p>
          <a:p>
            <a:pPr marL="12700" marR="5080" algn="just">
              <a:lnSpc>
                <a:spcPts val="950"/>
              </a:lnSpc>
              <a:spcBef>
                <a:spcPts val="750"/>
              </a:spcBef>
            </a:pPr>
            <a:r>
              <a:rPr sz="800" spc="-20" dirty="0">
                <a:solidFill>
                  <a:srgbClr val="4E5D66"/>
                </a:solidFill>
                <a:latin typeface="Roboto"/>
                <a:cs typeface="Roboto"/>
              </a:rPr>
              <a:t>Predicting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the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accident </a:t>
            </a:r>
            <a:r>
              <a:rPr sz="800" spc="-25" dirty="0">
                <a:solidFill>
                  <a:srgbClr val="4E5D66"/>
                </a:solidFill>
                <a:latin typeface="Roboto"/>
                <a:cs typeface="Roboto"/>
              </a:rPr>
              <a:t>severity </a:t>
            </a:r>
            <a:r>
              <a:rPr sz="800" spc="-20" dirty="0">
                <a:solidFill>
                  <a:srgbClr val="4E5D66"/>
                </a:solidFill>
                <a:latin typeface="Roboto"/>
                <a:cs typeface="Roboto"/>
              </a:rPr>
              <a:t>in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advance could be used to send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the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exact </a:t>
            </a:r>
            <a:r>
              <a:rPr sz="800" spc="-20" dirty="0">
                <a:solidFill>
                  <a:srgbClr val="4E5D66"/>
                </a:solidFill>
                <a:latin typeface="Roboto"/>
                <a:cs typeface="Roboto"/>
              </a:rPr>
              <a:t>required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staff  </a:t>
            </a:r>
            <a:r>
              <a:rPr sz="800" spc="-5" dirty="0">
                <a:solidFill>
                  <a:srgbClr val="4E5D66"/>
                </a:solidFill>
                <a:latin typeface="Roboto"/>
                <a:cs typeface="Roboto"/>
              </a:rPr>
              <a:t>and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equipment to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the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place </a:t>
            </a:r>
            <a:r>
              <a:rPr sz="800" spc="-5" dirty="0">
                <a:solidFill>
                  <a:srgbClr val="4E5D66"/>
                </a:solidFill>
                <a:latin typeface="Roboto"/>
                <a:cs typeface="Roboto"/>
              </a:rPr>
              <a:t>of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the accident,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thus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saving </a:t>
            </a:r>
            <a:r>
              <a:rPr sz="800" spc="5" dirty="0">
                <a:solidFill>
                  <a:srgbClr val="4E5D66"/>
                </a:solidFill>
                <a:latin typeface="Roboto"/>
                <a:cs typeface="Roboto"/>
              </a:rPr>
              <a:t>a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significant </a:t>
            </a:r>
            <a:r>
              <a:rPr sz="800" spc="-5" dirty="0">
                <a:solidFill>
                  <a:srgbClr val="4E5D66"/>
                </a:solidFill>
                <a:latin typeface="Roboto"/>
                <a:cs typeface="Roboto"/>
              </a:rPr>
              <a:t>amount of </a:t>
            </a:r>
            <a:r>
              <a:rPr sz="800" spc="-20" dirty="0">
                <a:solidFill>
                  <a:srgbClr val="4E5D66"/>
                </a:solidFill>
                <a:latin typeface="Roboto"/>
                <a:cs typeface="Roboto"/>
              </a:rPr>
              <a:t>lives </a:t>
            </a:r>
            <a:r>
              <a:rPr sz="800" spc="-5" dirty="0">
                <a:solidFill>
                  <a:srgbClr val="4E5D66"/>
                </a:solidFill>
                <a:latin typeface="Roboto"/>
                <a:cs typeface="Roboto"/>
              </a:rPr>
              <a:t>each  </a:t>
            </a:r>
            <a:r>
              <a:rPr sz="800" spc="-35" dirty="0">
                <a:solidFill>
                  <a:srgbClr val="4E5D66"/>
                </a:solidFill>
                <a:latin typeface="Roboto"/>
                <a:cs typeface="Roboto"/>
              </a:rPr>
              <a:t>year.</a:t>
            </a:r>
            <a:endParaRPr sz="800">
              <a:latin typeface="Roboto"/>
              <a:cs typeface="Roboto"/>
            </a:endParaRPr>
          </a:p>
          <a:p>
            <a:pPr marL="12700" marR="5080" algn="just">
              <a:lnSpc>
                <a:spcPts val="950"/>
              </a:lnSpc>
              <a:spcBef>
                <a:spcPts val="409"/>
              </a:spcBef>
            </a:pPr>
            <a:r>
              <a:rPr sz="800" spc="-5" dirty="0">
                <a:solidFill>
                  <a:srgbClr val="4E5D66"/>
                </a:solidFill>
                <a:latin typeface="Roboto"/>
                <a:cs typeface="Roboto"/>
              </a:rPr>
              <a:t>Road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safety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should be </a:t>
            </a:r>
            <a:r>
              <a:rPr sz="800" spc="5" dirty="0">
                <a:solidFill>
                  <a:srgbClr val="4E5D66"/>
                </a:solidFill>
                <a:latin typeface="Roboto"/>
                <a:cs typeface="Roboto"/>
              </a:rPr>
              <a:t>a </a:t>
            </a:r>
            <a:r>
              <a:rPr sz="800" spc="-20" dirty="0">
                <a:solidFill>
                  <a:srgbClr val="4E5D66"/>
                </a:solidFill>
                <a:latin typeface="Roboto"/>
                <a:cs typeface="Roboto"/>
              </a:rPr>
              <a:t>prior interest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for </a:t>
            </a:r>
            <a:r>
              <a:rPr sz="800" spc="-20" dirty="0">
                <a:solidFill>
                  <a:srgbClr val="4E5D66"/>
                </a:solidFill>
                <a:latin typeface="Roboto"/>
                <a:cs typeface="Roboto"/>
              </a:rPr>
              <a:t>governments,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local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authorities </a:t>
            </a:r>
            <a:r>
              <a:rPr sz="800" spc="-5" dirty="0">
                <a:solidFill>
                  <a:srgbClr val="4E5D66"/>
                </a:solidFill>
                <a:latin typeface="Roboto"/>
                <a:cs typeface="Roboto"/>
              </a:rPr>
              <a:t>and </a:t>
            </a:r>
            <a:r>
              <a:rPr sz="800" spc="-20" dirty="0">
                <a:solidFill>
                  <a:srgbClr val="4E5D66"/>
                </a:solidFill>
                <a:latin typeface="Roboto"/>
                <a:cs typeface="Roboto"/>
              </a:rPr>
              <a:t>private </a:t>
            </a:r>
            <a:r>
              <a:rPr sz="800" spc="-35" dirty="0">
                <a:solidFill>
                  <a:srgbClr val="4E5D66"/>
                </a:solidFill>
                <a:latin typeface="Roboto"/>
                <a:cs typeface="Roboto"/>
              </a:rPr>
              <a:t>com- </a:t>
            </a:r>
            <a:r>
              <a:rPr sz="800" spc="125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panies </a:t>
            </a:r>
            <a:r>
              <a:rPr sz="800" spc="-20" dirty="0">
                <a:solidFill>
                  <a:srgbClr val="4E5D66"/>
                </a:solidFill>
                <a:latin typeface="Roboto"/>
                <a:cs typeface="Roboto"/>
              </a:rPr>
              <a:t>investing in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technologies that </a:t>
            </a:r>
            <a:r>
              <a:rPr sz="800" spc="-5" dirty="0">
                <a:solidFill>
                  <a:srgbClr val="4E5D66"/>
                </a:solidFill>
                <a:latin typeface="Roboto"/>
                <a:cs typeface="Roboto"/>
              </a:rPr>
              <a:t>can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help reduce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accidents </a:t>
            </a:r>
            <a:r>
              <a:rPr sz="800" spc="-5" dirty="0">
                <a:solidFill>
                  <a:srgbClr val="4E5D66"/>
                </a:solidFill>
                <a:latin typeface="Roboto"/>
                <a:cs typeface="Roboto"/>
              </a:rPr>
              <a:t>and </a:t>
            </a:r>
            <a:r>
              <a:rPr sz="800" spc="-20" dirty="0">
                <a:solidFill>
                  <a:srgbClr val="4E5D66"/>
                </a:solidFill>
                <a:latin typeface="Roboto"/>
                <a:cs typeface="Roboto"/>
              </a:rPr>
              <a:t>improve </a:t>
            </a:r>
            <a:r>
              <a:rPr sz="800" spc="-25" dirty="0">
                <a:solidFill>
                  <a:srgbClr val="4E5D66"/>
                </a:solidFill>
                <a:latin typeface="Roboto"/>
                <a:cs typeface="Roboto"/>
              </a:rPr>
              <a:t>overall driver  safety.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5201" y="3292741"/>
            <a:ext cx="4377690" cy="0"/>
          </a:xfrm>
          <a:custGeom>
            <a:avLst/>
            <a:gdLst/>
            <a:ahLst/>
            <a:cxnLst/>
            <a:rect l="l" t="t" r="r" b="b"/>
            <a:pathLst>
              <a:path w="4377690">
                <a:moveTo>
                  <a:pt x="0" y="0"/>
                </a:moveTo>
                <a:lnTo>
                  <a:pt x="4377588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5300" y="3309121"/>
            <a:ext cx="824230" cy="1090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pc="-5" dirty="0"/>
              <a:t>© Siva </a:t>
            </a:r>
            <a:r>
              <a:rPr lang="en-US" spc="-5" dirty="0" err="1"/>
              <a:t>Padala</a:t>
            </a:r>
            <a:endParaRPr lang="en-US" spc="-1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10" dirty="0"/>
              <a:t>2</a:t>
            </a:fld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844925" cy="306070"/>
          </a:xfrm>
          <a:custGeom>
            <a:avLst/>
            <a:gdLst/>
            <a:ahLst/>
            <a:cxnLst/>
            <a:rect l="l" t="t" r="r" b="b"/>
            <a:pathLst>
              <a:path w="3844925" h="306070">
                <a:moveTo>
                  <a:pt x="0" y="306006"/>
                </a:moveTo>
                <a:lnTo>
                  <a:pt x="3844836" y="306006"/>
                </a:lnTo>
                <a:lnTo>
                  <a:pt x="3844836" y="0"/>
                </a:lnTo>
                <a:lnTo>
                  <a:pt x="0" y="0"/>
                </a:lnTo>
                <a:lnTo>
                  <a:pt x="0" y="306006"/>
                </a:lnTo>
                <a:close/>
              </a:path>
            </a:pathLst>
          </a:custGeom>
          <a:solidFill>
            <a:srgbClr val="33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356870"/>
            <a:chOff x="0" y="0"/>
            <a:chExt cx="4608195" cy="356870"/>
          </a:xfrm>
        </p:grpSpPr>
        <p:sp>
          <p:nvSpPr>
            <p:cNvPr id="4" name="object 4"/>
            <p:cNvSpPr/>
            <p:nvPr/>
          </p:nvSpPr>
          <p:spPr>
            <a:xfrm>
              <a:off x="4536008" y="0"/>
              <a:ext cx="72390" cy="306070"/>
            </a:xfrm>
            <a:custGeom>
              <a:avLst/>
              <a:gdLst/>
              <a:ahLst/>
              <a:cxnLst/>
              <a:rect l="l" t="t" r="r" b="b"/>
              <a:pathLst>
                <a:path w="72389" h="306070">
                  <a:moveTo>
                    <a:pt x="0" y="306006"/>
                  </a:moveTo>
                  <a:lnTo>
                    <a:pt x="71996" y="306006"/>
                  </a:lnTo>
                  <a:lnTo>
                    <a:pt x="71996" y="0"/>
                  </a:lnTo>
                  <a:lnTo>
                    <a:pt x="0" y="0"/>
                  </a:lnTo>
                  <a:lnTo>
                    <a:pt x="0" y="306006"/>
                  </a:lnTo>
                  <a:close/>
                </a:path>
              </a:pathLst>
            </a:custGeom>
            <a:solidFill>
              <a:srgbClr val="3348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44836" y="0"/>
              <a:ext cx="691515" cy="306070"/>
            </a:xfrm>
            <a:custGeom>
              <a:avLst/>
              <a:gdLst/>
              <a:ahLst/>
              <a:cxnLst/>
              <a:rect l="l" t="t" r="r" b="b"/>
              <a:pathLst>
                <a:path w="691514" h="306070">
                  <a:moveTo>
                    <a:pt x="691172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691172" y="306006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06006"/>
              <a:ext cx="4608004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1996" y="64756"/>
            <a:ext cx="2984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Data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75297" y="1059191"/>
            <a:ext cx="3430904" cy="1149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30" dirty="0">
                <a:solidFill>
                  <a:srgbClr val="4E5D66"/>
                </a:solidFill>
                <a:latin typeface="Roboto"/>
                <a:cs typeface="Roboto"/>
              </a:rPr>
              <a:t>All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the recorded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accidents </a:t>
            </a:r>
            <a:r>
              <a:rPr sz="800" spc="-20" dirty="0">
                <a:solidFill>
                  <a:srgbClr val="4E5D66"/>
                </a:solidFill>
                <a:latin typeface="Roboto"/>
                <a:cs typeface="Roboto"/>
              </a:rPr>
              <a:t>in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France from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2005 to </a:t>
            </a:r>
            <a:r>
              <a:rPr sz="800" spc="-45" dirty="0">
                <a:solidFill>
                  <a:srgbClr val="4E5D66"/>
                </a:solidFill>
                <a:latin typeface="Roboto"/>
                <a:cs typeface="Roboto"/>
              </a:rPr>
              <a:t>2016,</a:t>
            </a:r>
            <a:r>
              <a:rPr sz="800" spc="25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both </a:t>
            </a:r>
            <a:r>
              <a:rPr sz="800" spc="-20" dirty="0">
                <a:solidFill>
                  <a:srgbClr val="4E5D66"/>
                </a:solidFill>
                <a:latin typeface="Roboto"/>
                <a:cs typeface="Roboto"/>
              </a:rPr>
              <a:t>years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included.</a:t>
            </a:r>
            <a:endParaRPr sz="800">
              <a:latin typeface="Roboto"/>
              <a:cs typeface="Roboto"/>
            </a:endParaRPr>
          </a:p>
          <a:p>
            <a:pPr marL="227329" indent="-107950">
              <a:lnSpc>
                <a:spcPct val="100000"/>
              </a:lnSpc>
              <a:spcBef>
                <a:spcPts val="710"/>
              </a:spcBef>
              <a:buClr>
                <a:srgbClr val="2C3E50"/>
              </a:buClr>
              <a:buFont typeface="Arial"/>
              <a:buChar char="•"/>
              <a:tabLst>
                <a:tab pos="227965" algn="l"/>
              </a:tabLst>
            </a:pPr>
            <a:r>
              <a:rPr sz="800" spc="-20" dirty="0">
                <a:solidFill>
                  <a:srgbClr val="4E5D66"/>
                </a:solidFill>
                <a:latin typeface="Roboto"/>
                <a:cs typeface="Roboto"/>
              </a:rPr>
              <a:t>Initial </a:t>
            </a:r>
            <a:r>
              <a:rPr sz="800" spc="-5" dirty="0">
                <a:solidFill>
                  <a:srgbClr val="4E5D66"/>
                </a:solidFill>
                <a:latin typeface="Roboto"/>
                <a:cs typeface="Roboto"/>
              </a:rPr>
              <a:t>dataset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from the </a:t>
            </a:r>
            <a:r>
              <a:rPr sz="800" spc="-20" dirty="0">
                <a:solidFill>
                  <a:srgbClr val="4E5D66"/>
                </a:solidFill>
                <a:latin typeface="Roboto"/>
                <a:cs typeface="Roboto"/>
              </a:rPr>
              <a:t>Kaggle,</a:t>
            </a:r>
            <a:r>
              <a:rPr sz="800" u="sng" spc="25" dirty="0">
                <a:solidFill>
                  <a:srgbClr val="4E5D66"/>
                </a:solidFill>
                <a:uFill>
                  <a:solidFill>
                    <a:srgbClr val="4E5D66"/>
                  </a:solidFill>
                </a:uFill>
                <a:latin typeface="Roboto"/>
                <a:cs typeface="Roboto"/>
                <a:hlinkClick r:id="rId3"/>
              </a:rPr>
              <a:t> </a:t>
            </a:r>
            <a:r>
              <a:rPr sz="800" u="sng" spc="-25" dirty="0">
                <a:solidFill>
                  <a:srgbClr val="4E5D66"/>
                </a:solidFill>
                <a:uFill>
                  <a:solidFill>
                    <a:srgbClr val="4E5D66"/>
                  </a:solidFill>
                </a:uFill>
                <a:latin typeface="Roboto"/>
                <a:cs typeface="Roboto"/>
                <a:hlinkClick r:id="rId3"/>
              </a:rPr>
              <a:t>here</a:t>
            </a:r>
            <a:r>
              <a:rPr sz="800" spc="-25" dirty="0">
                <a:solidFill>
                  <a:srgbClr val="4E5D66"/>
                </a:solidFill>
                <a:latin typeface="Roboto"/>
                <a:cs typeface="Roboto"/>
              </a:rPr>
              <a:t>.</a:t>
            </a:r>
            <a:endParaRPr sz="800">
              <a:latin typeface="Roboto"/>
              <a:cs typeface="Roboto"/>
            </a:endParaRPr>
          </a:p>
          <a:p>
            <a:pPr marL="227329" indent="-107950">
              <a:lnSpc>
                <a:spcPct val="100000"/>
              </a:lnSpc>
              <a:spcBef>
                <a:spcPts val="285"/>
              </a:spcBef>
              <a:buClr>
                <a:srgbClr val="2C3E50"/>
              </a:buClr>
              <a:buFont typeface="Arial"/>
              <a:buChar char="•"/>
              <a:tabLst>
                <a:tab pos="227965" algn="l"/>
              </a:tabLst>
            </a:pPr>
            <a:r>
              <a:rPr sz="800" spc="-30" dirty="0">
                <a:solidFill>
                  <a:srgbClr val="4E5D66"/>
                </a:solidFill>
                <a:latin typeface="Roboto"/>
                <a:cs typeface="Roboto"/>
              </a:rPr>
              <a:t>Pre-selcted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features </a:t>
            </a:r>
            <a:r>
              <a:rPr sz="800" spc="-5" dirty="0">
                <a:solidFill>
                  <a:srgbClr val="4E5D66"/>
                </a:solidFill>
                <a:latin typeface="Roboto"/>
                <a:cs typeface="Roboto"/>
              </a:rPr>
              <a:t>on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my </a:t>
            </a:r>
            <a:r>
              <a:rPr sz="800" spc="-20" dirty="0">
                <a:solidFill>
                  <a:srgbClr val="4E5D66"/>
                </a:solidFill>
                <a:latin typeface="Roboto"/>
                <a:cs typeface="Roboto"/>
              </a:rPr>
              <a:t>GitHub,</a:t>
            </a:r>
            <a:r>
              <a:rPr sz="800" u="sng" spc="40" dirty="0">
                <a:solidFill>
                  <a:srgbClr val="4E5D66"/>
                </a:solidFill>
                <a:uFill>
                  <a:solidFill>
                    <a:srgbClr val="4E5D66"/>
                  </a:solidFill>
                </a:uFill>
                <a:latin typeface="Roboto"/>
                <a:cs typeface="Roboto"/>
                <a:hlinkClick r:id="rId4"/>
              </a:rPr>
              <a:t> </a:t>
            </a:r>
            <a:r>
              <a:rPr sz="800" u="sng" spc="-25" dirty="0">
                <a:solidFill>
                  <a:srgbClr val="4E5D66"/>
                </a:solidFill>
                <a:uFill>
                  <a:solidFill>
                    <a:srgbClr val="4E5D66"/>
                  </a:solidFill>
                </a:uFill>
                <a:latin typeface="Roboto"/>
                <a:cs typeface="Roboto"/>
                <a:hlinkClick r:id="rId4"/>
              </a:rPr>
              <a:t>here</a:t>
            </a:r>
            <a:endParaRPr sz="800">
              <a:latin typeface="Roboto"/>
              <a:cs typeface="Roboto"/>
            </a:endParaRPr>
          </a:p>
          <a:p>
            <a:pPr marL="227329" indent="-107950">
              <a:lnSpc>
                <a:spcPct val="100000"/>
              </a:lnSpc>
              <a:spcBef>
                <a:spcPts val="285"/>
              </a:spcBef>
              <a:buClr>
                <a:srgbClr val="2C3E50"/>
              </a:buClr>
              <a:buFont typeface="Arial"/>
              <a:buChar char="•"/>
              <a:tabLst>
                <a:tab pos="227965" algn="l"/>
              </a:tabLst>
            </a:pPr>
            <a:r>
              <a:rPr sz="800" spc="-20" dirty="0">
                <a:solidFill>
                  <a:srgbClr val="4E5D66"/>
                </a:solidFill>
                <a:latin typeface="Roboto"/>
                <a:cs typeface="Roboto"/>
              </a:rPr>
              <a:t>In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total 49 </a:t>
            </a:r>
            <a:r>
              <a:rPr sz="800" spc="-20" dirty="0">
                <a:solidFill>
                  <a:srgbClr val="4E5D66"/>
                </a:solidFill>
                <a:latin typeface="Roboto"/>
                <a:cs typeface="Roboto"/>
              </a:rPr>
              <a:t>features, 839,985 </a:t>
            </a:r>
            <a:r>
              <a:rPr sz="800" spc="-5" dirty="0">
                <a:solidFill>
                  <a:srgbClr val="4E5D66"/>
                </a:solidFill>
                <a:latin typeface="Roboto"/>
                <a:cs typeface="Roboto"/>
              </a:rPr>
              <a:t>rows </a:t>
            </a:r>
            <a:r>
              <a:rPr sz="800" spc="-20" dirty="0">
                <a:solidFill>
                  <a:srgbClr val="4E5D66"/>
                </a:solidFill>
                <a:latin typeface="Roboto"/>
                <a:cs typeface="Roboto"/>
              </a:rPr>
              <a:t>in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the Kaggle</a:t>
            </a:r>
            <a:r>
              <a:rPr sz="800" spc="8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800" spc="-5" dirty="0">
                <a:solidFill>
                  <a:srgbClr val="4E5D66"/>
                </a:solidFill>
                <a:latin typeface="Roboto"/>
                <a:cs typeface="Roboto"/>
              </a:rPr>
              <a:t>dataset</a:t>
            </a:r>
            <a:endParaRPr sz="800">
              <a:latin typeface="Roboto"/>
              <a:cs typeface="Roboto"/>
            </a:endParaRPr>
          </a:p>
          <a:p>
            <a:pPr marL="227329" indent="-107950">
              <a:lnSpc>
                <a:spcPct val="100000"/>
              </a:lnSpc>
              <a:spcBef>
                <a:spcPts val="285"/>
              </a:spcBef>
              <a:buClr>
                <a:srgbClr val="2C3E50"/>
              </a:buClr>
              <a:buFont typeface="Arial"/>
              <a:buChar char="•"/>
              <a:tabLst>
                <a:tab pos="227965" algn="l"/>
              </a:tabLst>
            </a:pP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Redundant </a:t>
            </a:r>
            <a:r>
              <a:rPr sz="800" spc="-5" dirty="0">
                <a:solidFill>
                  <a:srgbClr val="4E5D66"/>
                </a:solidFill>
                <a:latin typeface="Roboto"/>
                <a:cs typeface="Roboto"/>
              </a:rPr>
              <a:t>and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not </a:t>
            </a:r>
            <a:r>
              <a:rPr sz="800" spc="-20" dirty="0">
                <a:solidFill>
                  <a:srgbClr val="4E5D66"/>
                </a:solidFill>
                <a:latin typeface="Roboto"/>
                <a:cs typeface="Roboto"/>
              </a:rPr>
              <a:t>relevant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features were</a:t>
            </a:r>
            <a:r>
              <a:rPr sz="800" spc="2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dropped</a:t>
            </a:r>
            <a:endParaRPr sz="800">
              <a:latin typeface="Roboto"/>
              <a:cs typeface="Roboto"/>
            </a:endParaRPr>
          </a:p>
          <a:p>
            <a:pPr marL="227329" indent="-107950">
              <a:lnSpc>
                <a:spcPct val="100000"/>
              </a:lnSpc>
              <a:spcBef>
                <a:spcPts val="285"/>
              </a:spcBef>
              <a:buClr>
                <a:srgbClr val="2C3E50"/>
              </a:buClr>
              <a:buFont typeface="Arial"/>
              <a:buChar char="•"/>
              <a:tabLst>
                <a:tab pos="227965" algn="l"/>
              </a:tabLst>
            </a:pP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29 features</a:t>
            </a:r>
            <a:r>
              <a:rPr sz="80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800" spc="-25" dirty="0">
                <a:solidFill>
                  <a:srgbClr val="4E5D66"/>
                </a:solidFill>
                <a:latin typeface="Roboto"/>
                <a:cs typeface="Roboto"/>
              </a:rPr>
              <a:t>pre-selected</a:t>
            </a:r>
            <a:endParaRPr sz="800">
              <a:latin typeface="Roboto"/>
              <a:cs typeface="Roboto"/>
            </a:endParaRPr>
          </a:p>
          <a:p>
            <a:pPr marL="227329" indent="-107950">
              <a:lnSpc>
                <a:spcPct val="100000"/>
              </a:lnSpc>
              <a:spcBef>
                <a:spcPts val="285"/>
              </a:spcBef>
              <a:buClr>
                <a:srgbClr val="2C3E50"/>
              </a:buClr>
              <a:buFont typeface="Arial"/>
              <a:buChar char="•"/>
              <a:tabLst>
                <a:tab pos="227965" algn="l"/>
              </a:tabLst>
            </a:pP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On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the </a:t>
            </a:r>
            <a:r>
              <a:rPr sz="800" dirty="0">
                <a:solidFill>
                  <a:srgbClr val="4E5D66"/>
                </a:solidFill>
                <a:latin typeface="Roboto"/>
                <a:cs typeface="Roboto"/>
              </a:rPr>
              <a:t>data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cleaning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missing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values </a:t>
            </a:r>
            <a:r>
              <a:rPr sz="800" spc="-5" dirty="0">
                <a:solidFill>
                  <a:srgbClr val="4E5D66"/>
                </a:solidFill>
                <a:latin typeface="Roboto"/>
                <a:cs typeface="Roboto"/>
              </a:rPr>
              <a:t>and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outliers were</a:t>
            </a:r>
            <a:r>
              <a:rPr sz="800" spc="35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replaced.</a:t>
            </a:r>
            <a:endParaRPr sz="800">
              <a:latin typeface="Roboto"/>
              <a:cs typeface="Robo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5201" y="3292741"/>
            <a:ext cx="4377690" cy="0"/>
          </a:xfrm>
          <a:custGeom>
            <a:avLst/>
            <a:gdLst/>
            <a:ahLst/>
            <a:cxnLst/>
            <a:rect l="l" t="t" r="r" b="b"/>
            <a:pathLst>
              <a:path w="4377690">
                <a:moveTo>
                  <a:pt x="0" y="0"/>
                </a:moveTo>
                <a:lnTo>
                  <a:pt x="4377588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5300" y="3309121"/>
            <a:ext cx="824230" cy="1090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pc="-5" dirty="0"/>
              <a:t>© Siva </a:t>
            </a:r>
            <a:r>
              <a:rPr lang="en-US" spc="-5" dirty="0" err="1"/>
              <a:t>Padala</a:t>
            </a:r>
            <a:endParaRPr lang="en-US" spc="-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10" dirty="0"/>
              <a:t>3</a:t>
            </a:fld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36008" y="0"/>
            <a:ext cx="72390" cy="306070"/>
          </a:xfrm>
          <a:custGeom>
            <a:avLst/>
            <a:gdLst/>
            <a:ahLst/>
            <a:cxnLst/>
            <a:rect l="l" t="t" r="r" b="b"/>
            <a:pathLst>
              <a:path w="72389" h="306070">
                <a:moveTo>
                  <a:pt x="0" y="306006"/>
                </a:moveTo>
                <a:lnTo>
                  <a:pt x="71996" y="306006"/>
                </a:lnTo>
                <a:lnTo>
                  <a:pt x="71996" y="0"/>
                </a:lnTo>
                <a:lnTo>
                  <a:pt x="0" y="0"/>
                </a:lnTo>
                <a:lnTo>
                  <a:pt x="0" y="306006"/>
                </a:lnTo>
                <a:close/>
              </a:path>
            </a:pathLst>
          </a:custGeom>
          <a:solidFill>
            <a:srgbClr val="33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3844925" cy="306070"/>
          </a:xfrm>
          <a:prstGeom prst="rect">
            <a:avLst/>
          </a:prstGeom>
          <a:solidFill>
            <a:srgbClr val="33485E"/>
          </a:solidFill>
        </p:spPr>
        <p:txBody>
          <a:bodyPr vert="horz" wrap="square" lIns="0" tIns="762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600"/>
              </a:spcBef>
            </a:pPr>
            <a:r>
              <a:rPr spc="-20" dirty="0"/>
              <a:t>EDA-Target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356870"/>
            <a:chOff x="0" y="0"/>
            <a:chExt cx="4608195" cy="356870"/>
          </a:xfrm>
        </p:grpSpPr>
        <p:sp>
          <p:nvSpPr>
            <p:cNvPr id="5" name="object 5"/>
            <p:cNvSpPr/>
            <p:nvPr/>
          </p:nvSpPr>
          <p:spPr>
            <a:xfrm>
              <a:off x="3844836" y="0"/>
              <a:ext cx="691515" cy="306070"/>
            </a:xfrm>
            <a:custGeom>
              <a:avLst/>
              <a:gdLst/>
              <a:ahLst/>
              <a:cxnLst/>
              <a:rect l="l" t="t" r="r" b="b"/>
              <a:pathLst>
                <a:path w="691514" h="306070">
                  <a:moveTo>
                    <a:pt x="691172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691172" y="306006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06006"/>
              <a:ext cx="4608004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5297" y="520406"/>
            <a:ext cx="3118485" cy="517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solidFill>
                  <a:srgbClr val="4E5D66"/>
                </a:solidFill>
                <a:latin typeface="Roboto"/>
                <a:cs typeface="Roboto"/>
              </a:rPr>
              <a:t>The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target </a:t>
            </a:r>
            <a:r>
              <a:rPr sz="800" spc="-20" dirty="0">
                <a:solidFill>
                  <a:srgbClr val="4E5D66"/>
                </a:solidFill>
                <a:latin typeface="Roboto"/>
                <a:cs typeface="Roboto"/>
              </a:rPr>
              <a:t>feature </a:t>
            </a:r>
            <a:r>
              <a:rPr sz="800" spc="5" dirty="0">
                <a:solidFill>
                  <a:srgbClr val="4E5D66"/>
                </a:solidFill>
                <a:latin typeface="Roboto"/>
                <a:cs typeface="Roboto"/>
              </a:rPr>
              <a:t>a </a:t>
            </a:r>
            <a:r>
              <a:rPr sz="800" spc="-20" dirty="0">
                <a:solidFill>
                  <a:srgbClr val="4E5D66"/>
                </a:solidFill>
                <a:latin typeface="Roboto"/>
                <a:cs typeface="Roboto"/>
              </a:rPr>
              <a:t>binary </a:t>
            </a:r>
            <a:r>
              <a:rPr sz="800" spc="-25" dirty="0">
                <a:solidFill>
                  <a:srgbClr val="4E5D66"/>
                </a:solidFill>
                <a:latin typeface="Roboto"/>
                <a:cs typeface="Roboto"/>
              </a:rPr>
              <a:t>classifier,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describing the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accident</a:t>
            </a:r>
            <a:r>
              <a:rPr sz="800" spc="114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800" spc="-30" dirty="0">
                <a:solidFill>
                  <a:srgbClr val="4E5D66"/>
                </a:solidFill>
                <a:latin typeface="Roboto"/>
                <a:cs typeface="Roboto"/>
              </a:rPr>
              <a:t>severity.</a:t>
            </a:r>
            <a:endParaRPr sz="800">
              <a:latin typeface="Roboto"/>
              <a:cs typeface="Roboto"/>
            </a:endParaRPr>
          </a:p>
          <a:p>
            <a:pPr marL="227329" indent="-107950">
              <a:lnSpc>
                <a:spcPct val="100000"/>
              </a:lnSpc>
              <a:spcBef>
                <a:spcPts val="710"/>
              </a:spcBef>
              <a:buClr>
                <a:srgbClr val="2C3E50"/>
              </a:buClr>
              <a:buFont typeface="Arial"/>
              <a:buChar char="•"/>
              <a:tabLst>
                <a:tab pos="227965" algn="l"/>
              </a:tabLst>
            </a:pPr>
            <a:r>
              <a:rPr sz="800" spc="-25" dirty="0">
                <a:solidFill>
                  <a:srgbClr val="4E5D66"/>
                </a:solidFill>
                <a:latin typeface="Roboto"/>
                <a:cs typeface="Roboto"/>
              </a:rPr>
              <a:t>0: </a:t>
            </a:r>
            <a:r>
              <a:rPr sz="800" spc="-5" dirty="0">
                <a:solidFill>
                  <a:srgbClr val="4E5D66"/>
                </a:solidFill>
                <a:latin typeface="Roboto"/>
                <a:cs typeface="Roboto"/>
              </a:rPr>
              <a:t>low</a:t>
            </a:r>
            <a:r>
              <a:rPr sz="800" spc="45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800" spc="-30" dirty="0">
                <a:solidFill>
                  <a:srgbClr val="4E5D66"/>
                </a:solidFill>
                <a:latin typeface="Roboto"/>
                <a:cs typeface="Roboto"/>
              </a:rPr>
              <a:t>severity.</a:t>
            </a:r>
            <a:endParaRPr sz="800">
              <a:latin typeface="Roboto"/>
              <a:cs typeface="Roboto"/>
            </a:endParaRPr>
          </a:p>
          <a:p>
            <a:pPr marL="227329" indent="-107950">
              <a:lnSpc>
                <a:spcPct val="100000"/>
              </a:lnSpc>
              <a:spcBef>
                <a:spcPts val="285"/>
              </a:spcBef>
              <a:buClr>
                <a:srgbClr val="2C3E50"/>
              </a:buClr>
              <a:buFont typeface="Arial"/>
              <a:buChar char="•"/>
              <a:tabLst>
                <a:tab pos="227965" algn="l"/>
              </a:tabLst>
            </a:pPr>
            <a:r>
              <a:rPr sz="800" spc="-85" dirty="0">
                <a:solidFill>
                  <a:srgbClr val="4E5D66"/>
                </a:solidFill>
                <a:latin typeface="Roboto"/>
                <a:cs typeface="Roboto"/>
              </a:rPr>
              <a:t>1: </a:t>
            </a:r>
            <a:r>
              <a:rPr sz="800" spc="-20" dirty="0">
                <a:solidFill>
                  <a:srgbClr val="4E5D66"/>
                </a:solidFill>
                <a:latin typeface="Roboto"/>
                <a:cs typeface="Roboto"/>
              </a:rPr>
              <a:t>high </a:t>
            </a:r>
            <a:r>
              <a:rPr sz="800" spc="-35" dirty="0">
                <a:solidFill>
                  <a:srgbClr val="4E5D66"/>
                </a:solidFill>
                <a:latin typeface="Roboto"/>
                <a:cs typeface="Roboto"/>
              </a:rPr>
              <a:t>severity,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from hospitalized </a:t>
            </a:r>
            <a:r>
              <a:rPr sz="800" spc="-5" dirty="0">
                <a:solidFill>
                  <a:srgbClr val="4E5D66"/>
                </a:solidFill>
                <a:latin typeface="Roboto"/>
                <a:cs typeface="Roboto"/>
              </a:rPr>
              <a:t>wounded </a:t>
            </a:r>
            <a:r>
              <a:rPr sz="800" spc="-20" dirty="0">
                <a:solidFill>
                  <a:srgbClr val="4E5D66"/>
                </a:solidFill>
                <a:latin typeface="Roboto"/>
                <a:cs typeface="Roboto"/>
              </a:rPr>
              <a:t>injuries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to</a:t>
            </a:r>
            <a:r>
              <a:rPr sz="800" spc="114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death.</a:t>
            </a:r>
            <a:endParaRPr sz="8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57680" y="1206360"/>
            <a:ext cx="2067560" cy="1564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5297" y="2906952"/>
            <a:ext cx="29654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solidFill>
                  <a:srgbClr val="4E5D66"/>
                </a:solidFill>
                <a:latin typeface="Roboto"/>
                <a:cs typeface="Roboto"/>
              </a:rPr>
              <a:t>It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is </a:t>
            </a:r>
            <a:r>
              <a:rPr sz="800" spc="5" dirty="0">
                <a:solidFill>
                  <a:srgbClr val="4E5D66"/>
                </a:solidFill>
                <a:latin typeface="Roboto"/>
                <a:cs typeface="Roboto"/>
              </a:rPr>
              <a:t>a </a:t>
            </a:r>
            <a:r>
              <a:rPr sz="800" spc="-5" dirty="0">
                <a:solidFill>
                  <a:srgbClr val="4E5D66"/>
                </a:solidFill>
                <a:latin typeface="Roboto"/>
                <a:cs typeface="Roboto"/>
              </a:rPr>
              <a:t>balanced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labeled </a:t>
            </a:r>
            <a:r>
              <a:rPr sz="800" spc="-5" dirty="0">
                <a:solidFill>
                  <a:srgbClr val="4E5D66"/>
                </a:solidFill>
                <a:latin typeface="Roboto"/>
                <a:cs typeface="Roboto"/>
              </a:rPr>
              <a:t>dataset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with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more </a:t>
            </a:r>
            <a:r>
              <a:rPr sz="800" spc="-5" dirty="0">
                <a:solidFill>
                  <a:srgbClr val="4E5D66"/>
                </a:solidFill>
                <a:latin typeface="Roboto"/>
                <a:cs typeface="Roboto"/>
              </a:rPr>
              <a:t>cases of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lower</a:t>
            </a:r>
            <a:r>
              <a:rPr sz="800" spc="55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800" spc="-30" dirty="0">
                <a:solidFill>
                  <a:srgbClr val="4E5D66"/>
                </a:solidFill>
                <a:latin typeface="Roboto"/>
                <a:cs typeface="Roboto"/>
              </a:rPr>
              <a:t>severity.</a:t>
            </a:r>
            <a:endParaRPr sz="800">
              <a:latin typeface="Roboto"/>
              <a:cs typeface="Robo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5201" y="3292741"/>
            <a:ext cx="4377690" cy="0"/>
          </a:xfrm>
          <a:custGeom>
            <a:avLst/>
            <a:gdLst/>
            <a:ahLst/>
            <a:cxnLst/>
            <a:rect l="l" t="t" r="r" b="b"/>
            <a:pathLst>
              <a:path w="4377690">
                <a:moveTo>
                  <a:pt x="0" y="0"/>
                </a:moveTo>
                <a:lnTo>
                  <a:pt x="4377588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95300" y="3309121"/>
            <a:ext cx="824230" cy="1090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© </a:t>
            </a:r>
            <a:r>
              <a:rPr lang="en-US" spc="-5" dirty="0" smtClean="0"/>
              <a:t>Siva </a:t>
            </a:r>
            <a:r>
              <a:rPr lang="en-US" spc="-5" dirty="0" err="1" smtClean="0"/>
              <a:t>Padala</a:t>
            </a:r>
            <a:endParaRPr spc="-1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10" dirty="0"/>
              <a:t>4</a:t>
            </a:fld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36008" y="0"/>
            <a:ext cx="72390" cy="306070"/>
          </a:xfrm>
          <a:custGeom>
            <a:avLst/>
            <a:gdLst/>
            <a:ahLst/>
            <a:cxnLst/>
            <a:rect l="l" t="t" r="r" b="b"/>
            <a:pathLst>
              <a:path w="72389" h="306070">
                <a:moveTo>
                  <a:pt x="0" y="306006"/>
                </a:moveTo>
                <a:lnTo>
                  <a:pt x="71996" y="306006"/>
                </a:lnTo>
                <a:lnTo>
                  <a:pt x="71996" y="0"/>
                </a:lnTo>
                <a:lnTo>
                  <a:pt x="0" y="0"/>
                </a:lnTo>
                <a:lnTo>
                  <a:pt x="0" y="306006"/>
                </a:lnTo>
                <a:close/>
              </a:path>
            </a:pathLst>
          </a:custGeom>
          <a:solidFill>
            <a:srgbClr val="33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3844925" cy="306070"/>
          </a:xfrm>
          <a:prstGeom prst="rect">
            <a:avLst/>
          </a:prstGeom>
          <a:solidFill>
            <a:srgbClr val="33485E"/>
          </a:solidFill>
        </p:spPr>
        <p:txBody>
          <a:bodyPr vert="horz" wrap="square" lIns="0" tIns="762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600"/>
              </a:spcBef>
            </a:pPr>
            <a:r>
              <a:rPr spc="-10" dirty="0"/>
              <a:t>EDA-Seasonality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356870"/>
            <a:chOff x="0" y="0"/>
            <a:chExt cx="4608195" cy="356870"/>
          </a:xfrm>
        </p:grpSpPr>
        <p:sp>
          <p:nvSpPr>
            <p:cNvPr id="5" name="object 5"/>
            <p:cNvSpPr/>
            <p:nvPr/>
          </p:nvSpPr>
          <p:spPr>
            <a:xfrm>
              <a:off x="3844836" y="0"/>
              <a:ext cx="691515" cy="306070"/>
            </a:xfrm>
            <a:custGeom>
              <a:avLst/>
              <a:gdLst/>
              <a:ahLst/>
              <a:cxnLst/>
              <a:rect l="l" t="t" r="r" b="b"/>
              <a:pathLst>
                <a:path w="691514" h="306070">
                  <a:moveTo>
                    <a:pt x="691172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691172" y="306006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06006"/>
              <a:ext cx="4608004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182001" y="432523"/>
            <a:ext cx="2218944" cy="988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5297" y="1519083"/>
            <a:ext cx="398145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35"/>
              </a:spcBef>
            </a:pPr>
            <a:r>
              <a:rPr sz="800" spc="-20" dirty="0">
                <a:solidFill>
                  <a:srgbClr val="4E5D66"/>
                </a:solidFill>
                <a:latin typeface="Roboto"/>
                <a:cs typeface="Roboto"/>
              </a:rPr>
              <a:t>The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number </a:t>
            </a:r>
            <a:r>
              <a:rPr sz="800" spc="-5" dirty="0">
                <a:solidFill>
                  <a:srgbClr val="4E5D66"/>
                </a:solidFill>
                <a:latin typeface="Roboto"/>
                <a:cs typeface="Roboto"/>
              </a:rPr>
              <a:t>of </a:t>
            </a:r>
            <a:r>
              <a:rPr sz="800" spc="-20" dirty="0">
                <a:solidFill>
                  <a:srgbClr val="4E5D66"/>
                </a:solidFill>
                <a:latin typeface="Roboto"/>
                <a:cs typeface="Roboto"/>
              </a:rPr>
              <a:t>traffic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accidents decreased </a:t>
            </a:r>
            <a:r>
              <a:rPr sz="800" spc="-25" dirty="0">
                <a:solidFill>
                  <a:srgbClr val="4E5D66"/>
                </a:solidFill>
                <a:latin typeface="Roboto"/>
                <a:cs typeface="Roboto"/>
              </a:rPr>
              <a:t>over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the </a:t>
            </a:r>
            <a:r>
              <a:rPr sz="800" spc="-20" dirty="0">
                <a:solidFill>
                  <a:srgbClr val="4E5D66"/>
                </a:solidFill>
                <a:latin typeface="Roboto"/>
                <a:cs typeface="Roboto"/>
              </a:rPr>
              <a:t>years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from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2005 to </a:t>
            </a:r>
            <a:r>
              <a:rPr sz="800" spc="-45" dirty="0">
                <a:solidFill>
                  <a:srgbClr val="4E5D66"/>
                </a:solidFill>
                <a:latin typeface="Roboto"/>
                <a:cs typeface="Roboto"/>
              </a:rPr>
              <a:t>2013,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after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which 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the </a:t>
            </a:r>
            <a:r>
              <a:rPr sz="800" spc="-20" dirty="0">
                <a:solidFill>
                  <a:srgbClr val="4E5D66"/>
                </a:solidFill>
                <a:latin typeface="Roboto"/>
                <a:cs typeface="Roboto"/>
              </a:rPr>
              <a:t>trend </a:t>
            </a:r>
            <a:r>
              <a:rPr sz="800" spc="-5" dirty="0">
                <a:solidFill>
                  <a:srgbClr val="4E5D66"/>
                </a:solidFill>
                <a:latin typeface="Roboto"/>
                <a:cs typeface="Roboto"/>
              </a:rPr>
              <a:t>became</a:t>
            </a:r>
            <a:r>
              <a:rPr sz="800" spc="15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stable.</a:t>
            </a:r>
            <a:endParaRPr sz="800">
              <a:latin typeface="Roboto"/>
              <a:cs typeface="Robo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5201" y="1858060"/>
            <a:ext cx="4377690" cy="1436370"/>
            <a:chOff x="115201" y="1858060"/>
            <a:chExt cx="4377690" cy="1436370"/>
          </a:xfrm>
        </p:grpSpPr>
        <p:sp>
          <p:nvSpPr>
            <p:cNvPr id="10" name="object 10"/>
            <p:cNvSpPr/>
            <p:nvPr/>
          </p:nvSpPr>
          <p:spPr>
            <a:xfrm>
              <a:off x="947356" y="1858060"/>
              <a:ext cx="2688335" cy="13990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5201" y="3292741"/>
              <a:ext cx="4377690" cy="0"/>
            </a:xfrm>
            <a:custGeom>
              <a:avLst/>
              <a:gdLst/>
              <a:ahLst/>
              <a:cxnLst/>
              <a:rect l="l" t="t" r="r" b="b"/>
              <a:pathLst>
                <a:path w="4377690">
                  <a:moveTo>
                    <a:pt x="0" y="0"/>
                  </a:moveTo>
                  <a:lnTo>
                    <a:pt x="4377588" y="0"/>
                  </a:lnTo>
                </a:path>
              </a:pathLst>
            </a:custGeom>
            <a:ln w="3175">
              <a:solidFill>
                <a:srgbClr val="C2C5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95300" y="3309121"/>
            <a:ext cx="824230" cy="1090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pc="-5" dirty="0"/>
              <a:t>© Siva </a:t>
            </a:r>
            <a:r>
              <a:rPr lang="en-US" spc="-5" dirty="0" err="1"/>
              <a:t>Padala</a:t>
            </a:r>
            <a:endParaRPr lang="en-US" spc="-1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10" dirty="0"/>
              <a:t>5</a:t>
            </a:fld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36008" y="0"/>
            <a:ext cx="72390" cy="306070"/>
          </a:xfrm>
          <a:custGeom>
            <a:avLst/>
            <a:gdLst/>
            <a:ahLst/>
            <a:cxnLst/>
            <a:rect l="l" t="t" r="r" b="b"/>
            <a:pathLst>
              <a:path w="72389" h="306070">
                <a:moveTo>
                  <a:pt x="0" y="306006"/>
                </a:moveTo>
                <a:lnTo>
                  <a:pt x="71996" y="306006"/>
                </a:lnTo>
                <a:lnTo>
                  <a:pt x="71996" y="0"/>
                </a:lnTo>
                <a:lnTo>
                  <a:pt x="0" y="0"/>
                </a:lnTo>
                <a:lnTo>
                  <a:pt x="0" y="306006"/>
                </a:lnTo>
                <a:close/>
              </a:path>
            </a:pathLst>
          </a:custGeom>
          <a:solidFill>
            <a:srgbClr val="33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3844925" cy="306070"/>
          </a:xfrm>
          <a:prstGeom prst="rect">
            <a:avLst/>
          </a:prstGeom>
          <a:solidFill>
            <a:srgbClr val="33485E"/>
          </a:solidFill>
        </p:spPr>
        <p:txBody>
          <a:bodyPr vert="horz" wrap="square" lIns="0" tIns="762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600"/>
              </a:spcBef>
            </a:pPr>
            <a:r>
              <a:rPr spc="-10" dirty="0"/>
              <a:t>EDA-Seasonality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356870"/>
            <a:chOff x="0" y="0"/>
            <a:chExt cx="4608195" cy="356870"/>
          </a:xfrm>
        </p:grpSpPr>
        <p:sp>
          <p:nvSpPr>
            <p:cNvPr id="5" name="object 5"/>
            <p:cNvSpPr/>
            <p:nvPr/>
          </p:nvSpPr>
          <p:spPr>
            <a:xfrm>
              <a:off x="3844836" y="0"/>
              <a:ext cx="691515" cy="306070"/>
            </a:xfrm>
            <a:custGeom>
              <a:avLst/>
              <a:gdLst/>
              <a:ahLst/>
              <a:cxnLst/>
              <a:rect l="l" t="t" r="r" b="b"/>
              <a:pathLst>
                <a:path w="691514" h="306070">
                  <a:moveTo>
                    <a:pt x="691172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691172" y="306006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06006"/>
              <a:ext cx="4608004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5297" y="388199"/>
            <a:ext cx="391604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35"/>
              </a:spcBef>
            </a:pP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Accidents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increase from March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to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June </a:t>
            </a:r>
            <a:r>
              <a:rPr sz="800" spc="-5" dirty="0">
                <a:solidFill>
                  <a:srgbClr val="4E5D66"/>
                </a:solidFill>
                <a:latin typeface="Roboto"/>
                <a:cs typeface="Roboto"/>
              </a:rPr>
              <a:t>and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then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again </a:t>
            </a:r>
            <a:r>
              <a:rPr sz="800" spc="-20" dirty="0">
                <a:solidFill>
                  <a:srgbClr val="4E5D66"/>
                </a:solidFill>
                <a:latin typeface="Roboto"/>
                <a:cs typeface="Roboto"/>
              </a:rPr>
              <a:t>in </a:t>
            </a:r>
            <a:r>
              <a:rPr sz="800" spc="-25" dirty="0">
                <a:solidFill>
                  <a:srgbClr val="4E5D66"/>
                </a:solidFill>
                <a:latin typeface="Roboto"/>
                <a:cs typeface="Roboto"/>
              </a:rPr>
              <a:t>September,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decreasing </a:t>
            </a:r>
            <a:r>
              <a:rPr sz="800" spc="-5" dirty="0">
                <a:solidFill>
                  <a:srgbClr val="4E5D66"/>
                </a:solidFill>
                <a:latin typeface="Roboto"/>
                <a:cs typeface="Roboto"/>
              </a:rPr>
              <a:t>at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the 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end </a:t>
            </a:r>
            <a:r>
              <a:rPr sz="800" spc="-5" dirty="0">
                <a:solidFill>
                  <a:srgbClr val="4E5D66"/>
                </a:solidFill>
                <a:latin typeface="Roboto"/>
                <a:cs typeface="Roboto"/>
              </a:rPr>
              <a:t>of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sz="800" spc="-5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800" spc="-35" dirty="0">
                <a:solidFill>
                  <a:srgbClr val="4E5D66"/>
                </a:solidFill>
                <a:latin typeface="Roboto"/>
                <a:cs typeface="Roboto"/>
              </a:rPr>
              <a:t>year.</a:t>
            </a:r>
            <a:endParaRPr sz="8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15796" y="748334"/>
            <a:ext cx="2151380" cy="1127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5297" y="1974086"/>
            <a:ext cx="34137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Steady </a:t>
            </a:r>
            <a:r>
              <a:rPr sz="800" spc="-20" dirty="0">
                <a:solidFill>
                  <a:srgbClr val="4E5D66"/>
                </a:solidFill>
                <a:latin typeface="Roboto"/>
                <a:cs typeface="Roboto"/>
              </a:rPr>
              <a:t>trend during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the </a:t>
            </a:r>
            <a:r>
              <a:rPr sz="800" b="1" spc="-10" dirty="0">
                <a:solidFill>
                  <a:srgbClr val="4E5D66"/>
                </a:solidFill>
                <a:latin typeface="Roboto"/>
                <a:cs typeface="Roboto"/>
              </a:rPr>
              <a:t>week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.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More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accidents </a:t>
            </a:r>
            <a:r>
              <a:rPr sz="800" spc="-5" dirty="0">
                <a:solidFill>
                  <a:srgbClr val="4E5D66"/>
                </a:solidFill>
                <a:latin typeface="Roboto"/>
                <a:cs typeface="Roboto"/>
              </a:rPr>
              <a:t>on </a:t>
            </a:r>
            <a:r>
              <a:rPr sz="800" spc="-20" dirty="0">
                <a:solidFill>
                  <a:srgbClr val="4E5D66"/>
                </a:solidFill>
                <a:latin typeface="Roboto"/>
                <a:cs typeface="Roboto"/>
              </a:rPr>
              <a:t>Friday </a:t>
            </a:r>
            <a:r>
              <a:rPr sz="800" spc="-5" dirty="0">
                <a:solidFill>
                  <a:srgbClr val="4E5D66"/>
                </a:solidFill>
                <a:latin typeface="Roboto"/>
                <a:cs typeface="Roboto"/>
              </a:rPr>
              <a:t>and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less </a:t>
            </a:r>
            <a:r>
              <a:rPr sz="800" spc="-5" dirty="0">
                <a:solidFill>
                  <a:srgbClr val="4E5D66"/>
                </a:solidFill>
                <a:latin typeface="Roboto"/>
                <a:cs typeface="Roboto"/>
              </a:rPr>
              <a:t>on</a:t>
            </a:r>
            <a:r>
              <a:rPr sz="800" spc="15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Sunday</a:t>
            </a:r>
            <a:endParaRPr sz="800">
              <a:latin typeface="Roboto"/>
              <a:cs typeface="Robo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5201" y="2214067"/>
            <a:ext cx="4377690" cy="1222375"/>
            <a:chOff x="115201" y="2214067"/>
            <a:chExt cx="4377690" cy="1222375"/>
          </a:xfrm>
        </p:grpSpPr>
        <p:sp>
          <p:nvSpPr>
            <p:cNvPr id="11" name="object 11"/>
            <p:cNvSpPr/>
            <p:nvPr/>
          </p:nvSpPr>
          <p:spPr>
            <a:xfrm>
              <a:off x="1137970" y="2214067"/>
              <a:ext cx="2306954" cy="12223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5201" y="3292741"/>
              <a:ext cx="4377690" cy="0"/>
            </a:xfrm>
            <a:custGeom>
              <a:avLst/>
              <a:gdLst/>
              <a:ahLst/>
              <a:cxnLst/>
              <a:rect l="l" t="t" r="r" b="b"/>
              <a:pathLst>
                <a:path w="4377690">
                  <a:moveTo>
                    <a:pt x="0" y="0"/>
                  </a:moveTo>
                  <a:lnTo>
                    <a:pt x="4377588" y="0"/>
                  </a:lnTo>
                </a:path>
              </a:pathLst>
            </a:custGeom>
            <a:ln w="3175">
              <a:solidFill>
                <a:srgbClr val="C2C5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95300" y="3309121"/>
            <a:ext cx="824230" cy="1090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pc="-5" dirty="0"/>
              <a:t>© Siva </a:t>
            </a:r>
            <a:r>
              <a:rPr lang="en-US" spc="-5" dirty="0" err="1"/>
              <a:t>Padala</a:t>
            </a:r>
            <a:endParaRPr lang="en-US" spc="-15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10" dirty="0"/>
              <a:t>6</a:t>
            </a:fld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36008" y="0"/>
            <a:ext cx="72390" cy="306070"/>
          </a:xfrm>
          <a:custGeom>
            <a:avLst/>
            <a:gdLst/>
            <a:ahLst/>
            <a:cxnLst/>
            <a:rect l="l" t="t" r="r" b="b"/>
            <a:pathLst>
              <a:path w="72389" h="306070">
                <a:moveTo>
                  <a:pt x="0" y="306006"/>
                </a:moveTo>
                <a:lnTo>
                  <a:pt x="71996" y="306006"/>
                </a:lnTo>
                <a:lnTo>
                  <a:pt x="71996" y="0"/>
                </a:lnTo>
                <a:lnTo>
                  <a:pt x="0" y="0"/>
                </a:lnTo>
                <a:lnTo>
                  <a:pt x="0" y="306006"/>
                </a:lnTo>
                <a:close/>
              </a:path>
            </a:pathLst>
          </a:custGeom>
          <a:solidFill>
            <a:srgbClr val="33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3844925" cy="306070"/>
          </a:xfrm>
          <a:prstGeom prst="rect">
            <a:avLst/>
          </a:prstGeom>
          <a:solidFill>
            <a:srgbClr val="33485E"/>
          </a:solidFill>
        </p:spPr>
        <p:txBody>
          <a:bodyPr vert="horz" wrap="square" lIns="0" tIns="762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600"/>
              </a:spcBef>
            </a:pPr>
            <a:r>
              <a:rPr spc="-10" dirty="0"/>
              <a:t>EDA-Seasonality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356870"/>
            <a:chOff x="0" y="0"/>
            <a:chExt cx="4608195" cy="356870"/>
          </a:xfrm>
        </p:grpSpPr>
        <p:sp>
          <p:nvSpPr>
            <p:cNvPr id="5" name="object 5"/>
            <p:cNvSpPr/>
            <p:nvPr/>
          </p:nvSpPr>
          <p:spPr>
            <a:xfrm>
              <a:off x="3844836" y="0"/>
              <a:ext cx="691515" cy="306070"/>
            </a:xfrm>
            <a:custGeom>
              <a:avLst/>
              <a:gdLst/>
              <a:ahLst/>
              <a:cxnLst/>
              <a:rect l="l" t="t" r="r" b="b"/>
              <a:pathLst>
                <a:path w="691514" h="306070">
                  <a:moveTo>
                    <a:pt x="691172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691172" y="306006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06006"/>
              <a:ext cx="4608004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5297" y="388199"/>
            <a:ext cx="31877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solidFill>
                  <a:srgbClr val="4E5D66"/>
                </a:solidFill>
                <a:latin typeface="Roboto"/>
                <a:cs typeface="Roboto"/>
              </a:rPr>
              <a:t>The trend </a:t>
            </a:r>
            <a:r>
              <a:rPr sz="800" spc="-5" dirty="0">
                <a:solidFill>
                  <a:srgbClr val="4E5D66"/>
                </a:solidFill>
                <a:latin typeface="Roboto"/>
                <a:cs typeface="Roboto"/>
              </a:rPr>
              <a:t>of </a:t>
            </a:r>
            <a:r>
              <a:rPr sz="800" spc="-25" dirty="0">
                <a:solidFill>
                  <a:srgbClr val="4E5D66"/>
                </a:solidFill>
                <a:latin typeface="Roboto"/>
                <a:cs typeface="Roboto"/>
              </a:rPr>
              <a:t>highly </a:t>
            </a:r>
            <a:r>
              <a:rPr sz="800" spc="-20" dirty="0">
                <a:solidFill>
                  <a:srgbClr val="4E5D66"/>
                </a:solidFill>
                <a:latin typeface="Roboto"/>
                <a:cs typeface="Roboto"/>
              </a:rPr>
              <a:t>severe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accidents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is proportional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to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the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global</a:t>
            </a:r>
            <a:r>
              <a:rPr sz="800" spc="155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800" spc="-20" dirty="0">
                <a:solidFill>
                  <a:srgbClr val="4E5D66"/>
                </a:solidFill>
                <a:latin typeface="Roboto"/>
                <a:cs typeface="Roboto"/>
              </a:rPr>
              <a:t>trend.</a:t>
            </a:r>
            <a:endParaRPr sz="8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2059" y="638086"/>
            <a:ext cx="3738880" cy="2026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2501" y="2705824"/>
            <a:ext cx="4403090" cy="53276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625"/>
              </a:spcBef>
            </a:pPr>
            <a:r>
              <a:rPr sz="800" b="1" spc="-5" dirty="0">
                <a:solidFill>
                  <a:srgbClr val="4E5D66"/>
                </a:solidFill>
                <a:latin typeface="Roboto"/>
                <a:cs typeface="Roboto"/>
              </a:rPr>
              <a:t>Spikes:</a:t>
            </a:r>
            <a:endParaRPr sz="800">
              <a:latin typeface="Roboto"/>
              <a:cs typeface="Roboto"/>
            </a:endParaRPr>
          </a:p>
          <a:p>
            <a:pPr marL="400050" indent="-107950">
              <a:lnSpc>
                <a:spcPct val="100000"/>
              </a:lnSpc>
              <a:spcBef>
                <a:spcPts val="525"/>
              </a:spcBef>
              <a:buClr>
                <a:srgbClr val="2C3E50"/>
              </a:buClr>
              <a:buFont typeface="Arial"/>
              <a:buChar char="•"/>
              <a:tabLst>
                <a:tab pos="400685" algn="l"/>
              </a:tabLst>
            </a:pP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8am: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people </a:t>
            </a:r>
            <a:r>
              <a:rPr sz="800" spc="-5" dirty="0">
                <a:solidFill>
                  <a:srgbClr val="4E5D66"/>
                </a:solidFill>
                <a:latin typeface="Roboto"/>
                <a:cs typeface="Roboto"/>
              </a:rPr>
              <a:t>go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to</a:t>
            </a:r>
            <a:r>
              <a:rPr sz="800" spc="4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work</a:t>
            </a:r>
            <a:endParaRPr sz="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  <a:tabLst>
                <a:tab pos="292735" algn="l"/>
                <a:tab pos="4389755" algn="l"/>
              </a:tabLst>
            </a:pPr>
            <a:r>
              <a:rPr sz="800" u="sng" spc="-5" dirty="0">
                <a:solidFill>
                  <a:srgbClr val="2C3E50"/>
                </a:solidFill>
                <a:uFill>
                  <a:solidFill>
                    <a:srgbClr val="C2C5C7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800" i="1" u="sng" spc="140" dirty="0">
                <a:solidFill>
                  <a:srgbClr val="2C3E50"/>
                </a:solidFill>
                <a:uFill>
                  <a:solidFill>
                    <a:srgbClr val="C2C5C7"/>
                  </a:solidFill>
                </a:uFill>
                <a:latin typeface="Arial"/>
                <a:cs typeface="Arial"/>
              </a:rPr>
              <a:t>• </a:t>
            </a:r>
            <a:r>
              <a:rPr sz="800" u="sng" spc="-40" dirty="0">
                <a:solidFill>
                  <a:srgbClr val="4E5D66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</a:rPr>
              <a:t>5-6pm:  </a:t>
            </a:r>
            <a:r>
              <a:rPr sz="800" u="sng" spc="-10" dirty="0">
                <a:solidFill>
                  <a:srgbClr val="4E5D66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</a:rPr>
              <a:t>people </a:t>
            </a:r>
            <a:r>
              <a:rPr sz="800" u="sng" spc="-25" dirty="0">
                <a:solidFill>
                  <a:srgbClr val="4E5D66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</a:rPr>
              <a:t>return</a:t>
            </a:r>
            <a:r>
              <a:rPr sz="800" u="sng" spc="-70" dirty="0">
                <a:solidFill>
                  <a:srgbClr val="4E5D66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</a:rPr>
              <a:t> </a:t>
            </a:r>
            <a:r>
              <a:rPr sz="800" u="sng" spc="-10" dirty="0">
                <a:solidFill>
                  <a:srgbClr val="4E5D66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</a:rPr>
              <a:t>home.	</a:t>
            </a:r>
            <a:endParaRPr sz="800">
              <a:latin typeface="Roboto"/>
              <a:cs typeface="Robo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5300" y="3309121"/>
            <a:ext cx="824230" cy="1090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pc="-5" dirty="0"/>
              <a:t>© Siva </a:t>
            </a:r>
            <a:r>
              <a:rPr lang="en-US" spc="-5" dirty="0" err="1"/>
              <a:t>Padala</a:t>
            </a:r>
            <a:endParaRPr lang="en-US" spc="-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10" dirty="0"/>
              <a:t>7</a:t>
            </a:fld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36008" y="0"/>
            <a:ext cx="72390" cy="306070"/>
          </a:xfrm>
          <a:custGeom>
            <a:avLst/>
            <a:gdLst/>
            <a:ahLst/>
            <a:cxnLst/>
            <a:rect l="l" t="t" r="r" b="b"/>
            <a:pathLst>
              <a:path w="72389" h="306070">
                <a:moveTo>
                  <a:pt x="0" y="306006"/>
                </a:moveTo>
                <a:lnTo>
                  <a:pt x="71996" y="306006"/>
                </a:lnTo>
                <a:lnTo>
                  <a:pt x="71996" y="0"/>
                </a:lnTo>
                <a:lnTo>
                  <a:pt x="0" y="0"/>
                </a:lnTo>
                <a:lnTo>
                  <a:pt x="0" y="306006"/>
                </a:lnTo>
                <a:close/>
              </a:path>
            </a:pathLst>
          </a:custGeom>
          <a:solidFill>
            <a:srgbClr val="33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3844925" cy="306070"/>
          </a:xfrm>
          <a:prstGeom prst="rect">
            <a:avLst/>
          </a:prstGeom>
          <a:solidFill>
            <a:srgbClr val="33485E"/>
          </a:solidFill>
        </p:spPr>
        <p:txBody>
          <a:bodyPr vert="horz" wrap="square" lIns="0" tIns="762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600"/>
              </a:spcBef>
            </a:pPr>
            <a:r>
              <a:rPr spc="-10" dirty="0"/>
              <a:t>Classification </a:t>
            </a:r>
            <a:r>
              <a:rPr spc="-5" dirty="0"/>
              <a:t>Models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356870"/>
            <a:chOff x="0" y="0"/>
            <a:chExt cx="4608195" cy="356870"/>
          </a:xfrm>
        </p:grpSpPr>
        <p:sp>
          <p:nvSpPr>
            <p:cNvPr id="5" name="object 5"/>
            <p:cNvSpPr/>
            <p:nvPr/>
          </p:nvSpPr>
          <p:spPr>
            <a:xfrm>
              <a:off x="3844836" y="0"/>
              <a:ext cx="691515" cy="306070"/>
            </a:xfrm>
            <a:custGeom>
              <a:avLst/>
              <a:gdLst/>
              <a:ahLst/>
              <a:cxnLst/>
              <a:rect l="l" t="t" r="r" b="b"/>
              <a:pathLst>
                <a:path w="691514" h="306070">
                  <a:moveTo>
                    <a:pt x="691172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691172" y="306006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06006"/>
              <a:ext cx="4608004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5297" y="803210"/>
            <a:ext cx="3725545" cy="1788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u="sng" spc="-204" dirty="0">
                <a:solidFill>
                  <a:srgbClr val="4E5D66"/>
                </a:solidFill>
                <a:uFill>
                  <a:solidFill>
                    <a:srgbClr val="4E5D6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u="sng" spc="-5" dirty="0">
                <a:solidFill>
                  <a:srgbClr val="4E5D66"/>
                </a:solidFill>
                <a:uFill>
                  <a:solidFill>
                    <a:srgbClr val="4E5D66"/>
                  </a:solidFill>
                </a:uFill>
                <a:latin typeface="Roboto"/>
                <a:cs typeface="Roboto"/>
              </a:rPr>
              <a:t>Random</a:t>
            </a:r>
            <a:r>
              <a:rPr sz="800" u="sng" spc="-10" dirty="0">
                <a:solidFill>
                  <a:srgbClr val="4E5D66"/>
                </a:solidFill>
                <a:uFill>
                  <a:solidFill>
                    <a:srgbClr val="4E5D66"/>
                  </a:solidFill>
                </a:uFill>
                <a:latin typeface="Roboto"/>
                <a:cs typeface="Roboto"/>
              </a:rPr>
              <a:t> </a:t>
            </a:r>
            <a:r>
              <a:rPr sz="800" u="sng" spc="-20" dirty="0">
                <a:solidFill>
                  <a:srgbClr val="4E5D66"/>
                </a:solidFill>
                <a:uFill>
                  <a:solidFill>
                    <a:srgbClr val="4E5D66"/>
                  </a:solidFill>
                </a:uFill>
                <a:latin typeface="Roboto"/>
                <a:cs typeface="Roboto"/>
              </a:rPr>
              <a:t>Forest:</a:t>
            </a:r>
            <a:endParaRPr sz="800">
              <a:latin typeface="Roboto"/>
              <a:cs typeface="Roboto"/>
            </a:endParaRPr>
          </a:p>
          <a:p>
            <a:pPr marL="227329" indent="-107950">
              <a:lnSpc>
                <a:spcPct val="100000"/>
              </a:lnSpc>
              <a:spcBef>
                <a:spcPts val="710"/>
              </a:spcBef>
              <a:buClr>
                <a:srgbClr val="2C3E50"/>
              </a:buClr>
              <a:buFont typeface="Arial"/>
              <a:buChar char="•"/>
              <a:tabLst>
                <a:tab pos="227965" algn="l"/>
              </a:tabLst>
            </a:pPr>
            <a:r>
              <a:rPr sz="800" spc="-60" dirty="0">
                <a:solidFill>
                  <a:srgbClr val="4E5D66"/>
                </a:solidFill>
                <a:latin typeface="Roboto"/>
                <a:cs typeface="Roboto"/>
              </a:rPr>
              <a:t>10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decision</a:t>
            </a:r>
            <a:r>
              <a:rPr sz="800" spc="-95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800" spc="-20" dirty="0">
                <a:solidFill>
                  <a:srgbClr val="4E5D66"/>
                </a:solidFill>
                <a:latin typeface="Roboto"/>
                <a:cs typeface="Roboto"/>
              </a:rPr>
              <a:t>trees</a:t>
            </a:r>
            <a:endParaRPr sz="800">
              <a:latin typeface="Roboto"/>
              <a:cs typeface="Roboto"/>
            </a:endParaRPr>
          </a:p>
          <a:p>
            <a:pPr marL="227329" indent="-107950">
              <a:lnSpc>
                <a:spcPct val="100000"/>
              </a:lnSpc>
              <a:spcBef>
                <a:spcPts val="285"/>
              </a:spcBef>
              <a:buClr>
                <a:srgbClr val="2C3E50"/>
              </a:buClr>
              <a:buFont typeface="Arial"/>
              <a:buChar char="•"/>
              <a:tabLst>
                <a:tab pos="227965" algn="l"/>
              </a:tabLst>
            </a:pPr>
            <a:r>
              <a:rPr sz="800" spc="-5" dirty="0">
                <a:solidFill>
                  <a:srgbClr val="4E5D66"/>
                </a:solidFill>
                <a:latin typeface="Roboto"/>
                <a:cs typeface="Roboto"/>
              </a:rPr>
              <a:t>maximum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depth </a:t>
            </a:r>
            <a:r>
              <a:rPr sz="800" spc="-5" dirty="0">
                <a:solidFill>
                  <a:srgbClr val="4E5D66"/>
                </a:solidFill>
                <a:latin typeface="Roboto"/>
                <a:cs typeface="Roboto"/>
              </a:rPr>
              <a:t>of </a:t>
            </a:r>
            <a:r>
              <a:rPr sz="800" spc="-70" dirty="0">
                <a:solidFill>
                  <a:srgbClr val="4E5D66"/>
                </a:solidFill>
                <a:latin typeface="Roboto"/>
                <a:cs typeface="Roboto"/>
              </a:rPr>
              <a:t>12</a:t>
            </a:r>
            <a:r>
              <a:rPr sz="800" spc="-5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features</a:t>
            </a:r>
            <a:endParaRPr sz="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800" u="sng" spc="-204" dirty="0">
                <a:solidFill>
                  <a:srgbClr val="4E5D66"/>
                </a:solidFill>
                <a:uFill>
                  <a:solidFill>
                    <a:srgbClr val="4E5D6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u="sng" spc="-10" dirty="0">
                <a:solidFill>
                  <a:srgbClr val="4E5D66"/>
                </a:solidFill>
                <a:uFill>
                  <a:solidFill>
                    <a:srgbClr val="4E5D66"/>
                  </a:solidFill>
                </a:uFill>
                <a:latin typeface="Roboto"/>
                <a:cs typeface="Roboto"/>
              </a:rPr>
              <a:t>Logistic </a:t>
            </a:r>
            <a:r>
              <a:rPr sz="800" u="sng" spc="-15" dirty="0">
                <a:solidFill>
                  <a:srgbClr val="4E5D66"/>
                </a:solidFill>
                <a:uFill>
                  <a:solidFill>
                    <a:srgbClr val="4E5D66"/>
                  </a:solidFill>
                </a:uFill>
                <a:latin typeface="Roboto"/>
                <a:cs typeface="Roboto"/>
              </a:rPr>
              <a:t>Regression</a:t>
            </a:r>
            <a:endParaRPr sz="800">
              <a:latin typeface="Roboto"/>
              <a:cs typeface="Roboto"/>
            </a:endParaRPr>
          </a:p>
          <a:p>
            <a:pPr marL="227329" indent="-107950">
              <a:lnSpc>
                <a:spcPct val="100000"/>
              </a:lnSpc>
              <a:spcBef>
                <a:spcPts val="705"/>
              </a:spcBef>
              <a:buClr>
                <a:srgbClr val="2C3E50"/>
              </a:buClr>
              <a:buFont typeface="Arial"/>
              <a:buChar char="•"/>
              <a:tabLst>
                <a:tab pos="227965" algn="l"/>
              </a:tabLst>
            </a:pPr>
            <a:r>
              <a:rPr sz="800" spc="-30" dirty="0">
                <a:solidFill>
                  <a:srgbClr val="4E5D66"/>
                </a:solidFill>
                <a:latin typeface="Roboto"/>
                <a:cs typeface="Roboto"/>
              </a:rPr>
              <a:t>c=0.001</a:t>
            </a:r>
            <a:endParaRPr sz="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800" u="sng" spc="-204" dirty="0">
                <a:solidFill>
                  <a:srgbClr val="4E5D66"/>
                </a:solidFill>
                <a:uFill>
                  <a:solidFill>
                    <a:srgbClr val="4E5D6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u="sng" spc="-30" dirty="0">
                <a:solidFill>
                  <a:srgbClr val="4E5D66"/>
                </a:solidFill>
                <a:uFill>
                  <a:solidFill>
                    <a:srgbClr val="4E5D66"/>
                  </a:solidFill>
                </a:uFill>
                <a:latin typeface="Roboto"/>
                <a:cs typeface="Roboto"/>
              </a:rPr>
              <a:t>K-Nearest</a:t>
            </a:r>
            <a:r>
              <a:rPr sz="800" u="sng" spc="-10" dirty="0">
                <a:solidFill>
                  <a:srgbClr val="4E5D66"/>
                </a:solidFill>
                <a:uFill>
                  <a:solidFill>
                    <a:srgbClr val="4E5D66"/>
                  </a:solidFill>
                </a:uFill>
                <a:latin typeface="Roboto"/>
                <a:cs typeface="Roboto"/>
              </a:rPr>
              <a:t> </a:t>
            </a:r>
            <a:r>
              <a:rPr sz="800" u="sng" spc="-15" dirty="0">
                <a:solidFill>
                  <a:srgbClr val="4E5D66"/>
                </a:solidFill>
                <a:uFill>
                  <a:solidFill>
                    <a:srgbClr val="4E5D66"/>
                  </a:solidFill>
                </a:uFill>
                <a:latin typeface="Roboto"/>
                <a:cs typeface="Roboto"/>
              </a:rPr>
              <a:t>Neighbor</a:t>
            </a:r>
            <a:endParaRPr sz="800">
              <a:latin typeface="Roboto"/>
              <a:cs typeface="Roboto"/>
            </a:endParaRPr>
          </a:p>
          <a:p>
            <a:pPr marL="227329" indent="-107950">
              <a:lnSpc>
                <a:spcPct val="100000"/>
              </a:lnSpc>
              <a:spcBef>
                <a:spcPts val="710"/>
              </a:spcBef>
              <a:buClr>
                <a:srgbClr val="2C3E50"/>
              </a:buClr>
              <a:buFont typeface="Arial"/>
              <a:buChar char="•"/>
              <a:tabLst>
                <a:tab pos="227965" algn="l"/>
              </a:tabLst>
            </a:pPr>
            <a:r>
              <a:rPr sz="800" spc="-45" dirty="0">
                <a:solidFill>
                  <a:srgbClr val="4E5D66"/>
                </a:solidFill>
                <a:latin typeface="Roboto"/>
                <a:cs typeface="Roboto"/>
              </a:rPr>
              <a:t>K=16</a:t>
            </a:r>
            <a:endParaRPr sz="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800" u="sng" spc="-204" dirty="0">
                <a:solidFill>
                  <a:srgbClr val="4E5D66"/>
                </a:solidFill>
                <a:uFill>
                  <a:solidFill>
                    <a:srgbClr val="4E5D6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u="sng" spc="-20" dirty="0">
                <a:solidFill>
                  <a:srgbClr val="4E5D66"/>
                </a:solidFill>
                <a:uFill>
                  <a:solidFill>
                    <a:srgbClr val="4E5D66"/>
                  </a:solidFill>
                </a:uFill>
                <a:latin typeface="Roboto"/>
                <a:cs typeface="Roboto"/>
              </a:rPr>
              <a:t>Supervised Vector</a:t>
            </a:r>
            <a:r>
              <a:rPr sz="800" u="sng" spc="5" dirty="0">
                <a:solidFill>
                  <a:srgbClr val="4E5D66"/>
                </a:solidFill>
                <a:uFill>
                  <a:solidFill>
                    <a:srgbClr val="4E5D66"/>
                  </a:solidFill>
                </a:uFill>
                <a:latin typeface="Roboto"/>
                <a:cs typeface="Roboto"/>
              </a:rPr>
              <a:t> </a:t>
            </a:r>
            <a:r>
              <a:rPr sz="800" u="sng" spc="-10" dirty="0">
                <a:solidFill>
                  <a:srgbClr val="4E5D66"/>
                </a:solidFill>
                <a:uFill>
                  <a:solidFill>
                    <a:srgbClr val="4E5D66"/>
                  </a:solidFill>
                </a:uFill>
                <a:latin typeface="Roboto"/>
                <a:cs typeface="Roboto"/>
              </a:rPr>
              <a:t>Machine</a:t>
            </a:r>
            <a:endParaRPr sz="800">
              <a:latin typeface="Roboto"/>
              <a:cs typeface="Roboto"/>
            </a:endParaRPr>
          </a:p>
          <a:p>
            <a:pPr marL="227329" indent="-107950">
              <a:lnSpc>
                <a:spcPct val="100000"/>
              </a:lnSpc>
              <a:spcBef>
                <a:spcPts val="705"/>
              </a:spcBef>
              <a:buClr>
                <a:srgbClr val="2C3E50"/>
              </a:buClr>
              <a:buFont typeface="Arial"/>
              <a:buChar char="•"/>
              <a:tabLst>
                <a:tab pos="227965" algn="l"/>
              </a:tabLst>
            </a:pP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Due to </a:t>
            </a:r>
            <a:r>
              <a:rPr sz="800" spc="-5" dirty="0">
                <a:solidFill>
                  <a:srgbClr val="4E5D66"/>
                </a:solidFill>
                <a:latin typeface="Roboto"/>
                <a:cs typeface="Roboto"/>
              </a:rPr>
              <a:t>computation </a:t>
            </a:r>
            <a:r>
              <a:rPr sz="800" spc="-25" dirty="0">
                <a:solidFill>
                  <a:srgbClr val="4E5D66"/>
                </a:solidFill>
                <a:latin typeface="Roboto"/>
                <a:cs typeface="Roboto"/>
              </a:rPr>
              <a:t>inefficiency, </a:t>
            </a:r>
            <a:r>
              <a:rPr sz="800" spc="-20" dirty="0">
                <a:solidFill>
                  <a:srgbClr val="4E5D66"/>
                </a:solidFill>
                <a:latin typeface="Roboto"/>
                <a:cs typeface="Roboto"/>
              </a:rPr>
              <a:t>training size </a:t>
            </a:r>
            <a:r>
              <a:rPr sz="800" spc="5" dirty="0">
                <a:solidFill>
                  <a:srgbClr val="4E5D66"/>
                </a:solidFill>
                <a:latin typeface="Roboto"/>
                <a:cs typeface="Roboto"/>
              </a:rPr>
              <a:t>was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reduced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to </a:t>
            </a:r>
            <a:r>
              <a:rPr sz="800" spc="-25" dirty="0">
                <a:solidFill>
                  <a:srgbClr val="4E5D66"/>
                </a:solidFill>
                <a:latin typeface="Roboto"/>
                <a:cs typeface="Roboto"/>
              </a:rPr>
              <a:t>75,000</a:t>
            </a:r>
            <a:r>
              <a:rPr sz="800" spc="85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samples.</a:t>
            </a:r>
            <a:endParaRPr sz="8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5201" y="3292741"/>
            <a:ext cx="4377690" cy="0"/>
          </a:xfrm>
          <a:custGeom>
            <a:avLst/>
            <a:gdLst/>
            <a:ahLst/>
            <a:cxnLst/>
            <a:rect l="l" t="t" r="r" b="b"/>
            <a:pathLst>
              <a:path w="4377690">
                <a:moveTo>
                  <a:pt x="0" y="0"/>
                </a:moveTo>
                <a:lnTo>
                  <a:pt x="4377588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5300" y="3309121"/>
            <a:ext cx="824230" cy="1090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pc="-5" dirty="0"/>
              <a:t>© Siva </a:t>
            </a:r>
            <a:r>
              <a:rPr lang="en-US" spc="-5" dirty="0" err="1"/>
              <a:t>Padala</a:t>
            </a:r>
            <a:endParaRPr lang="en-US" spc="-1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10" dirty="0"/>
              <a:t>8</a:t>
            </a:fld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844925" cy="306070"/>
          </a:xfrm>
          <a:custGeom>
            <a:avLst/>
            <a:gdLst/>
            <a:ahLst/>
            <a:cxnLst/>
            <a:rect l="l" t="t" r="r" b="b"/>
            <a:pathLst>
              <a:path w="3844925" h="306070">
                <a:moveTo>
                  <a:pt x="0" y="306006"/>
                </a:moveTo>
                <a:lnTo>
                  <a:pt x="3844836" y="306006"/>
                </a:lnTo>
                <a:lnTo>
                  <a:pt x="3844836" y="0"/>
                </a:lnTo>
                <a:lnTo>
                  <a:pt x="0" y="0"/>
                </a:lnTo>
                <a:lnTo>
                  <a:pt x="0" y="306006"/>
                </a:lnTo>
                <a:close/>
              </a:path>
            </a:pathLst>
          </a:custGeom>
          <a:solidFill>
            <a:srgbClr val="33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356870"/>
            <a:chOff x="0" y="0"/>
            <a:chExt cx="4608195" cy="356870"/>
          </a:xfrm>
        </p:grpSpPr>
        <p:sp>
          <p:nvSpPr>
            <p:cNvPr id="4" name="object 4"/>
            <p:cNvSpPr/>
            <p:nvPr/>
          </p:nvSpPr>
          <p:spPr>
            <a:xfrm>
              <a:off x="4536008" y="0"/>
              <a:ext cx="72390" cy="306070"/>
            </a:xfrm>
            <a:custGeom>
              <a:avLst/>
              <a:gdLst/>
              <a:ahLst/>
              <a:cxnLst/>
              <a:rect l="l" t="t" r="r" b="b"/>
              <a:pathLst>
                <a:path w="72389" h="306070">
                  <a:moveTo>
                    <a:pt x="0" y="306006"/>
                  </a:moveTo>
                  <a:lnTo>
                    <a:pt x="71996" y="306006"/>
                  </a:lnTo>
                  <a:lnTo>
                    <a:pt x="71996" y="0"/>
                  </a:lnTo>
                  <a:lnTo>
                    <a:pt x="0" y="0"/>
                  </a:lnTo>
                  <a:lnTo>
                    <a:pt x="0" y="306006"/>
                  </a:lnTo>
                  <a:close/>
                </a:path>
              </a:pathLst>
            </a:custGeom>
            <a:solidFill>
              <a:srgbClr val="3348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44836" y="0"/>
              <a:ext cx="691515" cy="306070"/>
            </a:xfrm>
            <a:custGeom>
              <a:avLst/>
              <a:gdLst/>
              <a:ahLst/>
              <a:cxnLst/>
              <a:rect l="l" t="t" r="r" b="b"/>
              <a:pathLst>
                <a:path w="691514" h="306070">
                  <a:moveTo>
                    <a:pt x="691172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691172" y="306006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06006"/>
              <a:ext cx="4608004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296" y="64756"/>
            <a:ext cx="49275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Results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75297" y="388199"/>
            <a:ext cx="27800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solidFill>
                  <a:srgbClr val="4E5D66"/>
                </a:solidFill>
                <a:latin typeface="Roboto"/>
                <a:cs typeface="Roboto"/>
              </a:rPr>
              <a:t>This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table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reports the </a:t>
            </a:r>
            <a:r>
              <a:rPr sz="800" spc="-20" dirty="0">
                <a:solidFill>
                  <a:srgbClr val="4E5D66"/>
                </a:solidFill>
                <a:latin typeface="Roboto"/>
                <a:cs typeface="Roboto"/>
              </a:rPr>
              <a:t>results </a:t>
            </a:r>
            <a:r>
              <a:rPr sz="800" spc="-5" dirty="0">
                <a:solidFill>
                  <a:srgbClr val="4E5D66"/>
                </a:solidFill>
                <a:latin typeface="Roboto"/>
                <a:cs typeface="Roboto"/>
              </a:rPr>
              <a:t>of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the evaluation </a:t>
            </a:r>
            <a:r>
              <a:rPr sz="800" spc="-5" dirty="0">
                <a:solidFill>
                  <a:srgbClr val="4E5D66"/>
                </a:solidFill>
                <a:latin typeface="Roboto"/>
                <a:cs typeface="Roboto"/>
              </a:rPr>
              <a:t>of each</a:t>
            </a:r>
            <a:r>
              <a:rPr sz="800" spc="8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model.</a:t>
            </a:r>
            <a:endParaRPr sz="800">
              <a:latin typeface="Roboto"/>
              <a:cs typeface="Roboto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63524" y="627100"/>
          <a:ext cx="3674109" cy="636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9975"/>
                <a:gridCol w="535940"/>
                <a:gridCol w="534035"/>
                <a:gridCol w="585469"/>
                <a:gridCol w="436880"/>
                <a:gridCol w="511810"/>
              </a:tblGrid>
              <a:tr h="137902">
                <a:tc>
                  <a:txBody>
                    <a:bodyPr/>
                    <a:lstStyle/>
                    <a:p>
                      <a:pPr marR="85725" algn="r">
                        <a:lnSpc>
                          <a:spcPts val="819"/>
                        </a:lnSpc>
                      </a:pPr>
                      <a:r>
                        <a:rPr sz="800" b="1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Algorithm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R w="6350">
                      <a:solidFill>
                        <a:srgbClr val="4E5D66"/>
                      </a:solidFill>
                      <a:prstDash val="solid"/>
                    </a:lnR>
                    <a:lnB w="6350">
                      <a:solidFill>
                        <a:srgbClr val="4E5D66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819"/>
                        </a:lnSpc>
                      </a:pPr>
                      <a:r>
                        <a:rPr sz="800" b="1" spc="-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Jaccard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lnB w="6350">
                      <a:solidFill>
                        <a:srgbClr val="4E5D66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sz="800" b="1" spc="-1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f1-score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lnB w="6350">
                      <a:solidFill>
                        <a:srgbClr val="4E5D66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sz="800" b="1" spc="-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Precision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lnB w="6350">
                      <a:solidFill>
                        <a:srgbClr val="4E5D66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sz="800" b="1" spc="-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Recall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lnB w="6350">
                      <a:solidFill>
                        <a:srgbClr val="4E5D66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819"/>
                        </a:lnSpc>
                      </a:pPr>
                      <a:r>
                        <a:rPr sz="800" b="1" spc="-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Time(s)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lnB w="6350">
                      <a:solidFill>
                        <a:srgbClr val="4E5D66"/>
                      </a:solidFill>
                      <a:prstDash val="solid"/>
                    </a:lnB>
                    <a:solidFill>
                      <a:srgbClr val="FAFAFA"/>
                    </a:solidFill>
                  </a:tcPr>
                </a:tc>
              </a:tr>
              <a:tr h="122219">
                <a:tc>
                  <a:txBody>
                    <a:bodyPr/>
                    <a:lstStyle/>
                    <a:p>
                      <a:pPr marR="85725" algn="r">
                        <a:lnSpc>
                          <a:spcPts val="860"/>
                        </a:lnSpc>
                      </a:pPr>
                      <a:r>
                        <a:rPr sz="800" b="1" spc="-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Random</a:t>
                      </a:r>
                      <a:r>
                        <a:rPr sz="800" b="1" spc="-8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800" b="1" spc="-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Forest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R w="6350">
                      <a:solidFill>
                        <a:srgbClr val="4E5D66"/>
                      </a:solidFill>
                      <a:prstDash val="solid"/>
                    </a:lnR>
                    <a:lnT w="6350">
                      <a:solidFill>
                        <a:srgbClr val="4E5D66"/>
                      </a:solidFill>
                      <a:prstDash val="solid"/>
                    </a:lnT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860"/>
                        </a:lnSpc>
                      </a:pPr>
                      <a:r>
                        <a:rPr sz="800" spc="-2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0.722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lnT w="6350">
                      <a:solidFill>
                        <a:srgbClr val="4E5D66"/>
                      </a:solidFill>
                      <a:prstDash val="solid"/>
                    </a:lnT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60"/>
                        </a:lnSpc>
                      </a:pPr>
                      <a:r>
                        <a:rPr sz="800" spc="-30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0.72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lnT w="6350">
                      <a:solidFill>
                        <a:srgbClr val="4E5D66"/>
                      </a:solidFill>
                      <a:prstDash val="solid"/>
                    </a:lnT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60"/>
                        </a:lnSpc>
                      </a:pPr>
                      <a:r>
                        <a:rPr sz="800" spc="-2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0.724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lnT w="6350">
                      <a:solidFill>
                        <a:srgbClr val="4E5D66"/>
                      </a:solidFill>
                      <a:prstDash val="solid"/>
                    </a:lnT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60"/>
                        </a:lnSpc>
                      </a:pPr>
                      <a:r>
                        <a:rPr sz="800" spc="-3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0.591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lnT w="6350">
                      <a:solidFill>
                        <a:srgbClr val="4E5D66"/>
                      </a:solidFill>
                      <a:prstDash val="solid"/>
                    </a:lnT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860"/>
                        </a:lnSpc>
                      </a:pPr>
                      <a:r>
                        <a:rPr sz="800" spc="-20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6.588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lnT w="6350">
                      <a:solidFill>
                        <a:srgbClr val="4E5D66"/>
                      </a:solidFill>
                      <a:prstDash val="solid"/>
                    </a:lnT>
                    <a:solidFill>
                      <a:srgbClr val="FAFAFA"/>
                    </a:solidFill>
                  </a:tcPr>
                </a:tc>
              </a:tr>
              <a:tr h="120199">
                <a:tc>
                  <a:txBody>
                    <a:bodyPr/>
                    <a:lstStyle/>
                    <a:p>
                      <a:pPr marR="85725" algn="r">
                        <a:lnSpc>
                          <a:spcPts val="844"/>
                        </a:lnSpc>
                      </a:pPr>
                      <a:r>
                        <a:rPr sz="800" b="1" spc="-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Logistic</a:t>
                      </a:r>
                      <a:r>
                        <a:rPr sz="800" b="1" spc="-5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800" b="1" spc="-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Regression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R w="6350">
                      <a:solidFill>
                        <a:srgbClr val="4E5D66"/>
                      </a:solidFill>
                      <a:prstDash val="solid"/>
                    </a:ln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844"/>
                        </a:lnSpc>
                      </a:pPr>
                      <a:r>
                        <a:rPr sz="800" spc="-40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0.661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-20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0.65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-2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0.667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-20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0.456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844"/>
                        </a:lnSpc>
                      </a:pPr>
                      <a:r>
                        <a:rPr sz="800" spc="-20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6.530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solidFill>
                      <a:srgbClr val="FAFAFA"/>
                    </a:solidFill>
                  </a:tcPr>
                </a:tc>
              </a:tr>
              <a:tr h="120199">
                <a:tc>
                  <a:txBody>
                    <a:bodyPr/>
                    <a:lstStyle/>
                    <a:p>
                      <a:pPr marR="85725" algn="r">
                        <a:lnSpc>
                          <a:spcPts val="844"/>
                        </a:lnSpc>
                      </a:pPr>
                      <a:r>
                        <a:rPr sz="800" b="1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KNN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R w="6350">
                      <a:solidFill>
                        <a:srgbClr val="4E5D66"/>
                      </a:solidFill>
                      <a:prstDash val="solid"/>
                    </a:ln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844"/>
                        </a:lnSpc>
                      </a:pPr>
                      <a:r>
                        <a:rPr sz="800" spc="-20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0.664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-20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0.66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-20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0.652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-1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0.506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844"/>
                        </a:lnSpc>
                      </a:pPr>
                      <a:r>
                        <a:rPr sz="800" spc="-1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200.58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solidFill>
                      <a:srgbClr val="FAFAFA"/>
                    </a:solidFill>
                  </a:tcPr>
                </a:tc>
              </a:tr>
              <a:tr h="135888">
                <a:tc>
                  <a:txBody>
                    <a:bodyPr/>
                    <a:lstStyle/>
                    <a:p>
                      <a:pPr marR="85725" algn="r">
                        <a:lnSpc>
                          <a:spcPts val="944"/>
                        </a:lnSpc>
                      </a:pPr>
                      <a:r>
                        <a:rPr sz="800" b="1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SVM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R w="6350">
                      <a:solidFill>
                        <a:srgbClr val="4E5D66"/>
                      </a:solidFill>
                      <a:prstDash val="solid"/>
                    </a:ln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944"/>
                        </a:lnSpc>
                      </a:pPr>
                      <a:r>
                        <a:rPr sz="800" spc="-1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0.659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sz="800" spc="-20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0.65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sz="800" spc="-1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0.630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sz="800" spc="-20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0.528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944"/>
                        </a:lnSpc>
                      </a:pPr>
                      <a:r>
                        <a:rPr sz="800" spc="-15" dirty="0">
                          <a:solidFill>
                            <a:srgbClr val="4E5D66"/>
                          </a:solidFill>
                          <a:latin typeface="Roboto"/>
                          <a:cs typeface="Roboto"/>
                        </a:rPr>
                        <a:t>403.92</a:t>
                      </a:r>
                      <a:endParaRPr sz="8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6350">
                      <a:solidFill>
                        <a:srgbClr val="4E5D66"/>
                      </a:solidFill>
                      <a:prstDash val="solid"/>
                    </a:lnL>
                    <a:lnR w="6350">
                      <a:solidFill>
                        <a:srgbClr val="4E5D66"/>
                      </a:solidFill>
                      <a:prstDash val="solid"/>
                    </a:lnR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75297" y="1329510"/>
            <a:ext cx="387350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35"/>
              </a:spcBef>
            </a:pP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With </a:t>
            </a:r>
            <a:r>
              <a:rPr sz="800" spc="-5" dirty="0">
                <a:solidFill>
                  <a:srgbClr val="4E5D66"/>
                </a:solidFill>
                <a:latin typeface="Roboto"/>
                <a:cs typeface="Roboto"/>
              </a:rPr>
              <a:t>no doubt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the </a:t>
            </a:r>
            <a:r>
              <a:rPr sz="800" i="1" spc="-5" dirty="0">
                <a:solidFill>
                  <a:srgbClr val="4E5D66"/>
                </a:solidFill>
                <a:latin typeface="Roboto"/>
                <a:cs typeface="Roboto"/>
              </a:rPr>
              <a:t>Random </a:t>
            </a:r>
            <a:r>
              <a:rPr sz="800" i="1" spc="-15" dirty="0">
                <a:solidFill>
                  <a:srgbClr val="4E5D66"/>
                </a:solidFill>
                <a:latin typeface="Roboto"/>
                <a:cs typeface="Roboto"/>
              </a:rPr>
              <a:t>Forest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is the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best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model, </a:t>
            </a:r>
            <a:r>
              <a:rPr sz="800" spc="-20" dirty="0">
                <a:solidFill>
                  <a:srgbClr val="4E5D66"/>
                </a:solidFill>
                <a:latin typeface="Roboto"/>
                <a:cs typeface="Roboto"/>
              </a:rPr>
              <a:t>in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the </a:t>
            </a:r>
            <a:r>
              <a:rPr sz="800" dirty="0">
                <a:solidFill>
                  <a:srgbClr val="4E5D66"/>
                </a:solidFill>
                <a:latin typeface="Roboto"/>
                <a:cs typeface="Roboto"/>
              </a:rPr>
              <a:t>same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time </a:t>
            </a:r>
            <a:r>
              <a:rPr sz="800" spc="5" dirty="0">
                <a:solidFill>
                  <a:srgbClr val="4E5D66"/>
                </a:solidFill>
                <a:latin typeface="Roboto"/>
                <a:cs typeface="Roboto"/>
              </a:rPr>
              <a:t>as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the </a:t>
            </a:r>
            <a:r>
              <a:rPr sz="800" i="1" spc="-20" dirty="0">
                <a:solidFill>
                  <a:srgbClr val="4E5D66"/>
                </a:solidFill>
                <a:latin typeface="Roboto"/>
                <a:cs typeface="Roboto"/>
              </a:rPr>
              <a:t>log. </a:t>
            </a:r>
            <a:r>
              <a:rPr sz="800" i="1" spc="-25" dirty="0">
                <a:solidFill>
                  <a:srgbClr val="4E5D66"/>
                </a:solidFill>
                <a:latin typeface="Roboto"/>
                <a:cs typeface="Roboto"/>
              </a:rPr>
              <a:t>res. </a:t>
            </a:r>
            <a:r>
              <a:rPr sz="800" spc="-25" dirty="0">
                <a:solidFill>
                  <a:srgbClr val="4E5D66"/>
                </a:solidFill>
                <a:latin typeface="Roboto"/>
                <a:cs typeface="Roboto"/>
              </a:rPr>
              <a:t>it 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improves the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accuracy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from </a:t>
            </a:r>
            <a:r>
              <a:rPr sz="800" spc="-20" dirty="0">
                <a:solidFill>
                  <a:srgbClr val="4E5D66"/>
                </a:solidFill>
                <a:latin typeface="Roboto"/>
                <a:cs typeface="Roboto"/>
              </a:rPr>
              <a:t>0.66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to </a:t>
            </a:r>
            <a:r>
              <a:rPr sz="800" spc="-30" dirty="0">
                <a:solidFill>
                  <a:srgbClr val="4E5D66"/>
                </a:solidFill>
                <a:latin typeface="Roboto"/>
                <a:cs typeface="Roboto"/>
              </a:rPr>
              <a:t>0.72 </a:t>
            </a:r>
            <a:r>
              <a:rPr sz="800" spc="-5" dirty="0">
                <a:solidFill>
                  <a:srgbClr val="4E5D66"/>
                </a:solidFill>
                <a:latin typeface="Roboto"/>
                <a:cs typeface="Roboto"/>
              </a:rPr>
              <a:t>and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the </a:t>
            </a:r>
            <a:r>
              <a:rPr sz="800" spc="-20" dirty="0">
                <a:solidFill>
                  <a:srgbClr val="4E5D66"/>
                </a:solidFill>
                <a:latin typeface="Roboto"/>
                <a:cs typeface="Roboto"/>
              </a:rPr>
              <a:t>recall </a:t>
            </a:r>
            <a:r>
              <a:rPr sz="800" spc="-15" dirty="0">
                <a:solidFill>
                  <a:srgbClr val="4E5D66"/>
                </a:solidFill>
                <a:latin typeface="Roboto"/>
                <a:cs typeface="Roboto"/>
              </a:rPr>
              <a:t>from </a:t>
            </a:r>
            <a:r>
              <a:rPr sz="800" spc="-20" dirty="0">
                <a:solidFill>
                  <a:srgbClr val="4E5D66"/>
                </a:solidFill>
                <a:latin typeface="Roboto"/>
                <a:cs typeface="Roboto"/>
              </a:rPr>
              <a:t>0.45 </a:t>
            </a:r>
            <a:r>
              <a:rPr sz="800" spc="-10" dirty="0">
                <a:solidFill>
                  <a:srgbClr val="4E5D66"/>
                </a:solidFill>
                <a:latin typeface="Roboto"/>
                <a:cs typeface="Roboto"/>
              </a:rPr>
              <a:t>to</a:t>
            </a:r>
            <a:r>
              <a:rPr sz="800" spc="140" dirty="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sz="800" spc="-20" dirty="0">
                <a:solidFill>
                  <a:srgbClr val="4E5D66"/>
                </a:solidFill>
                <a:latin typeface="Roboto"/>
                <a:cs typeface="Roboto"/>
              </a:rPr>
              <a:t>0.59.</a:t>
            </a:r>
            <a:endParaRPr sz="800">
              <a:latin typeface="Roboto"/>
              <a:cs typeface="Robo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5201" y="1689646"/>
            <a:ext cx="4377690" cy="1604645"/>
            <a:chOff x="115201" y="1689646"/>
            <a:chExt cx="4377690" cy="1604645"/>
          </a:xfrm>
        </p:grpSpPr>
        <p:sp>
          <p:nvSpPr>
            <p:cNvPr id="12" name="object 12"/>
            <p:cNvSpPr/>
            <p:nvPr/>
          </p:nvSpPr>
          <p:spPr>
            <a:xfrm>
              <a:off x="1501546" y="1689646"/>
              <a:ext cx="1579880" cy="1562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5201" y="3292741"/>
              <a:ext cx="4377690" cy="0"/>
            </a:xfrm>
            <a:custGeom>
              <a:avLst/>
              <a:gdLst/>
              <a:ahLst/>
              <a:cxnLst/>
              <a:rect l="l" t="t" r="r" b="b"/>
              <a:pathLst>
                <a:path w="4377690">
                  <a:moveTo>
                    <a:pt x="0" y="0"/>
                  </a:moveTo>
                  <a:lnTo>
                    <a:pt x="4377588" y="0"/>
                  </a:lnTo>
                </a:path>
              </a:pathLst>
            </a:custGeom>
            <a:ln w="3175">
              <a:solidFill>
                <a:srgbClr val="C2C5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95300" y="3309121"/>
            <a:ext cx="824230" cy="1090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pc="-5" dirty="0"/>
              <a:t>© Siva </a:t>
            </a:r>
            <a:r>
              <a:rPr lang="en-US" spc="-5" dirty="0" err="1"/>
              <a:t>Padala</a:t>
            </a:r>
            <a:endParaRPr lang="en-US" spc="-1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10" dirty="0"/>
              <a:t>9</a:t>
            </a:fld>
            <a:endParaRPr spc="-10" dirty="0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E5D6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504</Words>
  <Application>Microsoft Office PowerPoint</Application>
  <PresentationFormat>Custom</PresentationFormat>
  <Paragraphs>100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Data</vt:lpstr>
      <vt:lpstr>EDA-Target</vt:lpstr>
      <vt:lpstr>EDA-Seasonality</vt:lpstr>
      <vt:lpstr>EDA-Seasonality</vt:lpstr>
      <vt:lpstr>EDA-Seasonality</vt:lpstr>
      <vt:lpstr>Classification Models</vt:lpstr>
      <vt:lpstr>Results</vt:lpstr>
      <vt:lpstr>Conclusion and future projects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Presentation</dc:title>
  <cp:lastModifiedBy>Siva Psrr</cp:lastModifiedBy>
  <cp:revision>2</cp:revision>
  <dcterms:created xsi:type="dcterms:W3CDTF">2020-09-17T17:02:57Z</dcterms:created>
  <dcterms:modified xsi:type="dcterms:W3CDTF">2020-09-17T17:17:11Z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2020-09-17T00:00:00Z</vt:filetime>
  </property>
</Properties>
</file>