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8"/>
  </p:notesMasterIdLst>
  <p:handoutMasterIdLst>
    <p:handoutMasterId r:id="rId19"/>
  </p:handoutMasterIdLst>
  <p:sldIdLst>
    <p:sldId id="338" r:id="rId5"/>
    <p:sldId id="327" r:id="rId6"/>
    <p:sldId id="315" r:id="rId7"/>
    <p:sldId id="329" r:id="rId8"/>
    <p:sldId id="302" r:id="rId9"/>
    <p:sldId id="345" r:id="rId10"/>
    <p:sldId id="340" r:id="rId11"/>
    <p:sldId id="341" r:id="rId12"/>
    <p:sldId id="346" r:id="rId13"/>
    <p:sldId id="344" r:id="rId14"/>
    <p:sldId id="342" r:id="rId15"/>
    <p:sldId id="343" r:id="rId16"/>
    <p:sldId id="30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047BCB4-79D9-4765-875E-76CD2AD60AA0}">
          <p14:sldIdLst>
            <p14:sldId id="338"/>
            <p14:sldId id="327"/>
          </p14:sldIdLst>
        </p14:section>
        <p14:section name="Untitled Section" id="{656F6A95-5CD8-41E8-9B23-291763FF5B2E}">
          <p14:sldIdLst>
            <p14:sldId id="315"/>
            <p14:sldId id="329"/>
            <p14:sldId id="302"/>
            <p14:sldId id="345"/>
            <p14:sldId id="340"/>
            <p14:sldId id="341"/>
            <p14:sldId id="346"/>
            <p14:sldId id="344"/>
            <p14:sldId id="342"/>
            <p14:sldId id="343"/>
            <p14:sldId id="304"/>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5" d="100"/>
          <a:sy n="85" d="100"/>
        </p:scale>
        <p:origin x="422" y="67"/>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hyperlink" Target="https://github.com/SivaPrakash-2715/VOIS_AICTE_Oct2025_Siva-Prakash.git"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12659" y="4141999"/>
            <a:ext cx="4800302" cy="861497"/>
          </a:xfrm>
        </p:spPr>
        <p:txBody>
          <a:bodyPr>
            <a:noAutofit/>
          </a:bodyPr>
          <a:lstStyle/>
          <a:p>
            <a:pPr algn="r"/>
            <a:r>
              <a:rPr lang="en-US" b="0" dirty="0">
                <a:solidFill>
                  <a:schemeClr val="tx1"/>
                </a:solidFill>
              </a:rPr>
              <a:t>Siva Prakash S</a:t>
            </a:r>
          </a:p>
          <a:p>
            <a:pPr algn="r"/>
            <a:r>
              <a:rPr lang="en-US" b="0" dirty="0">
                <a:solidFill>
                  <a:schemeClr val="tx1"/>
                </a:solidFill>
              </a:rPr>
              <a:t>INTERNSHIP_17546440516895be537820f</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1425388" y="2716001"/>
            <a:ext cx="9886203" cy="78000"/>
          </a:xfrm>
        </p:spPr>
        <p:txBody>
          <a:bodyPr>
            <a:noAutofit/>
          </a:bodyPr>
          <a:lstStyle/>
          <a:p>
            <a:pPr algn="ctr"/>
            <a:r>
              <a:rPr lang="en-US" sz="3200" dirty="0"/>
              <a:t>Airbnb Price Optimization: A Data-Driven Strategy for NYC Hosts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591671" y="2675926"/>
            <a:ext cx="9170894" cy="2553970"/>
          </a:xfrm>
        </p:spPr>
        <p:txBody>
          <a:bodyPr vert="horz" lIns="91440" tIns="45720" rIns="91440" bIns="45720" rtlCol="0" anchor="t">
            <a:normAutofit/>
          </a:bodyPr>
          <a:lstStyle/>
          <a:p>
            <a:pPr marL="0" indent="0" algn="ctr">
              <a:buNone/>
            </a:pPr>
            <a:r>
              <a:rPr lang="en-US" dirty="0">
                <a:hlinkClick r:id="rId4"/>
              </a:rPr>
              <a:t>https://github.com/SivaPrakash-2715/VOIS_AICTE_Oct2025_Siva-Prakash.git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6070D262-2748-0785-5710-2F6D78B22604}"/>
              </a:ext>
            </a:extLst>
          </p:cNvPr>
          <p:cNvPicPr>
            <a:picLocks noChangeAspect="1"/>
          </p:cNvPicPr>
          <p:nvPr/>
        </p:nvPicPr>
        <p:blipFill>
          <a:blip r:embed="rId3"/>
          <a:stretch>
            <a:fillRect/>
          </a:stretch>
        </p:blipFill>
        <p:spPr>
          <a:xfrm>
            <a:off x="1559859" y="1356004"/>
            <a:ext cx="6748138" cy="4739996"/>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6485198" y="370588"/>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1131F5FF-CE66-46A1-347E-4A73490225AD}"/>
              </a:ext>
            </a:extLst>
          </p:cNvPr>
          <p:cNvPicPr>
            <a:picLocks noChangeAspect="1"/>
          </p:cNvPicPr>
          <p:nvPr/>
        </p:nvPicPr>
        <p:blipFill>
          <a:blip r:embed="rId3"/>
          <a:stretch>
            <a:fillRect/>
          </a:stretch>
        </p:blipFill>
        <p:spPr>
          <a:xfrm>
            <a:off x="1264023" y="1176629"/>
            <a:ext cx="6983506" cy="49518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8551498" y="3304031"/>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
        <p:nvSpPr>
          <p:cNvPr id="3" name="Rectangle 1">
            <a:extLst>
              <a:ext uri="{FF2B5EF4-FFF2-40B4-BE49-F238E27FC236}">
                <a16:creationId xmlns:a16="http://schemas.microsoft.com/office/drawing/2014/main" id="{B6B04E22-86DB-D787-9A24-C2F60BB88D3E}"/>
              </a:ext>
            </a:extLst>
          </p:cNvPr>
          <p:cNvSpPr>
            <a:spLocks noGrp="1" noChangeArrowheads="1"/>
          </p:cNvSpPr>
          <p:nvPr>
            <p:ph type="body" sz="quarter" idx="12"/>
          </p:nvPr>
        </p:nvSpPr>
        <p:spPr bwMode="auto">
          <a:xfrm>
            <a:off x="532522" y="2085291"/>
            <a:ext cx="83963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In the competitive short-term rental market, hosts face the critical challenge of optimizing property pricing to maximize both revenue and occupancy. The prevalent reliance on static, intuition-based pricing strategies creates a significant opportunity cost. This leads to unrealized revenue and makes it difficult to maintain a competitive edge. The result is a less efficient market for both hosts and the platform.</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10" name="Rectangle 2">
            <a:extLst>
              <a:ext uri="{FF2B5EF4-FFF2-40B4-BE49-F238E27FC236}">
                <a16:creationId xmlns:a16="http://schemas.microsoft.com/office/drawing/2014/main" id="{4A3B0CA1-F12F-69A0-3B6C-24DF4438C659}"/>
              </a:ext>
            </a:extLst>
          </p:cNvPr>
          <p:cNvSpPr>
            <a:spLocks noGrp="1" noChangeArrowheads="1"/>
          </p:cNvSpPr>
          <p:nvPr>
            <p:ph type="body" sz="quarter" idx="12"/>
          </p:nvPr>
        </p:nvSpPr>
        <p:spPr bwMode="auto">
          <a:xfrm>
            <a:off x="467359" y="1954054"/>
            <a:ext cx="8138759"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1B1C1D"/>
                </a:solidFill>
                <a:effectLst/>
                <a:latin typeface="Times New Roman" panose="02020603050405020304" pitchFamily="18" charset="0"/>
                <a:cs typeface="Times New Roman" panose="02020603050405020304" pitchFamily="18" charset="0"/>
              </a:rPr>
              <a:t>This project provides a data-driven solution for Airbnb hosts in New York City to optimize their rental pricing. By analyzing a comprehensive dataset, it moves beyond intuitive pricing to identify key factors influencing cost, such as location, property type, and market demand. Through data cleaning and exploratory analysis, the project generates clear visualizations that reveal pricing patterns and correlations. The result is a set of actionable insights, empowering hosts to set competitive prices that maximize revenue and occupancy rates.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A279B380-2C57-DC30-066F-EB1C70D6C8CE}"/>
              </a:ext>
            </a:extLst>
          </p:cNvPr>
          <p:cNvSpPr>
            <a:spLocks noGrp="1" noChangeArrowheads="1"/>
          </p:cNvSpPr>
          <p:nvPr>
            <p:ph type="body" sz="quarter" idx="12"/>
          </p:nvPr>
        </p:nvSpPr>
        <p:spPr bwMode="auto">
          <a:xfrm>
            <a:off x="620008" y="1929553"/>
            <a:ext cx="8126827"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b="1" i="0" u="none" strike="noStrike" cap="none" normalizeH="0" baseline="0" dirty="0">
                <a:ln>
                  <a:noFill/>
                </a:ln>
                <a:solidFill>
                  <a:schemeClr val="tx1"/>
                </a:solidFill>
                <a:effectLst/>
                <a:latin typeface="Arial" panose="020B0604020202020204" pitchFamily="34" charset="0"/>
              </a:rPr>
              <a:t>Primary Users (Direct Beneficiaries):</a:t>
            </a:r>
            <a:endParaRPr kumimoji="0" lang="en-US" altLang="en-US"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lang="en-US" altLang="en-US" sz="1600" b="1" dirty="0">
                <a:solidFill>
                  <a:schemeClr val="tx1"/>
                </a:solidFill>
                <a:latin typeface="Arial" panose="020B0604020202020204" pitchFamily="34" charset="0"/>
              </a:rPr>
              <a:t>	</a:t>
            </a:r>
            <a:r>
              <a:rPr kumimoji="0" lang="en-US" altLang="en-US" b="1" i="0" u="none" strike="noStrike" cap="none" normalizeH="0" baseline="0" dirty="0">
                <a:ln>
                  <a:noFill/>
                </a:ln>
                <a:solidFill>
                  <a:schemeClr val="tx1"/>
                </a:solidFill>
                <a:effectLst/>
                <a:latin typeface="Arial" panose="020B0604020202020204" pitchFamily="34" charset="0"/>
              </a:rPr>
              <a:t>Individual Airbnb Hosts:</a:t>
            </a:r>
            <a:r>
              <a:rPr kumimoji="0" lang="en-US" altLang="en-US" b="0" i="0" u="none" strike="noStrike" cap="none" normalizeH="0" baseline="0" dirty="0">
                <a:ln>
                  <a:noFill/>
                </a:ln>
                <a:solidFill>
                  <a:schemeClr val="tx1"/>
                </a:solidFill>
                <a:effectLst/>
                <a:latin typeface="Arial" panose="020B0604020202020204" pitchFamily="34" charset="0"/>
              </a:rPr>
              <a:t> Property owners seeking to maximize their rental income</a:t>
            </a:r>
            <a:r>
              <a:rPr kumimoji="0" lang="en-US" altLang="en-US" sz="1600" b="0" i="0" u="none" strike="noStrike" cap="none" normalizeH="0" baseline="0" dirty="0">
                <a:ln>
                  <a:noFill/>
                </a:ln>
                <a:solidFill>
                  <a:schemeClr val="tx1"/>
                </a:solidFill>
                <a:effectLst/>
                <a:latin typeface="Arial" panose="020B0604020202020204" pitchFamily="34" charset="0"/>
              </a:rPr>
              <a:t>.</a:t>
            </a:r>
          </a:p>
          <a:p>
            <a:pPr lvl="1" defTabSz="914400" eaLnBrk="0" fontAlgn="base" hangingPunct="0">
              <a:spcBef>
                <a:spcPct val="0"/>
              </a:spcBef>
              <a:spcAft>
                <a:spcPct val="0"/>
              </a:spcAft>
              <a:buClrTx/>
              <a:buSzTx/>
              <a:buFont typeface="Arial" panose="020B0604020202020204" pitchFamily="34" charset="0"/>
              <a:buChar char="•"/>
            </a:pPr>
            <a:r>
              <a:rPr kumimoji="0" lang="en-US" altLang="en-US" b="1" i="0" u="none" strike="noStrike" cap="none" normalizeH="0" baseline="0" dirty="0">
                <a:ln>
                  <a:noFill/>
                </a:ln>
                <a:solidFill>
                  <a:schemeClr val="tx1"/>
                </a:solidFill>
                <a:effectLst/>
                <a:latin typeface="Arial" panose="020B0604020202020204" pitchFamily="34" charset="0"/>
              </a:rPr>
              <a:t>Professional Property Managers:</a:t>
            </a:r>
            <a:r>
              <a:rPr kumimoji="0" lang="en-US" altLang="en-US" b="0" i="0" u="none" strike="noStrike" cap="none" normalizeH="0" baseline="0" dirty="0">
                <a:ln>
                  <a:noFill/>
                </a:ln>
                <a:solidFill>
                  <a:schemeClr val="tx1"/>
                </a:solidFill>
                <a:effectLst/>
                <a:latin typeface="Arial" panose="020B0604020202020204" pitchFamily="34" charset="0"/>
              </a:rPr>
              <a:t> Companies managing multiple listings that require a standardized, data-backed pricing model</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lvl="1" indent="0" defTabSz="914400" eaLnBrk="0" fontAlgn="base" hangingPunct="0">
              <a:spcBef>
                <a:spcPct val="0"/>
              </a:spcBef>
              <a:spcAft>
                <a:spcPct val="0"/>
              </a:spcAft>
              <a:buClrTx/>
              <a:buSzTx/>
              <a:buNone/>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342900" lvl="1" indent="-342900" defTabSz="914400" eaLnBrk="0" fontAlgn="base" hangingPunct="0">
              <a:spcBef>
                <a:spcPct val="0"/>
              </a:spcBef>
              <a:spcAft>
                <a:spcPct val="0"/>
              </a:spcAft>
              <a:buClrTx/>
              <a:buSzTx/>
              <a:buFont typeface="Wingdings" panose="05000000000000000000" pitchFamily="2" charset="2"/>
              <a:buChar char="v"/>
            </a:pPr>
            <a:r>
              <a:rPr lang="en-US" altLang="en-US" sz="2000" b="1" dirty="0">
                <a:solidFill>
                  <a:schemeClr val="tx1"/>
                </a:solidFill>
                <a:latin typeface="Arial" panose="020B0604020202020204" pitchFamily="34" charset="0"/>
              </a:rPr>
              <a:t>Secondary Users (Strategic Stakeholders):</a:t>
            </a:r>
            <a:endParaRPr lang="en-US" altLang="en-US" sz="2000" dirty="0">
              <a:solidFill>
                <a:schemeClr val="tx1"/>
              </a:solidFill>
              <a:latin typeface="Arial" panose="020B0604020202020204" pitchFamily="34" charset="0"/>
            </a:endParaRPr>
          </a:p>
          <a:p>
            <a:pPr marL="457200" lvl="1" indent="0" defTabSz="914400" eaLnBrk="0" fontAlgn="base" hangingPunct="0">
              <a:spcBef>
                <a:spcPct val="0"/>
              </a:spcBef>
              <a:spcAft>
                <a:spcPct val="0"/>
              </a:spcAft>
              <a:buClrTx/>
              <a:buSz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Real Estate Investors:</a:t>
            </a:r>
            <a:r>
              <a:rPr kumimoji="0" lang="en-US" altLang="en-US" sz="1800" b="0" i="0" u="none" strike="noStrike" cap="none" normalizeH="0" baseline="0" dirty="0">
                <a:ln>
                  <a:noFill/>
                </a:ln>
                <a:solidFill>
                  <a:schemeClr val="tx1"/>
                </a:solidFill>
                <a:effectLst/>
                <a:latin typeface="Arial" panose="020B0604020202020204" pitchFamily="34" charset="0"/>
              </a:rPr>
              <a:t> Individuals analyzing the market to find profitable investment properties for short-term rental.</a:t>
            </a:r>
          </a:p>
          <a:p>
            <a:pPr lvl="1" defTabSz="914400" eaLnBrk="0" fontAlgn="base" hangingPunct="0">
              <a:spcBef>
                <a:spcPct val="0"/>
              </a:spcBef>
              <a:spcAft>
                <a:spcPct val="0"/>
              </a:spcAft>
              <a:buClrTx/>
              <a:buSzTx/>
              <a:buFont typeface="Arial" panose="020B0604020202020204" pitchFamily="34" charset="0"/>
              <a:buChar char="•"/>
            </a:pPr>
            <a:r>
              <a:rPr kumimoji="0" lang="en-US" altLang="en-US" sz="1800" b="1" i="0" u="none" strike="noStrike" cap="none" normalizeH="0" baseline="0" dirty="0">
                <a:ln>
                  <a:noFill/>
                </a:ln>
                <a:solidFill>
                  <a:schemeClr val="tx1"/>
                </a:solidFill>
                <a:effectLst/>
                <a:latin typeface="Arial" panose="020B0604020202020204" pitchFamily="34" charset="0"/>
              </a:rPr>
              <a:t>Airbnb's Internal Teams:</a:t>
            </a:r>
            <a:r>
              <a:rPr kumimoji="0" lang="en-US" altLang="en-US" sz="1800" b="0" i="0" u="none" strike="noStrike" cap="none" normalizeH="0" baseline="0" dirty="0">
                <a:ln>
                  <a:noFill/>
                </a:ln>
                <a:solidFill>
                  <a:schemeClr val="tx1"/>
                </a:solidFill>
                <a:effectLst/>
                <a:latin typeface="Arial" panose="020B0604020202020204" pitchFamily="34" charset="0"/>
              </a:rPr>
              <a:t> Data science and strategy teams looking to refine platform-wide pricing tools and understand host behavior.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
        <p:nvSpPr>
          <p:cNvPr id="3" name="Rectangle 1">
            <a:extLst>
              <a:ext uri="{FF2B5EF4-FFF2-40B4-BE49-F238E27FC236}">
                <a16:creationId xmlns:a16="http://schemas.microsoft.com/office/drawing/2014/main" id="{AF80EA41-9C6F-A3F0-E567-A662943C2B70}"/>
              </a:ext>
            </a:extLst>
          </p:cNvPr>
          <p:cNvSpPr>
            <a:spLocks noGrp="1" noChangeArrowheads="1"/>
          </p:cNvSpPr>
          <p:nvPr>
            <p:ph type="body" sz="quarter" idx="12"/>
          </p:nvPr>
        </p:nvSpPr>
        <p:spPr bwMode="auto">
          <a:xfrm>
            <a:off x="1317812" y="1693166"/>
            <a:ext cx="7132638"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Language:</a:t>
            </a:r>
            <a:r>
              <a:rPr kumimoji="0" lang="en-US" altLang="en-US" sz="1800" b="0" i="0" u="none" strike="noStrike" cap="none" normalizeH="0" baseline="0" dirty="0">
                <a:ln>
                  <a:noFill/>
                </a:ln>
                <a:solidFill>
                  <a:schemeClr val="tx1"/>
                </a:solidFill>
                <a:effectLst/>
                <a:latin typeface="Arial" panose="020B0604020202020204" pitchFamily="34" charset="0"/>
              </a:rPr>
              <a:t> Python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Environment:</a:t>
            </a:r>
            <a:r>
              <a:rPr kumimoji="0" lang="en-US" altLang="en-US" sz="1800" b="0" i="0" u="none" strike="noStrike" cap="none" normalizeH="0" baseline="0" dirty="0">
                <a:ln>
                  <a:noFill/>
                </a:ln>
                <a:solidFill>
                  <a:schemeClr val="tx1"/>
                </a:solidFill>
                <a:effectLst/>
                <a:latin typeface="Arial" panose="020B0604020202020204" pitchFamily="34" charset="0"/>
              </a:rPr>
              <a:t> Google </a:t>
            </a:r>
            <a:r>
              <a:rPr kumimoji="0" lang="en-US" altLang="en-US" sz="1800" b="0" i="0" u="none" strike="noStrike" cap="none" normalizeH="0" baseline="0" dirty="0" err="1">
                <a:ln>
                  <a:noFill/>
                </a:ln>
                <a:solidFill>
                  <a:schemeClr val="tx1"/>
                </a:solidFill>
                <a:effectLst/>
                <a:latin typeface="Arial" panose="020B0604020202020204" pitchFamily="34" charset="0"/>
              </a:rPr>
              <a:t>Colab</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Core Libraries: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Pandas:</a:t>
            </a:r>
            <a:r>
              <a:rPr kumimoji="0" lang="en-US" altLang="en-US" sz="1800" b="0" i="0" u="none" strike="noStrike" cap="none" normalizeH="0" baseline="0" dirty="0">
                <a:ln>
                  <a:noFill/>
                </a:ln>
                <a:solidFill>
                  <a:schemeClr val="tx1"/>
                </a:solidFill>
                <a:effectLst/>
                <a:latin typeface="Arial" panose="020B0604020202020204" pitchFamily="34" charset="0"/>
              </a:rPr>
              <a:t> For data manipulation, cleaning, and preprocessing.</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&amp; Seaborn:</a:t>
            </a:r>
            <a:r>
              <a:rPr kumimoji="0" lang="en-US" altLang="en-US" sz="1800" b="0" i="0" u="none" strike="noStrike" cap="none" normalizeH="0" baseline="0" dirty="0">
                <a:ln>
                  <a:noFill/>
                </a:ln>
                <a:solidFill>
                  <a:schemeClr val="tx1"/>
                </a:solidFill>
                <a:effectLst/>
                <a:latin typeface="Arial" panose="020B0604020202020204" pitchFamily="34" charset="0"/>
              </a:rPr>
              <a:t> For creating static, interactive, and informative statistical visualizations.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ü"/>
              <a:tabLst/>
            </a:pPr>
            <a:r>
              <a:rPr kumimoji="0" lang="en-US" altLang="en-US" sz="1800" b="1" i="0" u="none" strike="noStrike" cap="none" normalizeH="0" baseline="0" dirty="0">
                <a:ln>
                  <a:noFill/>
                </a:ln>
                <a:solidFill>
                  <a:schemeClr val="tx1"/>
                </a:solidFill>
                <a:effectLst/>
                <a:latin typeface="Arial" panose="020B0604020202020204" pitchFamily="34" charset="0"/>
              </a:rPr>
              <a:t>Warnings:</a:t>
            </a:r>
            <a:r>
              <a:rPr kumimoji="0" lang="en-US" altLang="en-US" sz="1800" b="0" i="0" u="none" strike="noStrike" cap="none" normalizeH="0" baseline="0" dirty="0">
                <a:ln>
                  <a:noFill/>
                </a:ln>
                <a:solidFill>
                  <a:schemeClr val="tx1"/>
                </a:solidFill>
                <a:effectLst/>
                <a:latin typeface="Arial" panose="020B0604020202020204" pitchFamily="34" charset="0"/>
              </a:rPr>
              <a:t> For script management.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AFDA6-3A55-ED9B-069C-8B6C08011C9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51B1E7-64A4-D5CA-B973-DB219E0E4877}"/>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53470DA-16BA-870F-18F0-5CB8AF0A02B1}"/>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55561412-87E8-38B9-62D3-2896C5D6EF40}"/>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B2DCDF3-C360-BA4C-417A-0337E89677F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FFFB17F0-4981-4AD5-2EDC-9B5C0F0E4FC5}"/>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3" name="Picture 2">
            <a:extLst>
              <a:ext uri="{FF2B5EF4-FFF2-40B4-BE49-F238E27FC236}">
                <a16:creationId xmlns:a16="http://schemas.microsoft.com/office/drawing/2014/main" id="{925FE9D8-5ECC-4A19-D532-B9B087E0E704}"/>
              </a:ext>
            </a:extLst>
          </p:cNvPr>
          <p:cNvPicPr>
            <a:picLocks noChangeAspect="1"/>
          </p:cNvPicPr>
          <p:nvPr/>
        </p:nvPicPr>
        <p:blipFill>
          <a:blip r:embed="rId3"/>
          <a:stretch>
            <a:fillRect/>
          </a:stretch>
        </p:blipFill>
        <p:spPr>
          <a:xfrm>
            <a:off x="878541" y="1290114"/>
            <a:ext cx="7461211" cy="5181805"/>
          </a:xfrm>
          <a:prstGeom prst="rect">
            <a:avLst/>
          </a:prstGeom>
        </p:spPr>
      </p:pic>
    </p:spTree>
    <p:extLst>
      <p:ext uri="{BB962C8B-B14F-4D97-AF65-F5344CB8AC3E}">
        <p14:creationId xmlns:p14="http://schemas.microsoft.com/office/powerpoint/2010/main" val="30846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11" name="Picture 10">
            <a:extLst>
              <a:ext uri="{FF2B5EF4-FFF2-40B4-BE49-F238E27FC236}">
                <a16:creationId xmlns:a16="http://schemas.microsoft.com/office/drawing/2014/main" id="{6D02AD2C-2188-4E77-AA35-F617A591ADD5}"/>
              </a:ext>
            </a:extLst>
          </p:cNvPr>
          <p:cNvPicPr>
            <a:picLocks noChangeAspect="1"/>
          </p:cNvPicPr>
          <p:nvPr/>
        </p:nvPicPr>
        <p:blipFill>
          <a:blip r:embed="rId3"/>
          <a:stretch>
            <a:fillRect/>
          </a:stretch>
        </p:blipFill>
        <p:spPr>
          <a:xfrm>
            <a:off x="410989" y="1201586"/>
            <a:ext cx="8643364" cy="517381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3" name="Picture 2">
            <a:extLst>
              <a:ext uri="{FF2B5EF4-FFF2-40B4-BE49-F238E27FC236}">
                <a16:creationId xmlns:a16="http://schemas.microsoft.com/office/drawing/2014/main" id="{D2837F89-820A-46F1-361C-F26279E43E05}"/>
              </a:ext>
            </a:extLst>
          </p:cNvPr>
          <p:cNvPicPr>
            <a:picLocks noChangeAspect="1"/>
          </p:cNvPicPr>
          <p:nvPr/>
        </p:nvPicPr>
        <p:blipFill>
          <a:blip r:embed="rId3"/>
          <a:stretch>
            <a:fillRect/>
          </a:stretch>
        </p:blipFill>
        <p:spPr>
          <a:xfrm>
            <a:off x="422959" y="1079129"/>
            <a:ext cx="8042964" cy="558583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BCD0C5-19E4-7146-30B3-38B87CE5C60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00075DE3-D651-8FAD-65CC-F521EA88D37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4D4D0089-B332-9499-6488-98B7683DDB01}"/>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382B990C-DB51-C0DA-C369-67ABA13596DC}"/>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C1B8FEF1-B02B-981F-B053-820E85AF4E2C}"/>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90FF32F-F0B7-9C72-16CD-E0E9595A89B4}"/>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endParaRPr lang="en-IN" b="0" u="sng" dirty="0">
              <a:solidFill>
                <a:srgbClr val="0070C0"/>
              </a:solidFill>
            </a:endParaRPr>
          </a:p>
        </p:txBody>
      </p:sp>
      <p:pic>
        <p:nvPicPr>
          <p:cNvPr id="11" name="Picture 10">
            <a:extLst>
              <a:ext uri="{FF2B5EF4-FFF2-40B4-BE49-F238E27FC236}">
                <a16:creationId xmlns:a16="http://schemas.microsoft.com/office/drawing/2014/main" id="{44112DEE-AFFE-AE04-26DB-279DDD7632F0}"/>
              </a:ext>
            </a:extLst>
          </p:cNvPr>
          <p:cNvPicPr>
            <a:picLocks noChangeAspect="1"/>
          </p:cNvPicPr>
          <p:nvPr/>
        </p:nvPicPr>
        <p:blipFill>
          <a:blip r:embed="rId3"/>
          <a:stretch>
            <a:fillRect/>
          </a:stretch>
        </p:blipFill>
        <p:spPr>
          <a:xfrm>
            <a:off x="608755" y="1084729"/>
            <a:ext cx="8228086" cy="5724281"/>
          </a:xfrm>
          <a:prstGeom prst="rect">
            <a:avLst/>
          </a:prstGeom>
        </p:spPr>
      </p:pic>
    </p:spTree>
    <p:extLst>
      <p:ext uri="{BB962C8B-B14F-4D97-AF65-F5344CB8AC3E}">
        <p14:creationId xmlns:p14="http://schemas.microsoft.com/office/powerpoint/2010/main" val="292156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664</TotalTime>
  <Words>352</Words>
  <Application>Microsoft Office PowerPoint</Application>
  <PresentationFormat>Widescreen</PresentationFormat>
  <Paragraphs>40</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Times New Roman</vt:lpstr>
      <vt:lpstr>Trebuchet MS</vt:lpstr>
      <vt:lpstr>Wingdings</vt:lpstr>
      <vt:lpstr>Wingdings 3</vt:lpstr>
      <vt:lpstr>Facet</vt:lpstr>
      <vt:lpstr>Airbnb Price Optimization: A Data-Driven Strategy for NYC Hosts</vt:lpstr>
      <vt:lpstr>PROBLEM  STATEMENT</vt:lpstr>
      <vt:lpstr>Project Description </vt:lpstr>
      <vt:lpstr>WHO ARE THE END USERS?</vt:lpstr>
      <vt:lpstr>Technology Used</vt:lpstr>
      <vt:lpstr>RESULTS1 </vt:lpstr>
      <vt:lpstr>RESULTS2</vt:lpstr>
      <vt:lpstr>RESULTS3 </vt:lpstr>
      <vt:lpstr>RESULTS4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Siva Prakash</cp:lastModifiedBy>
  <cp:revision>106</cp:revision>
  <dcterms:created xsi:type="dcterms:W3CDTF">2021-07-11T13:13:15Z</dcterms:created>
  <dcterms:modified xsi:type="dcterms:W3CDTF">2025-10-07T11:47:22Z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