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Masters/slideMaster2.xml" ContentType="application/vnd.openxmlformats-officedocument.presentationml.slideMaster+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Masters/slideMaster1.xml" ContentType="application/vnd.openxmlformats-officedocument.presentationml.slideMaster+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30"/>
  </p:notesMasterIdLst>
  <p:sldIdLst>
    <p:sldId id="256" r:id="rId3"/>
    <p:sldId id="259" r:id="rId4"/>
    <p:sldId id="258"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0"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94" autoAdjust="0"/>
  </p:normalViewPr>
  <p:slideViewPr>
    <p:cSldViewPr snapToGrid="0">
      <p:cViewPr varScale="1">
        <p:scale>
          <a:sx n="70" d="100"/>
          <a:sy n="70" d="100"/>
        </p:scale>
        <p:origin x="7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363CC-8BBE-4A95-B526-A3FFB092D7C9}" type="datetimeFigureOut">
              <a:rPr lang="en-US" smtClean="0"/>
              <a:t>4/25/2016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FF2E91-08FD-4A9B-BF38-D083A3180DA5}" type="slidenum">
              <a:rPr lang="en-US" smtClean="0"/>
              <a:t>‹#›</a:t>
            </a:fld>
            <a:endParaRPr lang="en-US" dirty="0"/>
          </a:p>
        </p:txBody>
      </p:sp>
    </p:spTree>
    <p:extLst>
      <p:ext uri="{BB962C8B-B14F-4D97-AF65-F5344CB8AC3E}">
        <p14:creationId xmlns:p14="http://schemas.microsoft.com/office/powerpoint/2010/main" val="529401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business perspective, ERP has expanded from coordination of manufacturing processes to the integration of enterprise-wide backend processes.</a:t>
            </a:r>
            <a:r>
              <a:rPr lang="en-US" baseline="0" dirty="0" smtClean="0"/>
              <a:t> From technological aspect, ERP has evolved from legacy implementation to more flexible tiered client-server architecture.</a:t>
            </a:r>
            <a:endParaRPr lang="en-US" dirty="0"/>
          </a:p>
        </p:txBody>
      </p:sp>
      <p:sp>
        <p:nvSpPr>
          <p:cNvPr id="4" name="Slide Number Placeholder 3"/>
          <p:cNvSpPr>
            <a:spLocks noGrp="1"/>
          </p:cNvSpPr>
          <p:nvPr>
            <p:ph type="sldNum" sz="quarter" idx="10"/>
          </p:nvPr>
        </p:nvSpPr>
        <p:spPr/>
        <p:txBody>
          <a:bodyPr/>
          <a:lstStyle/>
          <a:p>
            <a:fld id="{8CFF2E91-08FD-4A9B-BF38-D083A3180DA5}" type="slidenum">
              <a:rPr lang="en-US" smtClean="0"/>
              <a:t>3</a:t>
            </a:fld>
            <a:endParaRPr lang="en-US" dirty="0"/>
          </a:p>
        </p:txBody>
      </p:sp>
    </p:spTree>
    <p:extLst>
      <p:ext uri="{BB962C8B-B14F-4D97-AF65-F5344CB8AC3E}">
        <p14:creationId xmlns:p14="http://schemas.microsoft.com/office/powerpoint/2010/main" val="3884086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Platform based</a:t>
            </a:r>
            <a:r>
              <a:rPr lang="en-US" baseline="0" dirty="0" smtClean="0"/>
              <a:t> licensing and pricing – Licensing and Pricing of mainframe based packaged applications were tied to size of mainframe system on which application runs</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8CFF2E91-08FD-4A9B-BF38-D083A3180DA5}" type="slidenum">
              <a:rPr lang="en-US" smtClean="0"/>
              <a:t>7</a:t>
            </a:fld>
            <a:endParaRPr lang="en-US" dirty="0"/>
          </a:p>
        </p:txBody>
      </p:sp>
    </p:spTree>
    <p:extLst>
      <p:ext uri="{BB962C8B-B14F-4D97-AF65-F5344CB8AC3E}">
        <p14:creationId xmlns:p14="http://schemas.microsoft.com/office/powerpoint/2010/main" val="3371101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Platform based</a:t>
            </a:r>
            <a:r>
              <a:rPr lang="en-US" baseline="0" dirty="0" smtClean="0"/>
              <a:t> licensing and pricing – Licensing and Pricing of mainframe based packaged applications were tied to size of mainframe system on which application runs</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8CFF2E91-08FD-4A9B-BF38-D083A3180DA5}" type="slidenum">
              <a:rPr lang="en-US" smtClean="0"/>
              <a:t>8</a:t>
            </a:fld>
            <a:endParaRPr lang="en-US" dirty="0"/>
          </a:p>
        </p:txBody>
      </p:sp>
    </p:spTree>
    <p:extLst>
      <p:ext uri="{BB962C8B-B14F-4D97-AF65-F5344CB8AC3E}">
        <p14:creationId xmlns:p14="http://schemas.microsoft.com/office/powerpoint/2010/main" val="442142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Platform based</a:t>
            </a:r>
            <a:r>
              <a:rPr lang="en-US" baseline="0" dirty="0" smtClean="0"/>
              <a:t> licensing and pricing – Licensing and Pricing of mainframe based packaged applications were tied to size of mainframe system on which application runs</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8CFF2E91-08FD-4A9B-BF38-D083A3180DA5}" type="slidenum">
              <a:rPr lang="en-US" smtClean="0"/>
              <a:t>9</a:t>
            </a:fld>
            <a:endParaRPr lang="en-US" dirty="0"/>
          </a:p>
        </p:txBody>
      </p:sp>
    </p:spTree>
    <p:extLst>
      <p:ext uri="{BB962C8B-B14F-4D97-AF65-F5344CB8AC3E}">
        <p14:creationId xmlns:p14="http://schemas.microsoft.com/office/powerpoint/2010/main" val="3394403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Platform based</a:t>
            </a:r>
            <a:r>
              <a:rPr lang="en-US" baseline="0" dirty="0" smtClean="0"/>
              <a:t> licensing and pricing – Licensing and Pricing of mainframe based packaged applications were tied to size of mainframe system on which application runs</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8CFF2E91-08FD-4A9B-BF38-D083A3180DA5}" type="slidenum">
              <a:rPr lang="en-US" smtClean="0"/>
              <a:t>10</a:t>
            </a:fld>
            <a:endParaRPr lang="en-US" dirty="0"/>
          </a:p>
        </p:txBody>
      </p:sp>
    </p:spTree>
    <p:extLst>
      <p:ext uri="{BB962C8B-B14F-4D97-AF65-F5344CB8AC3E}">
        <p14:creationId xmlns:p14="http://schemas.microsoft.com/office/powerpoint/2010/main" val="3612933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R/2</a:t>
            </a:r>
          </a:p>
          <a:p>
            <a:pPr marL="171450" indent="-171450">
              <a:buFont typeface="Arial" panose="020B0604020202020204" pitchFamily="34" charset="0"/>
              <a:buChar char="•"/>
            </a:pPr>
            <a:r>
              <a:rPr lang="en-US" dirty="0" smtClean="0"/>
              <a:t>Terminal server architecture</a:t>
            </a:r>
          </a:p>
          <a:p>
            <a:pPr marL="171450" indent="-171450">
              <a:buFont typeface="Arial" panose="020B0604020202020204" pitchFamily="34" charset="0"/>
              <a:buChar char="•"/>
            </a:pPr>
            <a:r>
              <a:rPr lang="en-US" dirty="0" smtClean="0"/>
              <a:t>“Greenscreen”UI</a:t>
            </a:r>
          </a:p>
          <a:p>
            <a:r>
              <a:rPr lang="en-US" sz="1200" b="1" i="0" kern="1200" dirty="0" smtClean="0">
                <a:solidFill>
                  <a:schemeClr val="tx1"/>
                </a:solidFill>
                <a:effectLst/>
                <a:latin typeface="+mn-lt"/>
                <a:ea typeface="+mn-ea"/>
                <a:cs typeface="+mn-cs"/>
              </a:rPr>
              <a:t>R/3</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Introduced client server architecture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Uses BASIS for technology stack</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Desktop client UI</a:t>
            </a:r>
          </a:p>
          <a:p>
            <a:r>
              <a:rPr lang="en-US" sz="1200" b="1" i="0" kern="1200" dirty="0" smtClean="0">
                <a:solidFill>
                  <a:schemeClr val="tx1"/>
                </a:solidFill>
                <a:effectLst/>
                <a:latin typeface="+mn-lt"/>
                <a:ea typeface="+mn-ea"/>
                <a:cs typeface="+mn-cs"/>
              </a:rPr>
              <a:t>R/3 Enterprise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Replaced BASIS with WebAS (Web Application Server)</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Web Based UI</a:t>
            </a:r>
          </a:p>
          <a:p>
            <a:r>
              <a:rPr lang="en-US" sz="1200" b="1" i="0" kern="1200" dirty="0" smtClean="0">
                <a:solidFill>
                  <a:schemeClr val="tx1"/>
                </a:solidFill>
                <a:effectLst/>
                <a:latin typeface="+mn-lt"/>
                <a:ea typeface="+mn-ea"/>
                <a:cs typeface="+mn-cs"/>
              </a:rPr>
              <a:t>mySAP</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Web based UI</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Changed “WebAS” to just “AS”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BASIS:</a:t>
            </a:r>
          </a:p>
          <a:p>
            <a:pPr lvl="1"/>
            <a:r>
              <a:rPr lang="en-US" sz="1200" b="1" i="0" kern="1200" dirty="0" smtClean="0">
                <a:solidFill>
                  <a:schemeClr val="tx1"/>
                </a:solidFill>
                <a:effectLst/>
                <a:latin typeface="+mn-lt"/>
                <a:ea typeface="+mn-ea"/>
                <a:cs typeface="+mn-cs"/>
              </a:rPr>
              <a:t>R/3</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BASIS is the complete technology stack and application stack</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Runs ABAP programs (all application logic is contained in the BASIS server)</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BASIS acts as the application server using proprietary protocols to communicate to the desktop client</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All changes to SAP application made in BASIS</a:t>
            </a:r>
          </a:p>
          <a:p>
            <a:pPr lvl="1"/>
            <a:r>
              <a:rPr lang="en-US" sz="1200" b="1" i="0" kern="1200" dirty="0" smtClean="0">
                <a:solidFill>
                  <a:schemeClr val="tx1"/>
                </a:solidFill>
                <a:effectLst/>
                <a:latin typeface="+mn-lt"/>
                <a:ea typeface="+mn-ea"/>
                <a:cs typeface="+mn-cs"/>
              </a:rPr>
              <a:t>For R/3 Enterprise</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BASIS was split into BASIS and WebAS (WebAS uses standard internet protocols to communicate with web browsers)</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BASIS version numbers aligned with WebAS versions</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BASIS conceptually used only for administration (migrations, performance monitoring)</a:t>
            </a:r>
          </a:p>
          <a:p>
            <a:pPr lvl="1"/>
            <a:r>
              <a:rPr lang="en-US" sz="1200" b="1" i="0" kern="1200" dirty="0" smtClean="0">
                <a:solidFill>
                  <a:schemeClr val="tx1"/>
                </a:solidFill>
                <a:effectLst/>
                <a:latin typeface="+mn-lt"/>
                <a:ea typeface="+mn-ea"/>
                <a:cs typeface="+mn-cs"/>
              </a:rPr>
              <a:t>For mySAP</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BASIS conceptually equal to WebAS</a:t>
            </a:r>
          </a:p>
          <a:p>
            <a:endParaRPr lang="en-US" sz="1200" b="0" i="0" kern="1200" dirty="0" smtClean="0">
              <a:solidFill>
                <a:schemeClr val="tx1"/>
              </a:solidFill>
              <a:effectLst/>
              <a:latin typeface="+mn-lt"/>
              <a:ea typeface="+mn-ea"/>
              <a:cs typeface="+mn-cs"/>
            </a:endParaRPr>
          </a:p>
          <a:p>
            <a:pPr lvl="0"/>
            <a:r>
              <a:rPr lang="en-US" sz="1200" b="1" i="0" kern="1200" dirty="0" smtClean="0">
                <a:solidFill>
                  <a:schemeClr val="tx1"/>
                </a:solidFill>
                <a:effectLst/>
                <a:latin typeface="+mn-lt"/>
                <a:ea typeface="+mn-ea"/>
                <a:cs typeface="+mn-cs"/>
              </a:rPr>
              <a:t>WebAS</a:t>
            </a:r>
          </a:p>
          <a:p>
            <a:pPr marL="171450" lvl="0" indent="-171450">
              <a:buFont typeface="Arial" panose="020B0604020202020204" pitchFamily="34" charset="0"/>
              <a:buChar char="•"/>
            </a:pPr>
            <a:r>
              <a:rPr lang="en-US" sz="1200" b="0" i="0" kern="1200" dirty="0" smtClean="0">
                <a:solidFill>
                  <a:schemeClr val="tx1"/>
                </a:solidFill>
                <a:effectLst/>
                <a:latin typeface="+mn-lt"/>
                <a:ea typeface="+mn-ea"/>
                <a:cs typeface="+mn-cs"/>
              </a:rPr>
              <a:t>Application server that replaced BASIS</a:t>
            </a:r>
          </a:p>
          <a:p>
            <a:pPr marL="171450" lvl="0" indent="-171450">
              <a:buFont typeface="Arial" panose="020B0604020202020204" pitchFamily="34" charset="0"/>
              <a:buChar char="•"/>
            </a:pPr>
            <a:r>
              <a:rPr lang="en-US" sz="1200" b="0" i="0" kern="1200" dirty="0" smtClean="0">
                <a:solidFill>
                  <a:schemeClr val="tx1"/>
                </a:solidFill>
                <a:effectLst/>
                <a:latin typeface="+mn-lt"/>
                <a:ea typeface="+mn-ea"/>
                <a:cs typeface="+mn-cs"/>
              </a:rPr>
              <a:t>Uses standard internet protocols so it can communicate with web browsers</a:t>
            </a:r>
          </a:p>
          <a:p>
            <a:pPr marL="171450" lvl="0" indent="-171450">
              <a:buFont typeface="Arial" panose="020B0604020202020204" pitchFamily="34" charset="0"/>
              <a:buChar char="•"/>
            </a:pPr>
            <a:r>
              <a:rPr lang="en-US" sz="1200" b="0" i="0" kern="1200" dirty="0" smtClean="0">
                <a:solidFill>
                  <a:schemeClr val="tx1"/>
                </a:solidFill>
                <a:effectLst/>
                <a:latin typeface="+mn-lt"/>
                <a:ea typeface="+mn-ea"/>
                <a:cs typeface="+mn-cs"/>
              </a:rPr>
              <a:t>Hosts ABAP engine (runs ABAP applications)</a:t>
            </a:r>
          </a:p>
          <a:p>
            <a:pPr marL="171450" lvl="0" indent="-171450">
              <a:buFont typeface="Arial" panose="020B0604020202020204" pitchFamily="34" charset="0"/>
              <a:buChar char="•"/>
            </a:pPr>
            <a:r>
              <a:rPr lang="en-US" sz="1200" b="0" i="0" kern="1200" dirty="0" smtClean="0">
                <a:solidFill>
                  <a:schemeClr val="tx1"/>
                </a:solidFill>
                <a:effectLst/>
                <a:latin typeface="+mn-lt"/>
                <a:ea typeface="+mn-ea"/>
                <a:cs typeface="+mn-cs"/>
              </a:rPr>
              <a:t>Version 6.20 had the first J2EE engine so you could write Java applications as well as ABAP</a:t>
            </a:r>
          </a:p>
          <a:p>
            <a:endParaRPr lang="en-US" dirty="0" smtClean="0"/>
          </a:p>
          <a:p>
            <a:r>
              <a:rPr lang="en-US" b="1" dirty="0" smtClean="0"/>
              <a:t>ECC (ERP Core Components)</a:t>
            </a:r>
          </a:p>
          <a:p>
            <a:pPr marL="171450" indent="-171450">
              <a:buFont typeface="Arial" panose="020B0604020202020204" pitchFamily="34" charset="0"/>
              <a:buChar char="•"/>
            </a:pPr>
            <a:r>
              <a:rPr lang="en-US" dirty="0" smtClean="0"/>
              <a:t>Separates application logic from technology stack</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All the modules you would buy(e.g. Payroll) are thought of now as in ECC (before they were thought of as in BASIS)</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1200" b="1" i="0" kern="1200" dirty="0" smtClean="0">
                <a:solidFill>
                  <a:schemeClr val="tx1"/>
                </a:solidFill>
                <a:effectLst/>
                <a:latin typeface="+mn-lt"/>
                <a:ea typeface="+mn-ea"/>
                <a:cs typeface="+mn-cs"/>
              </a:rPr>
              <a:t>NetWeaver</a:t>
            </a:r>
          </a:p>
          <a:p>
            <a:r>
              <a:rPr lang="en-US" sz="1200" b="0" i="0" kern="1200" dirty="0" smtClean="0">
                <a:solidFill>
                  <a:schemeClr val="tx1"/>
                </a:solidFill>
                <a:effectLst/>
                <a:latin typeface="+mn-lt"/>
                <a:ea typeface="+mn-ea"/>
                <a:cs typeface="+mn-cs"/>
              </a:rPr>
              <a:t>This is just a bundling of standard technology stack components that are released together</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WebAS (renamed as AS going</a:t>
            </a:r>
            <a:r>
              <a:rPr lang="en-US" sz="1200" b="0" i="0" kern="1200" baseline="0" dirty="0" smtClean="0">
                <a:solidFill>
                  <a:schemeClr val="tx1"/>
                </a:solidFill>
                <a:effectLst/>
                <a:latin typeface="+mn-lt"/>
                <a:ea typeface="+mn-ea"/>
                <a:cs typeface="+mn-cs"/>
              </a:rPr>
              <a:t> forward)</a:t>
            </a:r>
            <a:endParaRPr lang="en-US" sz="1200" b="0" i="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Enterprise Portal</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Business Intelligence</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Exchange Integration</a:t>
            </a:r>
          </a:p>
        </p:txBody>
      </p:sp>
      <p:sp>
        <p:nvSpPr>
          <p:cNvPr id="4" name="Slide Number Placeholder 3"/>
          <p:cNvSpPr>
            <a:spLocks noGrp="1"/>
          </p:cNvSpPr>
          <p:nvPr>
            <p:ph type="sldNum" sz="quarter" idx="10"/>
          </p:nvPr>
        </p:nvSpPr>
        <p:spPr/>
        <p:txBody>
          <a:bodyPr/>
          <a:lstStyle/>
          <a:p>
            <a:fld id="{8CFF2E91-08FD-4A9B-BF38-D083A3180DA5}" type="slidenum">
              <a:rPr lang="en-US" smtClean="0"/>
              <a:t>11</a:t>
            </a:fld>
            <a:endParaRPr lang="en-US" dirty="0"/>
          </a:p>
        </p:txBody>
      </p:sp>
    </p:spTree>
    <p:extLst>
      <p:ext uri="{BB962C8B-B14F-4D97-AF65-F5344CB8AC3E}">
        <p14:creationId xmlns:p14="http://schemas.microsoft.com/office/powerpoint/2010/main" val="7469190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bwMode="gray">
      <p:bgPr>
        <a:solidFill>
          <a:srgbClr val="CCCCCC"/>
        </a:solidFill>
        <a:effectLst/>
      </p:bgPr>
    </p:bg>
    <p:spTree>
      <p:nvGrpSpPr>
        <p:cNvPr id="1" name=""/>
        <p:cNvGrpSpPr/>
        <p:nvPr/>
      </p:nvGrpSpPr>
      <p:grpSpPr>
        <a:xfrm>
          <a:off x="0" y="0"/>
          <a:ext cx="0" cy="0"/>
          <a:chOff x="0" y="0"/>
          <a:chExt cx="0" cy="0"/>
        </a:xfrm>
      </p:grpSpPr>
      <p:pic>
        <p:nvPicPr>
          <p:cNvPr id="3" name="Picture 3" descr="Untitled-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00" y="12700"/>
            <a:ext cx="12192000"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6"/>
          <p:cNvSpPr>
            <a:spLocks noChangeArrowheads="1"/>
          </p:cNvSpPr>
          <p:nvPr/>
        </p:nvSpPr>
        <p:spPr bwMode="gray">
          <a:xfrm>
            <a:off x="10584" y="7939"/>
            <a:ext cx="12181416" cy="27384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IN" sz="1800" dirty="0">
              <a:solidFill>
                <a:schemeClr val="accent1"/>
              </a:solidFill>
            </a:endParaRPr>
          </a:p>
        </p:txBody>
      </p:sp>
      <p:sp>
        <p:nvSpPr>
          <p:cNvPr id="665630" name="Rectangle 30"/>
          <p:cNvSpPr>
            <a:spLocks noGrp="1" noChangeArrowheads="1"/>
          </p:cNvSpPr>
          <p:nvPr>
            <p:ph type="ctrTitle"/>
          </p:nvPr>
        </p:nvSpPr>
        <p:spPr>
          <a:xfrm>
            <a:off x="332318" y="200025"/>
            <a:ext cx="11525249" cy="2559050"/>
          </a:xfrm>
          <a:prstGeom prst="rect">
            <a:avLst/>
          </a:prstGeom>
        </p:spPr>
        <p:txBody>
          <a:bodyPr/>
          <a:lstStyle>
            <a:lvl1pPr>
              <a:defRPr baseline="0">
                <a:solidFill>
                  <a:schemeClr val="tx1"/>
                </a:solidFill>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888712983"/>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882330" y="1181695"/>
            <a:ext cx="9948428" cy="715962"/>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332318" y="1292226"/>
            <a:ext cx="11527367" cy="482441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915175491"/>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78900" y="201614"/>
            <a:ext cx="2880784" cy="59150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32318" y="201614"/>
            <a:ext cx="8443383" cy="59150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835047390"/>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2318" y="201613"/>
            <a:ext cx="9541933" cy="715962"/>
          </a:xfrm>
          <a:prstGeom prst="rect">
            <a:avLst/>
          </a:prstGeo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332317" y="1292226"/>
            <a:ext cx="5662083" cy="482441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1" y="1292226"/>
            <a:ext cx="5662084" cy="482441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239935611"/>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32318" y="201613"/>
            <a:ext cx="9541933" cy="715962"/>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332317" y="1292226"/>
            <a:ext cx="5662083" cy="482441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6197601" y="1292226"/>
            <a:ext cx="5662084" cy="233521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6197601" y="3779838"/>
            <a:ext cx="5662084" cy="2336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656845430"/>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8F2A235-2167-430F-BDB3-01DF6C8FA074}" type="datetimeFigureOut">
              <a:rPr lang="en-US" smtClean="0"/>
              <a:t>4/25/2016</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5E1467B-33E4-44BA-AB80-64E8C9CB3E77}" type="slidenum">
              <a:rPr lang="en-US" smtClean="0"/>
              <a:t>‹#›</a:t>
            </a:fld>
            <a:endParaRPr lang="en-US" dirty="0"/>
          </a:p>
        </p:txBody>
      </p:sp>
    </p:spTree>
    <p:extLst>
      <p:ext uri="{BB962C8B-B14F-4D97-AF65-F5344CB8AC3E}">
        <p14:creationId xmlns:p14="http://schemas.microsoft.com/office/powerpoint/2010/main" val="1965157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rgbClr val="CCCCCC"/>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203200" y="2987676"/>
            <a:ext cx="11785600" cy="3713163"/>
          </a:xfrm>
          <a:prstGeom prst="rect">
            <a:avLst/>
          </a:prstGeom>
          <a:solidFill>
            <a:schemeClr val="bg1"/>
          </a:solidFill>
          <a:ln>
            <a:noFill/>
          </a:ln>
          <a:extLst>
            <a:ext uri="{91240B29-F687-4F45-9708-019B960494DF}">
              <a14:hiddenLine xmlns:a14="http://schemas.microsoft.com/office/drawing/2010/main" w="9525">
                <a:solidFill>
                  <a:srgbClr val="6EA3CD"/>
                </a:solidFill>
                <a:prstDash val="sysDot"/>
                <a:miter lim="800000"/>
                <a:headEnd/>
                <a:tailEnd/>
              </a14:hiddenLine>
            </a:ext>
          </a:extLst>
        </p:spPr>
        <p:txBody>
          <a:bodyPr wrap="none" anchor="ctr"/>
          <a:lstStyle/>
          <a:p>
            <a:endParaRPr lang="en-IN" sz="1800" dirty="0"/>
          </a:p>
        </p:txBody>
      </p:sp>
      <p:sp>
        <p:nvSpPr>
          <p:cNvPr id="5" name="Rectangle 3"/>
          <p:cNvSpPr>
            <a:spLocks noChangeArrowheads="1"/>
          </p:cNvSpPr>
          <p:nvPr/>
        </p:nvSpPr>
        <p:spPr bwMode="gray">
          <a:xfrm>
            <a:off x="203200" y="152400"/>
            <a:ext cx="11785600" cy="2738438"/>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IN" sz="1800" dirty="0">
              <a:solidFill>
                <a:schemeClr val="bg1"/>
              </a:solidFill>
            </a:endParaRPr>
          </a:p>
        </p:txBody>
      </p:sp>
      <p:sp>
        <p:nvSpPr>
          <p:cNvPr id="1215492" name="Rectangle 4"/>
          <p:cNvSpPr>
            <a:spLocks noGrp="1" noChangeArrowheads="1"/>
          </p:cNvSpPr>
          <p:nvPr>
            <p:ph type="subTitle" idx="1"/>
          </p:nvPr>
        </p:nvSpPr>
        <p:spPr>
          <a:xfrm>
            <a:off x="332318" y="3108325"/>
            <a:ext cx="11525249" cy="1752600"/>
          </a:xfrm>
          <a:extLst>
            <a:ext uri="{909E8E84-426E-40DD-AFC4-6F175D3DCCD1}">
              <a14:hiddenFill xmlns:a14="http://schemas.microsoft.com/office/drawing/2010/main">
                <a:solidFill>
                  <a:srgbClr val="66666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0"/>
              </a:spcBef>
              <a:buClrTx/>
              <a:buSzTx/>
              <a:buFontTx/>
              <a:buNone/>
              <a:defRPr sz="2000">
                <a:solidFill>
                  <a:srgbClr val="666666"/>
                </a:solidFill>
              </a:defRPr>
            </a:lvl1pPr>
          </a:lstStyle>
          <a:p>
            <a:pPr lvl="0"/>
            <a:r>
              <a:rPr lang="en-US" noProof="0" smtClean="0"/>
              <a:t>Click to edit Master subtitle style</a:t>
            </a:r>
          </a:p>
        </p:txBody>
      </p:sp>
      <p:sp>
        <p:nvSpPr>
          <p:cNvPr id="1215493" name="Rectangle 5"/>
          <p:cNvSpPr>
            <a:spLocks noGrp="1" noChangeArrowheads="1"/>
          </p:cNvSpPr>
          <p:nvPr>
            <p:ph type="ctrTitle"/>
          </p:nvPr>
        </p:nvSpPr>
        <p:spPr>
          <a:xfrm>
            <a:off x="332318" y="200025"/>
            <a:ext cx="11525249" cy="2559050"/>
          </a:xfrm>
        </p:spPr>
        <p:txBody>
          <a:bodyPr/>
          <a:lstStyle>
            <a:lvl1pPr>
              <a:defRPr>
                <a:solidFill>
                  <a:schemeClr val="bg1"/>
                </a:solidFill>
              </a:defRPr>
            </a:lvl1pPr>
          </a:lstStyle>
          <a:p>
            <a:pPr lvl="0"/>
            <a:r>
              <a:rPr lang="en-US" noProof="0" smtClean="0"/>
              <a:t>Click to edit Master title style</a:t>
            </a:r>
          </a:p>
        </p:txBody>
      </p:sp>
    </p:spTree>
    <p:extLst>
      <p:ext uri="{BB962C8B-B14F-4D97-AF65-F5344CB8AC3E}">
        <p14:creationId xmlns:p14="http://schemas.microsoft.com/office/powerpoint/2010/main" val="3427385136"/>
      </p:ext>
    </p:extLst>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72628006"/>
      </p:ext>
    </p:extLst>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80234585"/>
      </p:ext>
    </p:extLst>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32317" y="1292226"/>
            <a:ext cx="5662083"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1" y="1292226"/>
            <a:ext cx="5662084"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955825214"/>
      </p:ext>
    </p:extLst>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746535261"/>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82330" y="1181695"/>
            <a:ext cx="9948428" cy="715962"/>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332318" y="1292226"/>
            <a:ext cx="11527367" cy="482441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662479591"/>
      </p:ext>
    </p:extLst>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3166646547"/>
      </p:ext>
    </p:extLst>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5014799"/>
      </p:ext>
    </p:extLst>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2857874"/>
      </p:ext>
    </p:extLst>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IN"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7653320"/>
      </p:ext>
    </p:extLst>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745412067"/>
      </p:ext>
    </p:extLst>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78900" y="201614"/>
            <a:ext cx="2880784" cy="59150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32318" y="201614"/>
            <a:ext cx="8443383" cy="5915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81761985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Title 4"/>
          <p:cNvSpPr>
            <a:spLocks noGrp="1"/>
          </p:cNvSpPr>
          <p:nvPr>
            <p:ph type="title"/>
          </p:nvPr>
        </p:nvSpPr>
        <p:spPr>
          <a:xfrm>
            <a:off x="5882330" y="1181695"/>
            <a:ext cx="9948428" cy="715962"/>
          </a:xfrm>
          <a:prstGeom prst="rect">
            <a:avLst/>
          </a:prstGeom>
        </p:spPr>
        <p:txBody>
          <a:bodyPr/>
          <a:lstStyle/>
          <a:p>
            <a:r>
              <a:rPr lang="en-US" smtClean="0"/>
              <a:t>Click to edit Master title style</a:t>
            </a:r>
            <a:endParaRPr lang="en-IN"/>
          </a:p>
        </p:txBody>
      </p:sp>
    </p:spTree>
    <p:extLst>
      <p:ext uri="{BB962C8B-B14F-4D97-AF65-F5344CB8AC3E}">
        <p14:creationId xmlns:p14="http://schemas.microsoft.com/office/powerpoint/2010/main" val="3331056288"/>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82330" y="1181695"/>
            <a:ext cx="9948428" cy="715962"/>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332317" y="1292226"/>
            <a:ext cx="5662083" cy="482441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1" y="1292226"/>
            <a:ext cx="5662084" cy="482441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955982438"/>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810133881"/>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882330" y="1181695"/>
            <a:ext cx="9948428" cy="715962"/>
          </a:xfrm>
          <a:prstGeom prst="rect">
            <a:avLst/>
          </a:prstGeom>
        </p:spPr>
        <p:txBody>
          <a:bodyPr/>
          <a:lstStyle/>
          <a:p>
            <a:r>
              <a:rPr lang="en-US" smtClean="0"/>
              <a:t>Click to edit Master title style</a:t>
            </a:r>
            <a:endParaRPr lang="en-IN"/>
          </a:p>
        </p:txBody>
      </p:sp>
    </p:spTree>
    <p:extLst>
      <p:ext uri="{BB962C8B-B14F-4D97-AF65-F5344CB8AC3E}">
        <p14:creationId xmlns:p14="http://schemas.microsoft.com/office/powerpoint/2010/main" val="2378154817"/>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9900367"/>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6442406"/>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IN" noProof="0" dirty="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38252917"/>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3" name="Rectangle 12"/>
          <p:cNvSpPr>
            <a:spLocks noChangeArrowheads="1"/>
          </p:cNvSpPr>
          <p:nvPr/>
        </p:nvSpPr>
        <p:spPr bwMode="auto">
          <a:xfrm rot="10800000">
            <a:off x="0" y="0"/>
            <a:ext cx="12192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prstClr val="black"/>
              </a:solidFill>
              <a:cs typeface="Arial" pitchFamily="34" charset="0"/>
            </a:endParaRPr>
          </a:p>
        </p:txBody>
      </p:sp>
      <p:sp>
        <p:nvSpPr>
          <p:cNvPr id="14" name="Rectangle 13"/>
          <p:cNvSpPr>
            <a:spLocks noChangeArrowheads="1"/>
          </p:cNvSpPr>
          <p:nvPr/>
        </p:nvSpPr>
        <p:spPr bwMode="auto">
          <a:xfrm>
            <a:off x="0" y="5715000"/>
            <a:ext cx="12192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prstClr val="black"/>
              </a:solidFill>
              <a:cs typeface="Arial" pitchFamily="34" charset="0"/>
            </a:endParaRPr>
          </a:p>
        </p:txBody>
      </p:sp>
      <p:pic>
        <p:nvPicPr>
          <p:cNvPr id="1028" name="CG_logoReflect_RGB.png" descr="/Users/jason_feuilly/Desktop/CG_logoReflect_RGB.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9472085" y="6137276"/>
            <a:ext cx="2618316"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29" name="Straight Connector 9"/>
          <p:cNvCxnSpPr>
            <a:cxnSpLocks noChangeShapeType="1"/>
          </p:cNvCxnSpPr>
          <p:nvPr/>
        </p:nvCxnSpPr>
        <p:spPr bwMode="auto">
          <a:xfrm>
            <a:off x="184151" y="690564"/>
            <a:ext cx="11684000" cy="1587"/>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61492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zoom/>
  </p:transition>
  <p:timing>
    <p:tnLst>
      <p:par>
        <p:cTn id="1" dur="indefinite" restart="never" nodeType="tmRoot"/>
      </p:par>
    </p:tnLst>
  </p:timing>
  <p:txStyles>
    <p:titleStyle>
      <a:lvl1pPr algn="l" rtl="0" eaLnBrk="1" fontAlgn="base" hangingPunct="1">
        <a:spcBef>
          <a:spcPct val="0"/>
        </a:spcBef>
        <a:spcAft>
          <a:spcPct val="0"/>
        </a:spcAft>
        <a:defRPr sz="2200">
          <a:solidFill>
            <a:schemeClr val="tx1"/>
          </a:solidFill>
          <a:latin typeface="+mj-lt"/>
          <a:ea typeface="+mj-ea"/>
          <a:cs typeface="+mj-cs"/>
        </a:defRPr>
      </a:lvl1pPr>
      <a:lvl2pPr algn="l" rtl="0" eaLnBrk="1" fontAlgn="base" hangingPunct="1">
        <a:spcBef>
          <a:spcPct val="0"/>
        </a:spcBef>
        <a:spcAft>
          <a:spcPct val="0"/>
        </a:spcAft>
        <a:defRPr sz="2200">
          <a:solidFill>
            <a:schemeClr val="tx1"/>
          </a:solidFill>
          <a:latin typeface="Arial Black" pitchFamily="34" charset="0"/>
          <a:ea typeface="Arial Unicode MS" pitchFamily="34" charset="-128"/>
          <a:cs typeface="Arial Unicode MS" pitchFamily="34" charset="-128"/>
        </a:defRPr>
      </a:lvl2pPr>
      <a:lvl3pPr algn="l" rtl="0" eaLnBrk="1" fontAlgn="base" hangingPunct="1">
        <a:spcBef>
          <a:spcPct val="0"/>
        </a:spcBef>
        <a:spcAft>
          <a:spcPct val="0"/>
        </a:spcAft>
        <a:defRPr sz="2200">
          <a:solidFill>
            <a:schemeClr val="tx1"/>
          </a:solidFill>
          <a:latin typeface="Arial Black" pitchFamily="34" charset="0"/>
          <a:ea typeface="Arial Unicode MS" pitchFamily="34" charset="-128"/>
          <a:cs typeface="Arial Unicode MS" pitchFamily="34" charset="-128"/>
        </a:defRPr>
      </a:lvl3pPr>
      <a:lvl4pPr algn="l" rtl="0" eaLnBrk="1" fontAlgn="base" hangingPunct="1">
        <a:spcBef>
          <a:spcPct val="0"/>
        </a:spcBef>
        <a:spcAft>
          <a:spcPct val="0"/>
        </a:spcAft>
        <a:defRPr sz="2200">
          <a:solidFill>
            <a:schemeClr val="tx1"/>
          </a:solidFill>
          <a:latin typeface="Arial Black" pitchFamily="34" charset="0"/>
          <a:ea typeface="Arial Unicode MS" pitchFamily="34" charset="-128"/>
          <a:cs typeface="Arial Unicode MS" pitchFamily="34" charset="-128"/>
        </a:defRPr>
      </a:lvl4pPr>
      <a:lvl5pPr algn="l" rtl="0" eaLnBrk="1" fontAlgn="base" hangingPunct="1">
        <a:spcBef>
          <a:spcPct val="0"/>
        </a:spcBef>
        <a:spcAft>
          <a:spcPct val="0"/>
        </a:spcAft>
        <a:defRPr sz="2200">
          <a:solidFill>
            <a:schemeClr val="tx1"/>
          </a:solidFill>
          <a:latin typeface="Arial Black" pitchFamily="34" charset="0"/>
          <a:ea typeface="Arial Unicode MS" pitchFamily="34" charset="-128"/>
          <a:cs typeface="Arial Unicode MS" pitchFamily="34" charset="-128"/>
        </a:defRPr>
      </a:lvl5pPr>
      <a:lvl6pPr marL="457200" algn="l" rtl="0" eaLnBrk="1" fontAlgn="base" hangingPunct="1">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6pPr>
      <a:lvl7pPr marL="914400" algn="l" rtl="0" eaLnBrk="1" fontAlgn="base" hangingPunct="1">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7pPr>
      <a:lvl8pPr marL="1371600" algn="l" rtl="0" eaLnBrk="1" fontAlgn="base" hangingPunct="1">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8pPr>
      <a:lvl9pPr marL="1828800" algn="l" rtl="0" eaLnBrk="1" fontAlgn="base" hangingPunct="1">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9pPr>
    </p:titleStyle>
    <p:bodyStyle>
      <a:lvl1pPr marL="342900" indent="-342900" algn="l" rtl="0" eaLnBrk="1" fontAlgn="base" hangingPunct="1">
        <a:spcBef>
          <a:spcPct val="75000"/>
        </a:spcBef>
        <a:spcAft>
          <a:spcPct val="0"/>
        </a:spcAft>
        <a:buClr>
          <a:schemeClr val="tx1"/>
        </a:buClr>
        <a:buSzPct val="80000"/>
        <a:buFont typeface="Wingdings" pitchFamily="2" charset="2"/>
        <a:defRPr>
          <a:solidFill>
            <a:schemeClr val="tx1"/>
          </a:solidFill>
          <a:latin typeface="+mn-lt"/>
          <a:ea typeface="+mn-ea"/>
          <a:cs typeface="+mn-cs"/>
        </a:defRPr>
      </a:lvl1pPr>
      <a:lvl2pPr marL="184150" indent="-182563" algn="l" rtl="0" eaLnBrk="1" fontAlgn="base" hangingPunct="1">
        <a:spcBef>
          <a:spcPct val="25000"/>
        </a:spcBef>
        <a:spcAft>
          <a:spcPct val="0"/>
        </a:spcAft>
        <a:buClr>
          <a:srgbClr val="F0AB00"/>
        </a:buClr>
        <a:buSzPct val="80000"/>
        <a:buFont typeface="Wingdings" pitchFamily="2" charset="2"/>
        <a:buChar char="n"/>
        <a:defRPr sz="1600">
          <a:solidFill>
            <a:schemeClr val="tx1"/>
          </a:solidFill>
          <a:latin typeface="+mn-lt"/>
          <a:ea typeface="+mn-ea"/>
          <a:cs typeface="+mn-cs"/>
        </a:defRPr>
      </a:lvl2pPr>
      <a:lvl3pPr marL="541338" indent="-195263" algn="l" rtl="0" eaLnBrk="1" fontAlgn="base" hangingPunct="1">
        <a:spcBef>
          <a:spcPct val="25000"/>
        </a:spcBef>
        <a:spcAft>
          <a:spcPct val="0"/>
        </a:spcAft>
        <a:buClr>
          <a:srgbClr val="666666"/>
        </a:buClr>
        <a:buSzPct val="80000"/>
        <a:buFont typeface="Wingdings" pitchFamily="2" charset="2"/>
        <a:buChar char="n"/>
        <a:defRPr sz="1600">
          <a:solidFill>
            <a:schemeClr val="tx1"/>
          </a:solidFill>
          <a:latin typeface="+mn-lt"/>
          <a:ea typeface="+mn-ea"/>
          <a:cs typeface="+mn-cs"/>
        </a:defRPr>
      </a:lvl3pPr>
      <a:lvl4pPr marL="708025" indent="-165100" algn="l" rtl="0" eaLnBrk="1" fontAlgn="base" hangingPunct="1">
        <a:spcBef>
          <a:spcPct val="25000"/>
        </a:spcBef>
        <a:spcAft>
          <a:spcPct val="0"/>
        </a:spcAft>
        <a:buClr>
          <a:srgbClr val="666666"/>
        </a:buClr>
        <a:buSzPct val="80000"/>
        <a:buFont typeface="Arial" charset="0"/>
        <a:buChar char="–"/>
        <a:defRPr sz="1600">
          <a:solidFill>
            <a:schemeClr val="tx1"/>
          </a:solidFill>
          <a:latin typeface="+mn-lt"/>
          <a:ea typeface="+mn-ea"/>
          <a:cs typeface="+mn-cs"/>
        </a:defRPr>
      </a:lvl4pPr>
      <a:lvl5pPr marL="904875" indent="-195263" algn="l" rtl="0" eaLnBrk="1" fontAlgn="base" hangingPunct="1">
        <a:spcBef>
          <a:spcPct val="15000"/>
        </a:spcBef>
        <a:spcAft>
          <a:spcPct val="0"/>
        </a:spcAft>
        <a:buClr>
          <a:srgbClr val="666666"/>
        </a:buClr>
        <a:buSzPct val="80000"/>
        <a:buFont typeface="Arial" charset="0"/>
        <a:buChar char="–"/>
        <a:defRPr sz="1400">
          <a:solidFill>
            <a:schemeClr val="tx1"/>
          </a:solidFill>
          <a:latin typeface="+mn-lt"/>
          <a:ea typeface="+mn-ea"/>
          <a:cs typeface="+mn-cs"/>
        </a:defRPr>
      </a:lvl5pPr>
      <a:lvl6pPr marL="1362075" indent="-195263" algn="l" rtl="0" eaLnBrk="1" fontAlgn="base" hangingPunct="1">
        <a:spcBef>
          <a:spcPct val="15000"/>
        </a:spcBef>
        <a:spcAft>
          <a:spcPct val="0"/>
        </a:spcAft>
        <a:buClr>
          <a:srgbClr val="666666"/>
        </a:buClr>
        <a:buSzPct val="80000"/>
        <a:buFont typeface="Arial" charset="0"/>
        <a:buChar char="–"/>
        <a:defRPr sz="1400">
          <a:solidFill>
            <a:schemeClr val="tx1"/>
          </a:solidFill>
          <a:latin typeface="+mn-lt"/>
          <a:ea typeface="+mn-ea"/>
          <a:cs typeface="+mn-cs"/>
        </a:defRPr>
      </a:lvl6pPr>
      <a:lvl7pPr marL="1819275" indent="-195263" algn="l" rtl="0" eaLnBrk="1" fontAlgn="base" hangingPunct="1">
        <a:spcBef>
          <a:spcPct val="15000"/>
        </a:spcBef>
        <a:spcAft>
          <a:spcPct val="0"/>
        </a:spcAft>
        <a:buClr>
          <a:srgbClr val="666666"/>
        </a:buClr>
        <a:buSzPct val="80000"/>
        <a:buFont typeface="Arial" charset="0"/>
        <a:buChar char="–"/>
        <a:defRPr sz="1400">
          <a:solidFill>
            <a:schemeClr val="tx1"/>
          </a:solidFill>
          <a:latin typeface="+mn-lt"/>
          <a:ea typeface="+mn-ea"/>
          <a:cs typeface="+mn-cs"/>
        </a:defRPr>
      </a:lvl7pPr>
      <a:lvl8pPr marL="2276475" indent="-195263" algn="l" rtl="0" eaLnBrk="1" fontAlgn="base" hangingPunct="1">
        <a:spcBef>
          <a:spcPct val="15000"/>
        </a:spcBef>
        <a:spcAft>
          <a:spcPct val="0"/>
        </a:spcAft>
        <a:buClr>
          <a:srgbClr val="666666"/>
        </a:buClr>
        <a:buSzPct val="80000"/>
        <a:buFont typeface="Arial" charset="0"/>
        <a:buChar char="–"/>
        <a:defRPr sz="1400">
          <a:solidFill>
            <a:schemeClr val="tx1"/>
          </a:solidFill>
          <a:latin typeface="+mn-lt"/>
          <a:ea typeface="+mn-ea"/>
          <a:cs typeface="+mn-cs"/>
        </a:defRPr>
      </a:lvl8pPr>
      <a:lvl9pPr marL="2733675" indent="-195263" algn="l" rtl="0" eaLnBrk="1" fontAlgn="base" hangingPunct="1">
        <a:spcBef>
          <a:spcPct val="15000"/>
        </a:spcBef>
        <a:spcAft>
          <a:spcPct val="0"/>
        </a:spcAft>
        <a:buClr>
          <a:srgbClr val="666666"/>
        </a:buClr>
        <a:buSzPct val="80000"/>
        <a:buFont typeface="Arial" charset="0"/>
        <a:buChar char="–"/>
        <a:defRPr sz="14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214466" name="Rectangle 2"/>
          <p:cNvSpPr>
            <a:spLocks noChangeArrowheads="1"/>
          </p:cNvSpPr>
          <p:nvPr/>
        </p:nvSpPr>
        <p:spPr bwMode="gray">
          <a:xfrm>
            <a:off x="203201" y="152401"/>
            <a:ext cx="11713633" cy="835025"/>
          </a:xfrm>
          <a:prstGeom prst="rect">
            <a:avLst/>
          </a:prstGeom>
          <a:gradFill flip="none" rotWithShape="1">
            <a:gsLst>
              <a:gs pos="100000">
                <a:schemeClr val="tx2">
                  <a:lumMod val="60000"/>
                  <a:lumOff val="40000"/>
                </a:schemeClr>
              </a:gs>
              <a:gs pos="0">
                <a:srgbClr val="002060"/>
              </a:gs>
            </a:gsLst>
            <a:lin ang="5400000" scaled="1"/>
            <a:tileRect/>
          </a:gradFill>
          <a:ln>
            <a:noFill/>
          </a:ln>
        </p:spPr>
        <p:txBody>
          <a:bodyPr wrap="none" anchor="ctr"/>
          <a:lstStyle/>
          <a:p>
            <a:pPr>
              <a:defRPr/>
            </a:pPr>
            <a:endParaRPr lang="en-IN" sz="1800" dirty="0">
              <a:ea typeface="+mn-ea"/>
              <a:cs typeface="+mn-cs"/>
            </a:endParaRPr>
          </a:p>
        </p:txBody>
      </p:sp>
      <p:sp>
        <p:nvSpPr>
          <p:cNvPr id="2051" name="Rectangle 3"/>
          <p:cNvSpPr>
            <a:spLocks noGrp="1" noChangeArrowheads="1"/>
          </p:cNvSpPr>
          <p:nvPr>
            <p:ph type="body" idx="1"/>
          </p:nvPr>
        </p:nvSpPr>
        <p:spPr bwMode="gray">
          <a:xfrm>
            <a:off x="332318" y="1292226"/>
            <a:ext cx="11527367"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2" name="Rectangle 4"/>
          <p:cNvSpPr>
            <a:spLocks noGrp="1" noChangeArrowheads="1"/>
          </p:cNvSpPr>
          <p:nvPr>
            <p:ph type="title"/>
          </p:nvPr>
        </p:nvSpPr>
        <p:spPr bwMode="gray">
          <a:xfrm>
            <a:off x="332318" y="201613"/>
            <a:ext cx="9541933" cy="71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165590806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ransition>
    <p:zoom/>
  </p:transition>
  <p:timing>
    <p:tnLst>
      <p:par>
        <p:cTn id="1" dur="indefinite" restart="never" nodeType="tmRoot"/>
      </p:par>
    </p:tnLst>
  </p:timing>
  <p:hf hdr="0" ftr="0" dt="0"/>
  <p:txStyles>
    <p:titleStyle>
      <a:lvl1pPr algn="l" rtl="0" eaLnBrk="1" fontAlgn="base" hangingPunct="1">
        <a:spcBef>
          <a:spcPct val="0"/>
        </a:spcBef>
        <a:spcAft>
          <a:spcPct val="0"/>
        </a:spcAft>
        <a:defRPr sz="2200">
          <a:solidFill>
            <a:schemeClr val="bg1"/>
          </a:solidFill>
          <a:latin typeface="+mj-lt"/>
          <a:ea typeface="+mj-ea"/>
          <a:cs typeface="+mj-cs"/>
        </a:defRPr>
      </a:lvl1pPr>
      <a:lvl2pPr algn="l" rtl="0" eaLnBrk="1" fontAlgn="base" hangingPunct="1">
        <a:spcBef>
          <a:spcPct val="0"/>
        </a:spcBef>
        <a:spcAft>
          <a:spcPct val="0"/>
        </a:spcAft>
        <a:defRPr sz="2200">
          <a:solidFill>
            <a:schemeClr val="bg1"/>
          </a:solidFill>
          <a:latin typeface="Arial Black" pitchFamily="34" charset="0"/>
          <a:ea typeface="Arial Unicode MS" pitchFamily="34" charset="-128"/>
          <a:cs typeface="Arial Unicode MS" pitchFamily="34" charset="-128"/>
        </a:defRPr>
      </a:lvl2pPr>
      <a:lvl3pPr algn="l" rtl="0" eaLnBrk="1" fontAlgn="base" hangingPunct="1">
        <a:spcBef>
          <a:spcPct val="0"/>
        </a:spcBef>
        <a:spcAft>
          <a:spcPct val="0"/>
        </a:spcAft>
        <a:defRPr sz="2200">
          <a:solidFill>
            <a:schemeClr val="bg1"/>
          </a:solidFill>
          <a:latin typeface="Arial Black" pitchFamily="34" charset="0"/>
          <a:ea typeface="Arial Unicode MS" pitchFamily="34" charset="-128"/>
          <a:cs typeface="Arial Unicode MS" pitchFamily="34" charset="-128"/>
        </a:defRPr>
      </a:lvl3pPr>
      <a:lvl4pPr algn="l" rtl="0" eaLnBrk="1" fontAlgn="base" hangingPunct="1">
        <a:spcBef>
          <a:spcPct val="0"/>
        </a:spcBef>
        <a:spcAft>
          <a:spcPct val="0"/>
        </a:spcAft>
        <a:defRPr sz="2200">
          <a:solidFill>
            <a:schemeClr val="bg1"/>
          </a:solidFill>
          <a:latin typeface="Arial Black" pitchFamily="34" charset="0"/>
          <a:ea typeface="Arial Unicode MS" pitchFamily="34" charset="-128"/>
          <a:cs typeface="Arial Unicode MS" pitchFamily="34" charset="-128"/>
        </a:defRPr>
      </a:lvl4pPr>
      <a:lvl5pPr algn="l" rtl="0" eaLnBrk="1" fontAlgn="base" hangingPunct="1">
        <a:spcBef>
          <a:spcPct val="0"/>
        </a:spcBef>
        <a:spcAft>
          <a:spcPct val="0"/>
        </a:spcAft>
        <a:defRPr sz="2200">
          <a:solidFill>
            <a:schemeClr val="bg1"/>
          </a:solidFill>
          <a:latin typeface="Arial Black" pitchFamily="34" charset="0"/>
          <a:ea typeface="Arial Unicode MS" pitchFamily="34" charset="-128"/>
          <a:cs typeface="Arial Unicode MS" pitchFamily="34" charset="-128"/>
        </a:defRPr>
      </a:lvl5pPr>
      <a:lvl6pPr marL="457200" algn="l" rtl="0" eaLnBrk="1" fontAlgn="base" hangingPunct="1">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6pPr>
      <a:lvl7pPr marL="914400" algn="l" rtl="0" eaLnBrk="1" fontAlgn="base" hangingPunct="1">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7pPr>
      <a:lvl8pPr marL="1371600" algn="l" rtl="0" eaLnBrk="1" fontAlgn="base" hangingPunct="1">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8pPr>
      <a:lvl9pPr marL="1828800" algn="l" rtl="0" eaLnBrk="1" fontAlgn="base" hangingPunct="1">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9pPr>
    </p:titleStyle>
    <p:bodyStyle>
      <a:lvl1pPr marL="342900" indent="-342900" algn="l" rtl="0" eaLnBrk="1" fontAlgn="base" hangingPunct="1">
        <a:spcBef>
          <a:spcPct val="75000"/>
        </a:spcBef>
        <a:spcAft>
          <a:spcPct val="0"/>
        </a:spcAft>
        <a:buClr>
          <a:schemeClr val="tx1"/>
        </a:buClr>
        <a:buSzPct val="80000"/>
        <a:buFont typeface="Wingdings" pitchFamily="2" charset="2"/>
        <a:defRPr>
          <a:solidFill>
            <a:schemeClr val="tx1"/>
          </a:solidFill>
          <a:latin typeface="+mn-lt"/>
          <a:ea typeface="+mn-ea"/>
          <a:cs typeface="+mn-cs"/>
        </a:defRPr>
      </a:lvl1pPr>
      <a:lvl2pPr marL="184150" indent="-182563" algn="l" rtl="0" eaLnBrk="1" fontAlgn="base" hangingPunct="1">
        <a:spcBef>
          <a:spcPct val="25000"/>
        </a:spcBef>
        <a:spcAft>
          <a:spcPct val="0"/>
        </a:spcAft>
        <a:buClr>
          <a:srgbClr val="F0AB00"/>
        </a:buClr>
        <a:buSzPct val="80000"/>
        <a:buFont typeface="Wingdings" pitchFamily="2" charset="2"/>
        <a:buChar char="n"/>
        <a:defRPr sz="1600">
          <a:solidFill>
            <a:schemeClr val="tx1"/>
          </a:solidFill>
          <a:latin typeface="+mn-lt"/>
          <a:ea typeface="+mn-ea"/>
          <a:cs typeface="+mn-cs"/>
        </a:defRPr>
      </a:lvl2pPr>
      <a:lvl3pPr marL="541338" indent="-195263" algn="l" rtl="0" eaLnBrk="1" fontAlgn="base" hangingPunct="1">
        <a:spcBef>
          <a:spcPct val="25000"/>
        </a:spcBef>
        <a:spcAft>
          <a:spcPct val="0"/>
        </a:spcAft>
        <a:buClr>
          <a:srgbClr val="666666"/>
        </a:buClr>
        <a:buSzPct val="80000"/>
        <a:buFont typeface="Wingdings" pitchFamily="2" charset="2"/>
        <a:buChar char="n"/>
        <a:defRPr sz="1600">
          <a:solidFill>
            <a:schemeClr val="tx1"/>
          </a:solidFill>
          <a:latin typeface="+mn-lt"/>
          <a:ea typeface="+mn-ea"/>
          <a:cs typeface="+mn-cs"/>
        </a:defRPr>
      </a:lvl3pPr>
      <a:lvl4pPr marL="708025" indent="-165100" algn="l" rtl="0" eaLnBrk="1" fontAlgn="base" hangingPunct="1">
        <a:spcBef>
          <a:spcPct val="25000"/>
        </a:spcBef>
        <a:spcAft>
          <a:spcPct val="0"/>
        </a:spcAft>
        <a:buClr>
          <a:srgbClr val="666666"/>
        </a:buClr>
        <a:buSzPct val="80000"/>
        <a:buFont typeface="Arial" charset="0"/>
        <a:buChar char="–"/>
        <a:defRPr sz="1600">
          <a:solidFill>
            <a:schemeClr val="tx1"/>
          </a:solidFill>
          <a:latin typeface="+mn-lt"/>
          <a:ea typeface="+mn-ea"/>
          <a:cs typeface="+mn-cs"/>
        </a:defRPr>
      </a:lvl4pPr>
      <a:lvl5pPr marL="904875" indent="-195263" algn="l" rtl="0" eaLnBrk="1" fontAlgn="base" hangingPunct="1">
        <a:spcBef>
          <a:spcPct val="15000"/>
        </a:spcBef>
        <a:spcAft>
          <a:spcPct val="0"/>
        </a:spcAft>
        <a:buClr>
          <a:srgbClr val="666666"/>
        </a:buClr>
        <a:buSzPct val="80000"/>
        <a:buFont typeface="Arial" charset="0"/>
        <a:buChar char="–"/>
        <a:defRPr sz="1400">
          <a:solidFill>
            <a:schemeClr val="tx1"/>
          </a:solidFill>
          <a:latin typeface="+mn-lt"/>
          <a:ea typeface="+mn-ea"/>
          <a:cs typeface="+mn-cs"/>
        </a:defRPr>
      </a:lvl5pPr>
      <a:lvl6pPr marL="1362075" indent="-195263" algn="l" rtl="0" eaLnBrk="1" fontAlgn="base" hangingPunct="1">
        <a:spcBef>
          <a:spcPct val="15000"/>
        </a:spcBef>
        <a:spcAft>
          <a:spcPct val="0"/>
        </a:spcAft>
        <a:buClr>
          <a:srgbClr val="666666"/>
        </a:buClr>
        <a:buSzPct val="80000"/>
        <a:buFont typeface="Arial" charset="0"/>
        <a:buChar char="–"/>
        <a:defRPr sz="1400">
          <a:solidFill>
            <a:schemeClr val="tx1"/>
          </a:solidFill>
          <a:latin typeface="+mn-lt"/>
          <a:ea typeface="+mn-ea"/>
          <a:cs typeface="+mn-cs"/>
        </a:defRPr>
      </a:lvl6pPr>
      <a:lvl7pPr marL="1819275" indent="-195263" algn="l" rtl="0" eaLnBrk="1" fontAlgn="base" hangingPunct="1">
        <a:spcBef>
          <a:spcPct val="15000"/>
        </a:spcBef>
        <a:spcAft>
          <a:spcPct val="0"/>
        </a:spcAft>
        <a:buClr>
          <a:srgbClr val="666666"/>
        </a:buClr>
        <a:buSzPct val="80000"/>
        <a:buFont typeface="Arial" charset="0"/>
        <a:buChar char="–"/>
        <a:defRPr sz="1400">
          <a:solidFill>
            <a:schemeClr val="tx1"/>
          </a:solidFill>
          <a:latin typeface="+mn-lt"/>
          <a:ea typeface="+mn-ea"/>
          <a:cs typeface="+mn-cs"/>
        </a:defRPr>
      </a:lvl7pPr>
      <a:lvl8pPr marL="2276475" indent="-195263" algn="l" rtl="0" eaLnBrk="1" fontAlgn="base" hangingPunct="1">
        <a:spcBef>
          <a:spcPct val="15000"/>
        </a:spcBef>
        <a:spcAft>
          <a:spcPct val="0"/>
        </a:spcAft>
        <a:buClr>
          <a:srgbClr val="666666"/>
        </a:buClr>
        <a:buSzPct val="80000"/>
        <a:buFont typeface="Arial" charset="0"/>
        <a:buChar char="–"/>
        <a:defRPr sz="1400">
          <a:solidFill>
            <a:schemeClr val="tx1"/>
          </a:solidFill>
          <a:latin typeface="+mn-lt"/>
          <a:ea typeface="+mn-ea"/>
          <a:cs typeface="+mn-cs"/>
        </a:defRPr>
      </a:lvl8pPr>
      <a:lvl9pPr marL="2733675" indent="-195263" algn="l" rtl="0" eaLnBrk="1" fontAlgn="base" hangingPunct="1">
        <a:spcBef>
          <a:spcPct val="15000"/>
        </a:spcBef>
        <a:spcAft>
          <a:spcPct val="0"/>
        </a:spcAft>
        <a:buClr>
          <a:srgbClr val="666666"/>
        </a:buClr>
        <a:buSzPct val="80000"/>
        <a:buFont typeface="Arial" charset="0"/>
        <a:buChar char="–"/>
        <a:defRPr sz="14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ELT ABAP Training</a:t>
            </a:r>
            <a:endParaRPr lang="en-US" dirty="0"/>
          </a:p>
        </p:txBody>
      </p:sp>
      <p:sp>
        <p:nvSpPr>
          <p:cNvPr id="3" name="Subtitle 2"/>
          <p:cNvSpPr>
            <a:spLocks noGrp="1"/>
          </p:cNvSpPr>
          <p:nvPr>
            <p:ph type="subTitle" idx="1"/>
          </p:nvPr>
        </p:nvSpPr>
        <p:spPr/>
        <p:txBody>
          <a:bodyPr/>
          <a:lstStyle/>
          <a:p>
            <a:r>
              <a:rPr lang="en-US" dirty="0" smtClean="0"/>
              <a:t>Day 1 – ERP &amp; </a:t>
            </a:r>
            <a:r>
              <a:rPr lang="en-US" smtClean="0"/>
              <a:t>SAP Overview</a:t>
            </a:r>
            <a:endParaRPr lang="en-US" dirty="0" smtClean="0"/>
          </a:p>
        </p:txBody>
      </p:sp>
    </p:spTree>
    <p:extLst>
      <p:ext uri="{BB962C8B-B14F-4D97-AF65-F5344CB8AC3E}">
        <p14:creationId xmlns:p14="http://schemas.microsoft.com/office/powerpoint/2010/main" val="1515235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 Few Facts</a:t>
            </a:r>
            <a:endParaRPr lang="en-US" dirty="0"/>
          </a:p>
        </p:txBody>
      </p:sp>
      <p:sp>
        <p:nvSpPr>
          <p:cNvPr id="3" name="Text Placeholder 2"/>
          <p:cNvSpPr>
            <a:spLocks noGrp="1"/>
          </p:cNvSpPr>
          <p:nvPr>
            <p:ph type="body" sz="half" idx="1"/>
          </p:nvPr>
        </p:nvSpPr>
        <p:spPr>
          <a:xfrm>
            <a:off x="332317" y="784227"/>
            <a:ext cx="11516246" cy="5268844"/>
          </a:xfrm>
        </p:spPr>
        <p:txBody>
          <a:bodyPr/>
          <a:lstStyle/>
          <a:p>
            <a:pPr>
              <a:buFont typeface="Arial" panose="020B0604020202020204" pitchFamily="34" charset="0"/>
              <a:buChar char="•"/>
            </a:pPr>
            <a:r>
              <a:rPr lang="en-US" sz="2000" dirty="0" smtClean="0"/>
              <a:t>SAP – </a:t>
            </a:r>
            <a:r>
              <a:rPr lang="en-US" sz="2000" b="1" dirty="0" smtClean="0"/>
              <a:t>S</a:t>
            </a:r>
            <a:r>
              <a:rPr lang="en-US" sz="2000" dirty="0" smtClean="0"/>
              <a:t>ystems , </a:t>
            </a:r>
            <a:r>
              <a:rPr lang="en-US" sz="2000" b="1" dirty="0" smtClean="0"/>
              <a:t>A</a:t>
            </a:r>
            <a:r>
              <a:rPr lang="en-US" sz="2000" dirty="0" smtClean="0"/>
              <a:t>pplications and </a:t>
            </a:r>
            <a:r>
              <a:rPr lang="en-US" sz="2000" b="1" dirty="0" smtClean="0"/>
              <a:t>P</a:t>
            </a:r>
            <a:r>
              <a:rPr lang="en-US" sz="2000" dirty="0" smtClean="0"/>
              <a:t>roducts in data processing</a:t>
            </a:r>
          </a:p>
          <a:p>
            <a:pPr>
              <a:buFont typeface="Arial" panose="020B0604020202020204" pitchFamily="34" charset="0"/>
              <a:buChar char="•"/>
            </a:pPr>
            <a:r>
              <a:rPr lang="en-US" sz="2000" dirty="0" smtClean="0"/>
              <a:t>SAP R/3 is an ERP software package.</a:t>
            </a:r>
          </a:p>
          <a:p>
            <a:pPr>
              <a:buFont typeface="Arial" panose="020B0604020202020204" pitchFamily="34" charset="0"/>
              <a:buChar char="•"/>
            </a:pPr>
            <a:r>
              <a:rPr lang="en-US" sz="2000" dirty="0" smtClean="0"/>
              <a:t>SAP AG founded in 1972 in Germany.</a:t>
            </a:r>
          </a:p>
          <a:p>
            <a:pPr>
              <a:buFont typeface="Arial" panose="020B0604020202020204" pitchFamily="34" charset="0"/>
              <a:buChar char="•"/>
            </a:pPr>
            <a:r>
              <a:rPr lang="en-US" sz="2000" dirty="0" smtClean="0"/>
              <a:t>Market leader in Industrial Enterprise Applications.</a:t>
            </a:r>
          </a:p>
          <a:p>
            <a:pPr>
              <a:buFont typeface="Arial" panose="020B0604020202020204" pitchFamily="34" charset="0"/>
              <a:buChar char="•"/>
            </a:pPr>
            <a:r>
              <a:rPr lang="en-US" sz="2000" dirty="0" smtClean="0"/>
              <a:t>Customers in 190 countries</a:t>
            </a:r>
          </a:p>
          <a:p>
            <a:pPr>
              <a:buFont typeface="Arial" panose="020B0604020202020204" pitchFamily="34" charset="0"/>
              <a:buChar char="•"/>
            </a:pPr>
            <a:r>
              <a:rPr lang="en-US" sz="2000" dirty="0" smtClean="0"/>
              <a:t>2015 annual revenue of EUR 20.8 Billion</a:t>
            </a:r>
          </a:p>
          <a:p>
            <a:pPr>
              <a:buFont typeface="Arial" panose="020B0604020202020204" pitchFamily="34" charset="0"/>
              <a:buChar char="•"/>
            </a:pPr>
            <a:r>
              <a:rPr lang="en-US" sz="2000" dirty="0" smtClean="0"/>
              <a:t>13,300 SAP partner companies globally</a:t>
            </a:r>
          </a:p>
          <a:p>
            <a:pPr>
              <a:buFont typeface="Arial" panose="020B0604020202020204" pitchFamily="34" charset="0"/>
              <a:buChar char="•"/>
            </a:pPr>
            <a:r>
              <a:rPr lang="en-US" sz="2000" dirty="0" smtClean="0"/>
              <a:t>Strong client base of fortune 500 and fortune 100 companies </a:t>
            </a:r>
          </a:p>
        </p:txBody>
      </p:sp>
    </p:spTree>
    <p:extLst>
      <p:ext uri="{BB962C8B-B14F-4D97-AF65-F5344CB8AC3E}">
        <p14:creationId xmlns:p14="http://schemas.microsoft.com/office/powerpoint/2010/main" val="3897492884"/>
      </p:ext>
    </p:extLst>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SAP</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569727837"/>
              </p:ext>
            </p:extLst>
          </p:nvPr>
        </p:nvGraphicFramePr>
        <p:xfrm>
          <a:off x="332318" y="790575"/>
          <a:ext cx="5662614" cy="5359400"/>
        </p:xfrm>
        <a:graphic>
          <a:graphicData uri="http://schemas.openxmlformats.org/drawingml/2006/table">
            <a:tbl>
              <a:tblPr firstRow="1" bandRow="1">
                <a:tableStyleId>{5DA37D80-6434-44D0-A028-1B22A696006F}</a:tableStyleId>
              </a:tblPr>
              <a:tblGrid>
                <a:gridCol w="775265"/>
                <a:gridCol w="4887349"/>
              </a:tblGrid>
              <a:tr h="370840">
                <a:tc>
                  <a:txBody>
                    <a:bodyPr/>
                    <a:lstStyle/>
                    <a:p>
                      <a:r>
                        <a:rPr lang="en-US" dirty="0" smtClean="0"/>
                        <a:t>Year</a:t>
                      </a:r>
                      <a:endParaRPr lang="en-US" dirty="0"/>
                    </a:p>
                  </a:txBody>
                  <a:tcPr/>
                </a:tc>
                <a:tc>
                  <a:txBody>
                    <a:bodyPr/>
                    <a:lstStyle/>
                    <a:p>
                      <a:r>
                        <a:rPr lang="en-US" dirty="0" smtClean="0"/>
                        <a:t>Event(s)</a:t>
                      </a:r>
                      <a:endParaRPr lang="en-US" dirty="0"/>
                    </a:p>
                  </a:txBody>
                  <a:tcPr/>
                </a:tc>
              </a:tr>
              <a:tr h="370840">
                <a:tc>
                  <a:txBody>
                    <a:bodyPr/>
                    <a:lstStyle/>
                    <a:p>
                      <a:r>
                        <a:rPr lang="en-US" dirty="0" smtClean="0"/>
                        <a:t>1972</a:t>
                      </a:r>
                      <a:endParaRPr lang="en-US" dirty="0"/>
                    </a:p>
                  </a:txBody>
                  <a:tcPr/>
                </a:tc>
                <a:tc>
                  <a:txBody>
                    <a:bodyPr/>
                    <a:lstStyle/>
                    <a:p>
                      <a:r>
                        <a:rPr lang="en-US" dirty="0" smtClean="0"/>
                        <a:t>Five former IBM employees founded SAP AG</a:t>
                      </a:r>
                      <a:endParaRPr lang="en-US" dirty="0"/>
                    </a:p>
                  </a:txBody>
                  <a:tcPr/>
                </a:tc>
              </a:tr>
              <a:tr h="370840">
                <a:tc>
                  <a:txBody>
                    <a:bodyPr/>
                    <a:lstStyle/>
                    <a:p>
                      <a:r>
                        <a:rPr lang="en-US" dirty="0" smtClean="0"/>
                        <a:t>1973</a:t>
                      </a:r>
                      <a:endParaRPr lang="en-US" dirty="0"/>
                    </a:p>
                  </a:txBody>
                  <a:tcPr/>
                </a:tc>
                <a:tc>
                  <a:txBody>
                    <a:bodyPr/>
                    <a:lstStyle/>
                    <a:p>
                      <a:r>
                        <a:rPr lang="en-US" dirty="0" smtClean="0"/>
                        <a:t>SAP R/1</a:t>
                      </a:r>
                      <a:endParaRPr lang="en-US" dirty="0"/>
                    </a:p>
                  </a:txBody>
                  <a:tcPr/>
                </a:tc>
              </a:tr>
              <a:tr h="370840">
                <a:tc>
                  <a:txBody>
                    <a:bodyPr/>
                    <a:lstStyle/>
                    <a:p>
                      <a:r>
                        <a:rPr lang="en-US" dirty="0" smtClean="0"/>
                        <a:t>1979</a:t>
                      </a:r>
                      <a:endParaRPr lang="en-US" dirty="0"/>
                    </a:p>
                  </a:txBody>
                  <a:tcPr/>
                </a:tc>
                <a:tc>
                  <a:txBody>
                    <a:bodyPr/>
                    <a:lstStyle/>
                    <a:p>
                      <a:r>
                        <a:rPr lang="en-US" dirty="0" smtClean="0"/>
                        <a:t>SAP R/2</a:t>
                      </a:r>
                      <a:endParaRPr lang="en-US" dirty="0"/>
                    </a:p>
                  </a:txBody>
                  <a:tcPr/>
                </a:tc>
              </a:tr>
              <a:tr h="370840">
                <a:tc>
                  <a:txBody>
                    <a:bodyPr/>
                    <a:lstStyle/>
                    <a:p>
                      <a:r>
                        <a:rPr lang="en-US" dirty="0" smtClean="0"/>
                        <a:t>1991</a:t>
                      </a:r>
                      <a:endParaRPr lang="en-US" dirty="0"/>
                    </a:p>
                  </a:txBody>
                  <a:tcPr/>
                </a:tc>
                <a:tc>
                  <a:txBody>
                    <a:bodyPr/>
                    <a:lstStyle/>
                    <a:p>
                      <a:r>
                        <a:rPr lang="en-US" dirty="0" smtClean="0"/>
                        <a:t>SAP</a:t>
                      </a:r>
                      <a:r>
                        <a:rPr lang="en-US" baseline="0" dirty="0" smtClean="0"/>
                        <a:t> R/2 supports RDBMS</a:t>
                      </a:r>
                      <a:endParaRPr lang="en-US" dirty="0"/>
                    </a:p>
                  </a:txBody>
                  <a:tcPr/>
                </a:tc>
              </a:tr>
              <a:tr h="370840">
                <a:tc>
                  <a:txBody>
                    <a:bodyPr/>
                    <a:lstStyle/>
                    <a:p>
                      <a:r>
                        <a:rPr lang="en-US" dirty="0" smtClean="0"/>
                        <a:t>1992</a:t>
                      </a:r>
                      <a:endParaRPr lang="en-US" dirty="0"/>
                    </a:p>
                  </a:txBody>
                  <a:tcPr/>
                </a:tc>
                <a:tc>
                  <a:txBody>
                    <a:bodyPr/>
                    <a:lstStyle/>
                    <a:p>
                      <a:r>
                        <a:rPr lang="en-US" dirty="0" smtClean="0"/>
                        <a:t>SAP R/3 (introduced client server architecture)</a:t>
                      </a:r>
                      <a:endParaRPr lang="en-US" dirty="0"/>
                    </a:p>
                  </a:txBody>
                  <a:tcPr/>
                </a:tc>
              </a:tr>
              <a:tr h="370840">
                <a:tc>
                  <a:txBody>
                    <a:bodyPr/>
                    <a:lstStyle/>
                    <a:p>
                      <a:r>
                        <a:rPr lang="en-US" dirty="0" smtClean="0"/>
                        <a:t>1993</a:t>
                      </a:r>
                      <a:endParaRPr lang="en-US" dirty="0"/>
                    </a:p>
                  </a:txBody>
                  <a:tcPr/>
                </a:tc>
                <a:tc>
                  <a:txBody>
                    <a:bodyPr/>
                    <a:lstStyle/>
                    <a:p>
                      <a:r>
                        <a:rPr lang="en-US" dirty="0" smtClean="0"/>
                        <a:t>Not only Linux, SAP R/3 supports Windows</a:t>
                      </a:r>
                      <a:r>
                        <a:rPr lang="en-US" baseline="0" dirty="0" smtClean="0"/>
                        <a:t> NT</a:t>
                      </a:r>
                      <a:endParaRPr lang="en-US" dirty="0"/>
                    </a:p>
                  </a:txBody>
                  <a:tcPr/>
                </a:tc>
              </a:tr>
              <a:tr h="370840">
                <a:tc>
                  <a:txBody>
                    <a:bodyPr/>
                    <a:lstStyle/>
                    <a:p>
                      <a:r>
                        <a:rPr lang="en-US" dirty="0" smtClean="0"/>
                        <a:t>1995</a:t>
                      </a:r>
                      <a:endParaRPr lang="en-US" dirty="0"/>
                    </a:p>
                  </a:txBody>
                  <a:tcPr/>
                </a:tc>
                <a:tc>
                  <a:txBody>
                    <a:bodyPr/>
                    <a:lstStyle/>
                    <a:p>
                      <a:r>
                        <a:rPr lang="en-US" dirty="0" smtClean="0"/>
                        <a:t>SAP R/3,</a:t>
                      </a:r>
                      <a:r>
                        <a:rPr lang="en-US" baseline="0" dirty="0" smtClean="0"/>
                        <a:t> a big success</a:t>
                      </a:r>
                      <a:endParaRPr lang="en-US" dirty="0"/>
                    </a:p>
                  </a:txBody>
                  <a:tcPr/>
                </a:tc>
              </a:tr>
              <a:tr h="370840">
                <a:tc>
                  <a:txBody>
                    <a:bodyPr/>
                    <a:lstStyle/>
                    <a:p>
                      <a:r>
                        <a:rPr lang="en-US" dirty="0" smtClean="0"/>
                        <a:t>1996</a:t>
                      </a:r>
                      <a:endParaRPr lang="en-US" dirty="0"/>
                    </a:p>
                  </a:txBody>
                  <a:tcPr/>
                </a:tc>
                <a:tc>
                  <a:txBody>
                    <a:bodyPr/>
                    <a:lstStyle/>
                    <a:p>
                      <a:r>
                        <a:rPr lang="en-US" dirty="0" smtClean="0"/>
                        <a:t>SAP Internet Transaction</a:t>
                      </a:r>
                      <a:r>
                        <a:rPr lang="en-US" baseline="0" dirty="0" smtClean="0"/>
                        <a:t> Server (ITS)</a:t>
                      </a:r>
                      <a:endParaRPr lang="en-US" dirty="0"/>
                    </a:p>
                  </a:txBody>
                  <a:tcPr/>
                </a:tc>
              </a:tr>
              <a:tr h="370840">
                <a:tc>
                  <a:txBody>
                    <a:bodyPr/>
                    <a:lstStyle/>
                    <a:p>
                      <a:r>
                        <a:rPr lang="en-US" dirty="0" smtClean="0"/>
                        <a:t>1997</a:t>
                      </a:r>
                      <a:endParaRPr lang="en-US" dirty="0"/>
                    </a:p>
                  </a:txBody>
                  <a:tcPr/>
                </a:tc>
                <a:tc>
                  <a:txBody>
                    <a:bodyPr/>
                    <a:lstStyle/>
                    <a:p>
                      <a:r>
                        <a:rPr lang="en-US" dirty="0" smtClean="0"/>
                        <a:t>SAP BW, SAP CRM, ASAP methodology</a:t>
                      </a:r>
                      <a:endParaRPr lang="en-US" dirty="0"/>
                    </a:p>
                  </a:txBody>
                  <a:tcPr/>
                </a:tc>
              </a:tr>
              <a:tr h="370840">
                <a:tc>
                  <a:txBody>
                    <a:bodyPr/>
                    <a:lstStyle/>
                    <a:p>
                      <a:r>
                        <a:rPr lang="en-US" dirty="0" smtClean="0"/>
                        <a:t>1998</a:t>
                      </a:r>
                      <a:endParaRPr lang="en-US" dirty="0"/>
                    </a:p>
                  </a:txBody>
                  <a:tcPr/>
                </a:tc>
                <a:tc>
                  <a:txBody>
                    <a:bodyPr/>
                    <a:lstStyle/>
                    <a:p>
                      <a:r>
                        <a:rPr lang="en-US" dirty="0" smtClean="0"/>
                        <a:t>SAP R/3 4.0B, SAP EBP</a:t>
                      </a:r>
                      <a:endParaRPr lang="en-US" dirty="0"/>
                    </a:p>
                  </a:txBody>
                  <a:tcPr/>
                </a:tc>
              </a:tr>
              <a:tr h="370840">
                <a:tc>
                  <a:txBody>
                    <a:bodyPr/>
                    <a:lstStyle/>
                    <a:p>
                      <a:r>
                        <a:rPr lang="en-US" dirty="0" smtClean="0"/>
                        <a:t>1999</a:t>
                      </a:r>
                      <a:endParaRPr lang="en-US" dirty="0"/>
                    </a:p>
                  </a:txBody>
                  <a:tcPr/>
                </a:tc>
                <a:tc>
                  <a:txBody>
                    <a:bodyPr/>
                    <a:lstStyle/>
                    <a:p>
                      <a:r>
                        <a:rPr lang="en-US" dirty="0" smtClean="0"/>
                        <a:t>SAP APO, SAP</a:t>
                      </a:r>
                      <a:r>
                        <a:rPr lang="en-US" baseline="0" dirty="0" smtClean="0"/>
                        <a:t> R/3 4.5B, SAP R/3 4.6B</a:t>
                      </a:r>
                      <a:endParaRPr lang="en-US" dirty="0"/>
                    </a:p>
                  </a:txBody>
                  <a:tcPr/>
                </a:tc>
              </a:tr>
              <a:tr h="370840">
                <a:tc>
                  <a:txBody>
                    <a:bodyPr/>
                    <a:lstStyle/>
                    <a:p>
                      <a:r>
                        <a:rPr lang="en-US" dirty="0" smtClean="0"/>
                        <a:t>2001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SAP R/3 4.6C, SAP</a:t>
                      </a:r>
                      <a:r>
                        <a:rPr lang="en-US" baseline="0" dirty="0" smtClean="0"/>
                        <a:t> J2EE, SAP EP 5.0</a:t>
                      </a:r>
                      <a:endParaRPr lang="en-US" dirty="0" smtClean="0"/>
                    </a:p>
                  </a:txBody>
                  <a:tcPr/>
                </a:tc>
              </a:tr>
            </a:tbl>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551641983"/>
              </p:ext>
            </p:extLst>
          </p:nvPr>
        </p:nvGraphicFramePr>
        <p:xfrm>
          <a:off x="6151297" y="790575"/>
          <a:ext cx="5662614" cy="4988560"/>
        </p:xfrm>
        <a:graphic>
          <a:graphicData uri="http://schemas.openxmlformats.org/drawingml/2006/table">
            <a:tbl>
              <a:tblPr firstRow="1" bandRow="1">
                <a:tableStyleId>{5DA37D80-6434-44D0-A028-1B22A696006F}</a:tableStyleId>
              </a:tblPr>
              <a:tblGrid>
                <a:gridCol w="726021"/>
                <a:gridCol w="4936593"/>
              </a:tblGrid>
              <a:tr h="370840">
                <a:tc>
                  <a:txBody>
                    <a:bodyPr/>
                    <a:lstStyle/>
                    <a:p>
                      <a:r>
                        <a:rPr lang="en-US" dirty="0" smtClean="0"/>
                        <a:t>Year</a:t>
                      </a:r>
                      <a:endParaRPr lang="en-US" dirty="0"/>
                    </a:p>
                  </a:txBody>
                  <a:tcPr/>
                </a:tc>
                <a:tc>
                  <a:txBody>
                    <a:bodyPr/>
                    <a:lstStyle/>
                    <a:p>
                      <a:r>
                        <a:rPr lang="en-US" dirty="0" smtClean="0"/>
                        <a:t>Event(s)</a:t>
                      </a:r>
                      <a:endParaRPr lang="en-US" dirty="0"/>
                    </a:p>
                  </a:txBody>
                  <a:tcPr/>
                </a:tc>
              </a:tr>
              <a:tr h="370840">
                <a:tc>
                  <a:txBody>
                    <a:bodyPr/>
                    <a:lstStyle/>
                    <a:p>
                      <a:r>
                        <a:rPr lang="en-US" dirty="0" smtClean="0"/>
                        <a:t>2002</a:t>
                      </a:r>
                      <a:endParaRPr lang="en-US" dirty="0"/>
                    </a:p>
                  </a:txBody>
                  <a:tcPr/>
                </a:tc>
                <a:tc>
                  <a:txBody>
                    <a:bodyPr/>
                    <a:lstStyle/>
                    <a:p>
                      <a:r>
                        <a:rPr lang="en-US" dirty="0" smtClean="0"/>
                        <a:t>SAP Business One, SAP MDM, SAP XI</a:t>
                      </a:r>
                      <a:endParaRPr lang="en-US" dirty="0"/>
                    </a:p>
                  </a:txBody>
                  <a:tcPr/>
                </a:tc>
              </a:tr>
              <a:tr h="370840">
                <a:tc>
                  <a:txBody>
                    <a:bodyPr/>
                    <a:lstStyle/>
                    <a:p>
                      <a:r>
                        <a:rPr lang="en-US" dirty="0" smtClean="0"/>
                        <a:t>2003</a:t>
                      </a:r>
                      <a:endParaRPr lang="en-US" dirty="0"/>
                    </a:p>
                  </a:txBody>
                  <a:tcPr/>
                </a:tc>
                <a:tc>
                  <a:txBody>
                    <a:bodyPr/>
                    <a:lstStyle/>
                    <a:p>
                      <a:r>
                        <a:rPr lang="en-US" dirty="0" smtClean="0"/>
                        <a:t>SAP R/3 4.7</a:t>
                      </a:r>
                      <a:endParaRPr lang="en-US" dirty="0"/>
                    </a:p>
                  </a:txBody>
                  <a:tcPr/>
                </a:tc>
              </a:tr>
              <a:tr h="370840">
                <a:tc>
                  <a:txBody>
                    <a:bodyPr/>
                    <a:lstStyle/>
                    <a:p>
                      <a:r>
                        <a:rPr lang="en-US" dirty="0" smtClean="0"/>
                        <a:t>2004</a:t>
                      </a:r>
                      <a:endParaRPr lang="en-US" dirty="0"/>
                    </a:p>
                  </a:txBody>
                  <a:tcPr/>
                </a:tc>
                <a:tc>
                  <a:txBody>
                    <a:bodyPr/>
                    <a:lstStyle/>
                    <a:p>
                      <a:r>
                        <a:rPr lang="en-US" dirty="0" smtClean="0"/>
                        <a:t>Web Dynpro for Java, SAP NetWeaver 2004</a:t>
                      </a:r>
                      <a:endParaRPr lang="en-US" dirty="0"/>
                    </a:p>
                  </a:txBody>
                  <a:tcPr/>
                </a:tc>
              </a:tr>
              <a:tr h="370840">
                <a:tc>
                  <a:txBody>
                    <a:bodyPr/>
                    <a:lstStyle/>
                    <a:p>
                      <a:r>
                        <a:rPr lang="en-US" dirty="0" smtClean="0"/>
                        <a:t>2005</a:t>
                      </a:r>
                      <a:endParaRPr lang="en-US" dirty="0"/>
                    </a:p>
                  </a:txBody>
                  <a:tcPr/>
                </a:tc>
                <a:tc>
                  <a:txBody>
                    <a:bodyPr/>
                    <a:lstStyle/>
                    <a:p>
                      <a:r>
                        <a:rPr lang="en-US" dirty="0" smtClean="0"/>
                        <a:t>SAP ECC 5.0, Sap WebAS 6.40, SDN Community, SAP NetWeaver 2004s</a:t>
                      </a:r>
                      <a:endParaRPr lang="en-US" dirty="0"/>
                    </a:p>
                  </a:txBody>
                  <a:tcPr/>
                </a:tc>
              </a:tr>
              <a:tr h="370840">
                <a:tc>
                  <a:txBody>
                    <a:bodyPr/>
                    <a:lstStyle/>
                    <a:p>
                      <a:r>
                        <a:rPr lang="en-US" dirty="0" smtClean="0"/>
                        <a:t>2006</a:t>
                      </a:r>
                      <a:endParaRPr lang="en-US" dirty="0"/>
                    </a:p>
                  </a:txBody>
                  <a:tcPr/>
                </a:tc>
                <a:tc>
                  <a:txBody>
                    <a:bodyPr/>
                    <a:lstStyle/>
                    <a:p>
                      <a:r>
                        <a:rPr lang="en-US" dirty="0" smtClean="0"/>
                        <a:t>SAP</a:t>
                      </a:r>
                      <a:r>
                        <a:rPr lang="en-US" baseline="0" dirty="0" smtClean="0"/>
                        <a:t> GRC, Web Dynpro for ABAP, SAP ECC6.0, SAP WebAS 7.0</a:t>
                      </a:r>
                      <a:endParaRPr lang="en-US" dirty="0"/>
                    </a:p>
                  </a:txBody>
                  <a:tcPr/>
                </a:tc>
              </a:tr>
              <a:tr h="370840">
                <a:tc>
                  <a:txBody>
                    <a:bodyPr/>
                    <a:lstStyle/>
                    <a:p>
                      <a:r>
                        <a:rPr lang="en-US" dirty="0" smtClean="0"/>
                        <a:t>2007</a:t>
                      </a:r>
                      <a:endParaRPr lang="en-US" dirty="0"/>
                    </a:p>
                  </a:txBody>
                  <a:tcPr/>
                </a:tc>
                <a:tc>
                  <a:txBody>
                    <a:bodyPr/>
                    <a:lstStyle/>
                    <a:p>
                      <a:r>
                        <a:rPr lang="en-US" dirty="0" smtClean="0"/>
                        <a:t>SAP BRF, SAP Business Objects</a:t>
                      </a:r>
                      <a:endParaRPr lang="en-US" dirty="0"/>
                    </a:p>
                  </a:txBody>
                  <a:tcPr/>
                </a:tc>
              </a:tr>
              <a:tr h="370840">
                <a:tc>
                  <a:txBody>
                    <a:bodyPr/>
                    <a:lstStyle/>
                    <a:p>
                      <a:r>
                        <a:rPr lang="en-US" dirty="0" smtClean="0"/>
                        <a:t>2010</a:t>
                      </a:r>
                      <a:endParaRPr lang="en-US" dirty="0"/>
                    </a:p>
                  </a:txBody>
                  <a:tcPr/>
                </a:tc>
                <a:tc>
                  <a:txBody>
                    <a:bodyPr/>
                    <a:lstStyle/>
                    <a:p>
                      <a:r>
                        <a:rPr lang="en-US" dirty="0" smtClean="0"/>
                        <a:t>SAP buys Sybase, SAP HANA</a:t>
                      </a:r>
                      <a:endParaRPr lang="en-US" dirty="0"/>
                    </a:p>
                  </a:txBody>
                  <a:tcPr/>
                </a:tc>
              </a:tr>
              <a:tr h="370840">
                <a:tc>
                  <a:txBody>
                    <a:bodyPr/>
                    <a:lstStyle/>
                    <a:p>
                      <a:r>
                        <a:rPr lang="en-US" dirty="0" smtClean="0"/>
                        <a:t>2011</a:t>
                      </a:r>
                      <a:endParaRPr lang="en-US" dirty="0"/>
                    </a:p>
                  </a:txBody>
                  <a:tcPr/>
                </a:tc>
                <a:tc>
                  <a:txBody>
                    <a:bodyPr/>
                    <a:lstStyle/>
                    <a:p>
                      <a:r>
                        <a:rPr lang="en-US" dirty="0" smtClean="0"/>
                        <a:t>SAP buys Success Factors, SAP TM</a:t>
                      </a:r>
                      <a:endParaRPr lang="en-US" dirty="0"/>
                    </a:p>
                  </a:txBody>
                  <a:tcPr/>
                </a:tc>
              </a:tr>
              <a:tr h="370840">
                <a:tc>
                  <a:txBody>
                    <a:bodyPr/>
                    <a:lstStyle/>
                    <a:p>
                      <a:r>
                        <a:rPr lang="en-US" dirty="0" smtClean="0"/>
                        <a:t>2012</a:t>
                      </a:r>
                      <a:endParaRPr lang="en-US" dirty="0"/>
                    </a:p>
                  </a:txBody>
                  <a:tcPr/>
                </a:tc>
                <a:tc>
                  <a:txBody>
                    <a:bodyPr/>
                    <a:lstStyle/>
                    <a:p>
                      <a:r>
                        <a:rPr lang="en-US" dirty="0" smtClean="0"/>
                        <a:t>SAP buys Ariba, SAP NetWeaver for</a:t>
                      </a:r>
                      <a:r>
                        <a:rPr lang="en-US" baseline="0" dirty="0" smtClean="0"/>
                        <a:t> cloud, </a:t>
                      </a:r>
                      <a:endParaRPr lang="en-US" dirty="0"/>
                    </a:p>
                  </a:txBody>
                  <a:tcPr/>
                </a:tc>
              </a:tr>
              <a:tr h="370840">
                <a:tc>
                  <a:txBody>
                    <a:bodyPr/>
                    <a:lstStyle/>
                    <a:p>
                      <a:r>
                        <a:rPr lang="en-US" dirty="0" smtClean="0"/>
                        <a:t>2013</a:t>
                      </a:r>
                      <a:endParaRPr lang="en-US" dirty="0"/>
                    </a:p>
                  </a:txBody>
                  <a:tcPr/>
                </a:tc>
                <a:tc>
                  <a:txBody>
                    <a:bodyPr/>
                    <a:lstStyle/>
                    <a:p>
                      <a:r>
                        <a:rPr lang="en-US" dirty="0" smtClean="0"/>
                        <a:t>Screen Personas, SAP HANA Enterprise cloud</a:t>
                      </a:r>
                      <a:endParaRPr lang="en-US" dirty="0"/>
                    </a:p>
                  </a:txBody>
                  <a:tcPr/>
                </a:tc>
              </a:tr>
              <a:tr h="370840">
                <a:tc>
                  <a:txBody>
                    <a:bodyPr/>
                    <a:lstStyle/>
                    <a:p>
                      <a:r>
                        <a:rPr lang="en-US" dirty="0" smtClean="0"/>
                        <a:t>2014</a:t>
                      </a:r>
                      <a:endParaRPr lang="en-US" dirty="0"/>
                    </a:p>
                  </a:txBody>
                  <a:tcPr/>
                </a:tc>
                <a:tc>
                  <a:txBody>
                    <a:bodyPr/>
                    <a:lstStyle/>
                    <a:p>
                      <a:r>
                        <a:rPr lang="en-US" dirty="0" smtClean="0"/>
                        <a:t>SAP buys Concur</a:t>
                      </a:r>
                      <a:endParaRPr lang="en-US" dirty="0"/>
                    </a:p>
                  </a:txBody>
                  <a:tcPr/>
                </a:tc>
              </a:tr>
            </a:tbl>
          </a:graphicData>
        </a:graphic>
      </p:graphicFrame>
    </p:spTree>
    <p:extLst>
      <p:ext uri="{BB962C8B-B14F-4D97-AF65-F5344CB8AC3E}">
        <p14:creationId xmlns:p14="http://schemas.microsoft.com/office/powerpoint/2010/main" val="4208136443"/>
      </p:ext>
    </p:extLst>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R/3 – 3 Tier Architecture</a:t>
            </a:r>
            <a:endParaRPr lang="en-US" dirty="0"/>
          </a:p>
        </p:txBody>
      </p:sp>
      <p:pic>
        <p:nvPicPr>
          <p:cNvPr id="8" name="Picture 7"/>
          <p:cNvPicPr>
            <a:picLocks noChangeAspect="1"/>
          </p:cNvPicPr>
          <p:nvPr/>
        </p:nvPicPr>
        <p:blipFill>
          <a:blip r:embed="rId2"/>
          <a:stretch>
            <a:fillRect/>
          </a:stretch>
        </p:blipFill>
        <p:spPr>
          <a:xfrm>
            <a:off x="1600840" y="790575"/>
            <a:ext cx="8561040" cy="5087440"/>
          </a:xfrm>
          <a:prstGeom prst="rect">
            <a:avLst/>
          </a:prstGeom>
        </p:spPr>
      </p:pic>
    </p:spTree>
    <p:extLst>
      <p:ext uri="{BB962C8B-B14F-4D97-AF65-F5344CB8AC3E}">
        <p14:creationId xmlns:p14="http://schemas.microsoft.com/office/powerpoint/2010/main" val="1627459338"/>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R/3 – 3 Tier Architecture</a:t>
            </a:r>
            <a:endParaRPr lang="en-US" dirty="0"/>
          </a:p>
        </p:txBody>
      </p:sp>
      <p:pic>
        <p:nvPicPr>
          <p:cNvPr id="3" name="Picture 2"/>
          <p:cNvPicPr>
            <a:picLocks noChangeAspect="1"/>
          </p:cNvPicPr>
          <p:nvPr/>
        </p:nvPicPr>
        <p:blipFill>
          <a:blip r:embed="rId2"/>
          <a:stretch>
            <a:fillRect/>
          </a:stretch>
        </p:blipFill>
        <p:spPr>
          <a:xfrm>
            <a:off x="1646119" y="917574"/>
            <a:ext cx="8929918" cy="4910019"/>
          </a:xfrm>
          <a:prstGeom prst="rect">
            <a:avLst/>
          </a:prstGeom>
        </p:spPr>
      </p:pic>
    </p:spTree>
    <p:extLst>
      <p:ext uri="{BB962C8B-B14F-4D97-AF65-F5344CB8AC3E}">
        <p14:creationId xmlns:p14="http://schemas.microsoft.com/office/powerpoint/2010/main" val="3240410828"/>
      </p:ext>
    </p:extLst>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Decision 6"/>
          <p:cNvSpPr/>
          <p:nvPr/>
        </p:nvSpPr>
        <p:spPr bwMode="auto">
          <a:xfrm>
            <a:off x="4565176" y="2067115"/>
            <a:ext cx="2852382" cy="2405181"/>
          </a:xfrm>
          <a:prstGeom prst="flowChartDecision">
            <a:avLst/>
          </a:prstGeom>
          <a:solidFill>
            <a:schemeClr val="bg2"/>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rPr>
              <a:t>ABAP Programs</a:t>
            </a:r>
          </a:p>
        </p:txBody>
      </p:sp>
      <p:sp>
        <p:nvSpPr>
          <p:cNvPr id="2" name="Title 1"/>
          <p:cNvSpPr>
            <a:spLocks noGrp="1"/>
          </p:cNvSpPr>
          <p:nvPr>
            <p:ph type="title"/>
          </p:nvPr>
        </p:nvSpPr>
        <p:spPr/>
        <p:txBody>
          <a:bodyPr/>
          <a:lstStyle/>
          <a:p>
            <a:r>
              <a:rPr lang="en-US" dirty="0" smtClean="0"/>
              <a:t>SAP R/3 Components</a:t>
            </a:r>
            <a:endParaRPr lang="en-US" dirty="0"/>
          </a:p>
        </p:txBody>
      </p:sp>
      <p:sp>
        <p:nvSpPr>
          <p:cNvPr id="5" name="Rectangle 4"/>
          <p:cNvSpPr/>
          <p:nvPr/>
        </p:nvSpPr>
        <p:spPr bwMode="auto">
          <a:xfrm>
            <a:off x="600501" y="1228299"/>
            <a:ext cx="10781732" cy="1282889"/>
          </a:xfrm>
          <a:prstGeom prst="rect">
            <a:avLst/>
          </a:prstGeom>
          <a:solidFill>
            <a:schemeClr val="bg2"/>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p:txBody>
      </p:sp>
      <p:sp>
        <p:nvSpPr>
          <p:cNvPr id="6" name="Rectangle 5"/>
          <p:cNvSpPr/>
          <p:nvPr/>
        </p:nvSpPr>
        <p:spPr bwMode="auto">
          <a:xfrm>
            <a:off x="600501" y="3952023"/>
            <a:ext cx="10781732" cy="1820980"/>
          </a:xfrm>
          <a:prstGeom prst="rect">
            <a:avLst/>
          </a:prstGeom>
          <a:solidFill>
            <a:schemeClr val="bg2"/>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p:txBody>
      </p:sp>
      <p:sp>
        <p:nvSpPr>
          <p:cNvPr id="8" name="Oval 7"/>
          <p:cNvSpPr/>
          <p:nvPr/>
        </p:nvSpPr>
        <p:spPr bwMode="auto">
          <a:xfrm>
            <a:off x="1037230" y="1528549"/>
            <a:ext cx="2429301" cy="641445"/>
          </a:xfrm>
          <a:prstGeom prst="ellipse">
            <a:avLst/>
          </a:prstGeom>
          <a:solidFill>
            <a:schemeClr val="bg2"/>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rPr>
              <a:t>Application</a:t>
            </a:r>
          </a:p>
        </p:txBody>
      </p:sp>
      <p:sp>
        <p:nvSpPr>
          <p:cNvPr id="9" name="Oval 8"/>
          <p:cNvSpPr/>
          <p:nvPr/>
        </p:nvSpPr>
        <p:spPr bwMode="auto">
          <a:xfrm>
            <a:off x="1037229" y="4531057"/>
            <a:ext cx="2429302" cy="641445"/>
          </a:xfrm>
          <a:prstGeom prst="ellipse">
            <a:avLst/>
          </a:prstGeom>
          <a:solidFill>
            <a:schemeClr val="bg2"/>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rPr>
              <a:t>Configuration</a:t>
            </a:r>
          </a:p>
        </p:txBody>
      </p:sp>
      <p:sp>
        <p:nvSpPr>
          <p:cNvPr id="10" name="TextBox 9"/>
          <p:cNvSpPr txBox="1"/>
          <p:nvPr/>
        </p:nvSpPr>
        <p:spPr>
          <a:xfrm>
            <a:off x="7560860" y="1274549"/>
            <a:ext cx="3098041" cy="1015663"/>
          </a:xfrm>
          <a:prstGeom prst="rect">
            <a:avLst/>
          </a:prstGeom>
          <a:noFill/>
        </p:spPr>
        <p:txBody>
          <a:bodyPr wrap="square" rtlCol="0">
            <a:spAutoFit/>
          </a:bodyPr>
          <a:lstStyle/>
          <a:p>
            <a:r>
              <a:rPr lang="en-US" sz="2000" dirty="0" smtClean="0"/>
              <a:t>Master Data</a:t>
            </a:r>
          </a:p>
          <a:p>
            <a:endParaRPr lang="en-US" sz="2000" dirty="0" smtClean="0"/>
          </a:p>
          <a:p>
            <a:r>
              <a:rPr lang="en-US" sz="2000" dirty="0" smtClean="0"/>
              <a:t>Transaction Data</a:t>
            </a:r>
            <a:endParaRPr lang="en-US" sz="2000" dirty="0"/>
          </a:p>
        </p:txBody>
      </p:sp>
      <p:sp>
        <p:nvSpPr>
          <p:cNvPr id="11" name="TextBox 10"/>
          <p:cNvSpPr txBox="1"/>
          <p:nvPr/>
        </p:nvSpPr>
        <p:spPr>
          <a:xfrm>
            <a:off x="7560860" y="4054606"/>
            <a:ext cx="3452883" cy="1631216"/>
          </a:xfrm>
          <a:prstGeom prst="rect">
            <a:avLst/>
          </a:prstGeom>
          <a:noFill/>
        </p:spPr>
        <p:txBody>
          <a:bodyPr wrap="square" rtlCol="0">
            <a:spAutoFit/>
          </a:bodyPr>
          <a:lstStyle/>
          <a:p>
            <a:r>
              <a:rPr lang="en-US" sz="2000" dirty="0" smtClean="0"/>
              <a:t>Organization Structure</a:t>
            </a:r>
          </a:p>
          <a:p>
            <a:endParaRPr lang="en-US" sz="2000" dirty="0" smtClean="0"/>
          </a:p>
          <a:p>
            <a:r>
              <a:rPr lang="en-US" sz="2000" dirty="0" smtClean="0"/>
              <a:t>Key Data Elements</a:t>
            </a:r>
          </a:p>
          <a:p>
            <a:endParaRPr lang="en-US" sz="2000" dirty="0" smtClean="0"/>
          </a:p>
          <a:p>
            <a:r>
              <a:rPr lang="en-US" sz="2000" dirty="0" smtClean="0"/>
              <a:t>Functionality Configurations</a:t>
            </a:r>
            <a:endParaRPr lang="en-US" sz="2000" dirty="0"/>
          </a:p>
        </p:txBody>
      </p:sp>
    </p:spTree>
    <p:extLst>
      <p:ext uri="{BB962C8B-B14F-4D97-AF65-F5344CB8AC3E}">
        <p14:creationId xmlns:p14="http://schemas.microsoft.com/office/powerpoint/2010/main" val="2663386726"/>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Customization of a Software &amp; ABAP Programming</a:t>
            </a:r>
            <a:endParaRPr lang="en-US" dirty="0"/>
          </a:p>
        </p:txBody>
      </p:sp>
      <p:sp>
        <p:nvSpPr>
          <p:cNvPr id="3" name="Text Placeholder 2"/>
          <p:cNvSpPr>
            <a:spLocks noGrp="1"/>
          </p:cNvSpPr>
          <p:nvPr>
            <p:ph type="body" sz="half" idx="1"/>
          </p:nvPr>
        </p:nvSpPr>
        <p:spPr>
          <a:xfrm>
            <a:off x="332318" y="790575"/>
            <a:ext cx="11527587" cy="4824413"/>
          </a:xfrm>
        </p:spPr>
        <p:txBody>
          <a:bodyPr/>
          <a:lstStyle/>
          <a:p>
            <a:r>
              <a:rPr lang="en-US" sz="2000" b="1" dirty="0" smtClean="0"/>
              <a:t>Customization of a Software:</a:t>
            </a:r>
          </a:p>
          <a:p>
            <a:r>
              <a:rPr lang="en-US" sz="2000" dirty="0" smtClean="0"/>
              <a:t>The adoption of application software to client-specific needs is accomplished in two ways:</a:t>
            </a:r>
          </a:p>
          <a:p>
            <a:pPr lvl="2">
              <a:buFont typeface="Arial" panose="020B0604020202020204" pitchFamily="34" charset="0"/>
              <a:buChar char="•"/>
            </a:pPr>
            <a:r>
              <a:rPr lang="en-US" sz="2000" dirty="0" smtClean="0"/>
              <a:t>Coding – Developing client-specific code that replaces or complements application components</a:t>
            </a:r>
          </a:p>
          <a:p>
            <a:pPr lvl="2">
              <a:buFont typeface="Arial" panose="020B0604020202020204" pitchFamily="34" charset="0"/>
              <a:buChar char="•"/>
            </a:pPr>
            <a:r>
              <a:rPr lang="en-US" sz="2000" dirty="0" smtClean="0"/>
              <a:t>Configuration – Rendering the application appropriate to a customer by maintaining the data on which the application operates. Configuration can also be considered as metadata. Configuration settings are stored as data in tables and not as code and hence it survives software upgrades etc.</a:t>
            </a:r>
          </a:p>
          <a:p>
            <a:pPr>
              <a:spcBef>
                <a:spcPts val="2400"/>
              </a:spcBef>
            </a:pPr>
            <a:r>
              <a:rPr lang="en-US" sz="2000" b="1" dirty="0" smtClean="0"/>
              <a:t>ABAP Programming:</a:t>
            </a:r>
            <a:endParaRPr lang="en-US" sz="2000" b="1" dirty="0"/>
          </a:p>
          <a:p>
            <a:pPr marL="628650" indent="-285750">
              <a:buFont typeface="Arial" panose="020B0604020202020204" pitchFamily="34" charset="0"/>
              <a:buChar char="•"/>
            </a:pPr>
            <a:r>
              <a:rPr lang="en-US" sz="2000" dirty="0" smtClean="0"/>
              <a:t>SAP R/3 applications are written in ABAP programming language and run within application layer of R/3 system.</a:t>
            </a:r>
          </a:p>
          <a:p>
            <a:pPr marL="628650" indent="-285750">
              <a:buFont typeface="Arial" panose="020B0604020202020204" pitchFamily="34" charset="0"/>
              <a:buChar char="•"/>
            </a:pPr>
            <a:r>
              <a:rPr lang="en-US" sz="2000" dirty="0"/>
              <a:t>ABAP programs communicate with the database management system of the central relational database (RDBMS), and with the graphical user interface (SAPGUI) at presentation level.</a:t>
            </a:r>
          </a:p>
        </p:txBody>
      </p:sp>
    </p:spTree>
    <p:extLst>
      <p:ext uri="{BB962C8B-B14F-4D97-AF65-F5344CB8AC3E}">
        <p14:creationId xmlns:p14="http://schemas.microsoft.com/office/powerpoint/2010/main" val="3619058875"/>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Client Overview</a:t>
            </a:r>
            <a:endParaRPr lang="en-US" dirty="0"/>
          </a:p>
        </p:txBody>
      </p:sp>
      <p:sp>
        <p:nvSpPr>
          <p:cNvPr id="3" name="Text Placeholder 2"/>
          <p:cNvSpPr>
            <a:spLocks noGrp="1"/>
          </p:cNvSpPr>
          <p:nvPr>
            <p:ph type="body" sz="half" idx="1"/>
          </p:nvPr>
        </p:nvSpPr>
        <p:spPr>
          <a:xfrm>
            <a:off x="332317" y="911226"/>
            <a:ext cx="6007921" cy="5680643"/>
          </a:xfrm>
        </p:spPr>
        <p:txBody>
          <a:bodyPr/>
          <a:lstStyle/>
          <a:p>
            <a:pPr marL="0" indent="0"/>
            <a:r>
              <a:rPr lang="en-US" altLang="en-US" dirty="0"/>
              <a:t>A client is a logical portion of an SAP R/3 physical database. From a business standpoint, a client can be interpreted as a logical group of companies</a:t>
            </a:r>
            <a:r>
              <a:rPr lang="en-US" altLang="en-US" dirty="0" smtClean="0"/>
              <a:t>.</a:t>
            </a:r>
            <a:endParaRPr lang="en-US" altLang="en-US" dirty="0"/>
          </a:p>
          <a:p>
            <a:pPr marL="0" indent="0"/>
            <a:r>
              <a:rPr lang="en-US" altLang="en-US" dirty="0"/>
              <a:t>All customizing (configuration) and development (ABAP) work in SAP R/3 is performed in a</a:t>
            </a:r>
            <a:br>
              <a:rPr lang="en-US" altLang="en-US" dirty="0"/>
            </a:br>
            <a:r>
              <a:rPr lang="en-US" altLang="en-US" dirty="0"/>
              <a:t>client. </a:t>
            </a:r>
            <a:r>
              <a:rPr lang="en-US" altLang="en-US" dirty="0" smtClean="0"/>
              <a:t>However</a:t>
            </a:r>
            <a:r>
              <a:rPr lang="en-US" altLang="en-US" dirty="0"/>
              <a:t>, the data from both customizing and development work may be stored within an individual client (client dependent data) or among all clients (client independent data) in the system</a:t>
            </a:r>
            <a:r>
              <a:rPr lang="en-US" altLang="en-US" dirty="0" smtClean="0"/>
              <a:t>.</a:t>
            </a:r>
          </a:p>
          <a:p>
            <a:pPr marL="0" indent="0">
              <a:tabLst>
                <a:tab pos="180975" algn="l"/>
                <a:tab pos="447675" algn="l"/>
                <a:tab pos="1076325" algn="l"/>
              </a:tabLst>
            </a:pPr>
            <a:r>
              <a:rPr lang="en-US" altLang="en-US" dirty="0"/>
              <a:t>The data in each client may be separate from that of the other clients. There are basically two types of data in an SAP R/3 System. Client-dependent and client-independent data.  </a:t>
            </a:r>
          </a:p>
          <a:p>
            <a:pPr marL="0" indent="0">
              <a:tabLst>
                <a:tab pos="180975" algn="l"/>
                <a:tab pos="447675" algn="l"/>
                <a:tab pos="1076325" algn="l"/>
              </a:tabLst>
            </a:pPr>
            <a:r>
              <a:rPr lang="en-US" altLang="en-US" dirty="0"/>
              <a:t>Client-dependent data is defined as data specific to an individual client. </a:t>
            </a:r>
          </a:p>
          <a:p>
            <a:pPr marL="0" indent="0">
              <a:tabLst>
                <a:tab pos="180975" algn="l"/>
                <a:tab pos="447675" algn="l"/>
                <a:tab pos="1076325" algn="l"/>
              </a:tabLst>
            </a:pPr>
            <a:r>
              <a:rPr lang="en-US" altLang="en-US" dirty="0"/>
              <a:t>Client-independent data can be defined as data contained across all clients in the system.  </a:t>
            </a:r>
          </a:p>
          <a:p>
            <a:pPr marL="182880" indent="-182880">
              <a:buFont typeface="Arial" panose="020B0604020202020204" pitchFamily="34" charset="0"/>
              <a:buChar char="•"/>
            </a:pPr>
            <a:endParaRPr lang="en-US" altLang="en-US" dirty="0"/>
          </a:p>
          <a:p>
            <a:pPr marL="182880" indent="-18288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340238" y="947216"/>
            <a:ext cx="5612416" cy="3761262"/>
          </a:xfrm>
          <a:prstGeom prst="rect">
            <a:avLst/>
          </a:prstGeom>
        </p:spPr>
      </p:pic>
    </p:spTree>
    <p:extLst>
      <p:ext uri="{BB962C8B-B14F-4D97-AF65-F5344CB8AC3E}">
        <p14:creationId xmlns:p14="http://schemas.microsoft.com/office/powerpoint/2010/main" val="3779641676"/>
      </p:ext>
    </p:extLst>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Dependent vs. Client Independent</a:t>
            </a:r>
            <a:endParaRPr lang="en-US" dirty="0"/>
          </a:p>
        </p:txBody>
      </p:sp>
      <p:sp>
        <p:nvSpPr>
          <p:cNvPr id="3" name="Text Placeholder 2"/>
          <p:cNvSpPr>
            <a:spLocks noGrp="1"/>
          </p:cNvSpPr>
          <p:nvPr>
            <p:ph type="body" sz="half" idx="1"/>
          </p:nvPr>
        </p:nvSpPr>
        <p:spPr>
          <a:xfrm>
            <a:off x="332317" y="784225"/>
            <a:ext cx="6382382" cy="5903177"/>
          </a:xfrm>
        </p:spPr>
        <p:txBody>
          <a:bodyPr/>
          <a:lstStyle/>
          <a:p>
            <a:pPr marL="0" indent="0">
              <a:tabLst>
                <a:tab pos="180975" algn="l"/>
                <a:tab pos="447675" algn="l"/>
                <a:tab pos="1076325" algn="l"/>
              </a:tabLst>
            </a:pPr>
            <a:r>
              <a:rPr lang="en-US" altLang="en-US" dirty="0" smtClean="0"/>
              <a:t>Some </a:t>
            </a:r>
            <a:r>
              <a:rPr lang="en-US" altLang="en-US" dirty="0"/>
              <a:t>examples of client-dependent data include number ranges, ABAP variants, and </a:t>
            </a:r>
            <a:r>
              <a:rPr lang="en-US" altLang="en-US" dirty="0" smtClean="0"/>
              <a:t>user masters </a:t>
            </a:r>
            <a:r>
              <a:rPr lang="en-US" altLang="en-US" dirty="0"/>
              <a:t>as well as the data that is created or updated through SAP R/3 </a:t>
            </a:r>
            <a:r>
              <a:rPr lang="en-US" altLang="en-US" dirty="0" smtClean="0"/>
              <a:t>transactions transaction </a:t>
            </a:r>
            <a:r>
              <a:rPr lang="en-US" altLang="en-US" dirty="0"/>
              <a:t>data).</a:t>
            </a:r>
          </a:p>
          <a:p>
            <a:pPr marL="0" indent="0">
              <a:tabLst>
                <a:tab pos="180975" algn="l"/>
                <a:tab pos="447675" algn="l"/>
                <a:tab pos="1076325" algn="l"/>
              </a:tabLst>
            </a:pPr>
            <a:r>
              <a:rPr lang="en-US" altLang="en-US" dirty="0"/>
              <a:t>Examples of client-independent data include data dictionary objects (tables, views), </a:t>
            </a:r>
            <a:r>
              <a:rPr lang="en-US" altLang="en-US" dirty="0" smtClean="0"/>
              <a:t>ABAP source </a:t>
            </a:r>
            <a:r>
              <a:rPr lang="en-US" altLang="en-US" dirty="0"/>
              <a:t>code, screens, and menus. </a:t>
            </a:r>
          </a:p>
          <a:p>
            <a:pPr marL="0" indent="0">
              <a:tabLst>
                <a:tab pos="180975" algn="l"/>
                <a:tab pos="447675" algn="l"/>
                <a:tab pos="1076325" algn="l"/>
              </a:tabLst>
            </a:pPr>
            <a:r>
              <a:rPr lang="en-US" altLang="en-US" dirty="0"/>
              <a:t>All data resides in tables. </a:t>
            </a:r>
            <a:r>
              <a:rPr lang="en-US" altLang="en-US" dirty="0" smtClean="0"/>
              <a:t>To </a:t>
            </a:r>
            <a:r>
              <a:rPr lang="en-US" altLang="en-US" dirty="0"/>
              <a:t>determine if a particular table is client-dependent or client-independent, the table structure needs to be reviewed. The table structure can be viewed by the data dictionary </a:t>
            </a:r>
            <a:r>
              <a:rPr lang="en-US" altLang="en-US" dirty="0" smtClean="0"/>
              <a:t>(Transaction SE11</a:t>
            </a:r>
            <a:r>
              <a:rPr lang="en-US" altLang="en-US" dirty="0"/>
              <a:t>). </a:t>
            </a:r>
            <a:r>
              <a:rPr lang="en-US" altLang="en-US" dirty="0" smtClean="0"/>
              <a:t>If </a:t>
            </a:r>
            <a:r>
              <a:rPr lang="en-US" altLang="en-US" dirty="0"/>
              <a:t>MANDT </a:t>
            </a:r>
            <a:r>
              <a:rPr lang="en-US" altLang="en-US" dirty="0" smtClean="0"/>
              <a:t>is </a:t>
            </a:r>
            <a:r>
              <a:rPr lang="en-US" altLang="en-US" dirty="0"/>
              <a:t>the first key field of the table, then the table is client-dependent; otherwise, the table is </a:t>
            </a:r>
            <a:r>
              <a:rPr lang="en-US" altLang="en-US" dirty="0" smtClean="0"/>
              <a:t>client-independent.</a:t>
            </a:r>
          </a:p>
          <a:p>
            <a:pPr marL="0" indent="0">
              <a:tabLst>
                <a:tab pos="180975" algn="l"/>
                <a:tab pos="447675" algn="l"/>
                <a:tab pos="1076325" algn="l"/>
              </a:tabLst>
            </a:pPr>
            <a:r>
              <a:rPr lang="en-US" altLang="en-US" dirty="0" smtClean="0"/>
              <a:t>For </a:t>
            </a:r>
            <a:r>
              <a:rPr lang="en-US" altLang="en-US" dirty="0"/>
              <a:t>example, the TSTC table is client-independent; however, the USR01 table is client-dependent.</a:t>
            </a:r>
          </a:p>
          <a:p>
            <a:pPr marL="0" indent="0">
              <a:tabLst>
                <a:tab pos="180975" algn="l"/>
                <a:tab pos="447675" algn="l"/>
                <a:tab pos="1076325" algn="l"/>
              </a:tabLst>
            </a:pPr>
            <a:r>
              <a:rPr lang="en-US" altLang="en-US" dirty="0"/>
              <a:t>As shown in the </a:t>
            </a:r>
            <a:r>
              <a:rPr lang="en-US" altLang="en-US" dirty="0" smtClean="0"/>
              <a:t>diagram</a:t>
            </a:r>
            <a:r>
              <a:rPr lang="en-US" altLang="en-US" dirty="0"/>
              <a:t>, every SAP R/3 system contains the three clients 000, 001, and 066. </a:t>
            </a:r>
            <a:r>
              <a:rPr lang="en-US" altLang="en-US" dirty="0" smtClean="0"/>
              <a:t>They come by default with installation of SAP software.</a:t>
            </a:r>
            <a:endParaRPr lang="en-US" dirty="0"/>
          </a:p>
        </p:txBody>
      </p:sp>
      <p:pic>
        <p:nvPicPr>
          <p:cNvPr id="5" name="Picture 4"/>
          <p:cNvPicPr>
            <a:picLocks noChangeAspect="1"/>
          </p:cNvPicPr>
          <p:nvPr/>
        </p:nvPicPr>
        <p:blipFill>
          <a:blip r:embed="rId2"/>
          <a:stretch>
            <a:fillRect/>
          </a:stretch>
        </p:blipFill>
        <p:spPr>
          <a:xfrm>
            <a:off x="6823668" y="1673226"/>
            <a:ext cx="5231272" cy="3471980"/>
          </a:xfrm>
          <a:prstGeom prst="rect">
            <a:avLst/>
          </a:prstGeom>
        </p:spPr>
      </p:pic>
    </p:spTree>
    <p:extLst>
      <p:ext uri="{BB962C8B-B14F-4D97-AF65-F5344CB8AC3E}">
        <p14:creationId xmlns:p14="http://schemas.microsoft.com/office/powerpoint/2010/main" val="3673747567"/>
      </p:ext>
    </p:extLst>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Access Key</a:t>
            </a:r>
            <a:endParaRPr lang="en-US" dirty="0"/>
          </a:p>
        </p:txBody>
      </p:sp>
      <p:sp>
        <p:nvSpPr>
          <p:cNvPr id="3" name="Text Placeholder 2"/>
          <p:cNvSpPr>
            <a:spLocks noGrp="1"/>
          </p:cNvSpPr>
          <p:nvPr>
            <p:ph type="body" sz="half" idx="1"/>
          </p:nvPr>
        </p:nvSpPr>
        <p:spPr>
          <a:xfrm>
            <a:off x="332317" y="784226"/>
            <a:ext cx="11500292" cy="4824413"/>
          </a:xfrm>
        </p:spPr>
        <p:txBody>
          <a:bodyPr/>
          <a:lstStyle/>
          <a:p>
            <a:pPr marL="0" indent="0"/>
            <a:r>
              <a:rPr lang="en-US" sz="2000" dirty="0"/>
              <a:t>All users who will be editing development objects on the R/3 system must be registered with SAP and assigned a development key.</a:t>
            </a:r>
          </a:p>
          <a:p>
            <a:pPr marL="0" indent="0"/>
            <a:r>
              <a:rPr lang="en-US" sz="2000" dirty="0" smtClean="0"/>
              <a:t>If a user has not been assigned a development key, system would not allow him/her to perform development activities.</a:t>
            </a:r>
          </a:p>
          <a:p>
            <a:pPr marL="0" indent="0"/>
            <a:r>
              <a:rPr lang="en-US" sz="2000" dirty="0"/>
              <a:t>A list of all registered developers can be found in table DEVACCESS</a:t>
            </a:r>
            <a:r>
              <a:rPr lang="en-US" sz="2000" dirty="0" smtClean="0"/>
              <a:t>. This </a:t>
            </a:r>
            <a:r>
              <a:rPr lang="en-US" sz="2000" dirty="0"/>
              <a:t>table displays the registered user ID and associated developer key.</a:t>
            </a:r>
          </a:p>
          <a:p>
            <a:pPr marL="0" indent="0"/>
            <a:endParaRPr lang="en-US" dirty="0"/>
          </a:p>
        </p:txBody>
      </p:sp>
    </p:spTree>
    <p:extLst>
      <p:ext uri="{BB962C8B-B14F-4D97-AF65-F5344CB8AC3E}">
        <p14:creationId xmlns:p14="http://schemas.microsoft.com/office/powerpoint/2010/main" val="898718021"/>
      </p:ext>
    </p:extLst>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a:t>
            </a:r>
            <a:endParaRPr lang="en-US" dirty="0"/>
          </a:p>
        </p:txBody>
      </p:sp>
      <p:sp>
        <p:nvSpPr>
          <p:cNvPr id="3" name="Text Placeholder 2"/>
          <p:cNvSpPr>
            <a:spLocks noGrp="1"/>
          </p:cNvSpPr>
          <p:nvPr>
            <p:ph type="body" sz="half" idx="1"/>
          </p:nvPr>
        </p:nvSpPr>
        <p:spPr>
          <a:xfrm>
            <a:off x="332317" y="784226"/>
            <a:ext cx="11527587" cy="5766699"/>
          </a:xfrm>
        </p:spPr>
        <p:txBody>
          <a:bodyPr/>
          <a:lstStyle/>
          <a:p>
            <a:pPr marL="0" indent="0"/>
            <a:r>
              <a:rPr lang="en-US" sz="2000" dirty="0"/>
              <a:t>A Package is a group of logically related development objects. A Package contains all the development objects which must be developed, maintained, and sometimes transported together. The objects that make up a transaction usually belong to one Package. Before 4.7 Package was called Development Class.</a:t>
            </a:r>
          </a:p>
          <a:p>
            <a:pPr marL="0" indent="0"/>
            <a:r>
              <a:rPr lang="en-US" sz="2000" dirty="0"/>
              <a:t>When creating a new object in the R/3 system, the developer will be prompted to supply a Package.  By selecting a valid Package and then a CTS, changes to the object will be recorded in the Transport Organizer.</a:t>
            </a:r>
          </a:p>
          <a:p>
            <a:pPr marL="0" indent="0"/>
            <a:r>
              <a:rPr lang="en-US" sz="2000" dirty="0"/>
              <a:t>If the “Local Object” button is selected, the object is classified as a local private object, and changes are not recorded by the Workbench Organizer.  Local private objects may not be transported.</a:t>
            </a:r>
          </a:p>
          <a:p>
            <a:endParaRPr lang="en-US" dirty="0"/>
          </a:p>
        </p:txBody>
      </p:sp>
    </p:spTree>
    <p:extLst>
      <p:ext uri="{BB962C8B-B14F-4D97-AF65-F5344CB8AC3E}">
        <p14:creationId xmlns:p14="http://schemas.microsoft.com/office/powerpoint/2010/main" val="1521391504"/>
      </p:ext>
    </p:extLst>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half" idx="1"/>
          </p:nvPr>
        </p:nvSpPr>
        <p:spPr>
          <a:xfrm>
            <a:off x="332317" y="911226"/>
            <a:ext cx="11606398" cy="4824413"/>
          </a:xfrm>
        </p:spPr>
        <p:txBody>
          <a:bodyPr/>
          <a:lstStyle/>
          <a:p>
            <a:pPr marL="0" indent="0"/>
            <a:r>
              <a:rPr lang="en-US" sz="2000" dirty="0" smtClean="0"/>
              <a:t>At the end of this session, the participants will be able to:</a:t>
            </a:r>
          </a:p>
          <a:p>
            <a:pPr>
              <a:buFont typeface="Arial" panose="020B0604020202020204" pitchFamily="34" charset="0"/>
              <a:buChar char="•"/>
            </a:pPr>
            <a:r>
              <a:rPr lang="en-US" sz="2000" dirty="0" smtClean="0"/>
              <a:t>Understand evolution of ERP solutions</a:t>
            </a:r>
          </a:p>
          <a:p>
            <a:pPr>
              <a:buFont typeface="Arial" panose="020B0604020202020204" pitchFamily="34" charset="0"/>
              <a:buChar char="•"/>
            </a:pPr>
            <a:r>
              <a:rPr lang="en-US" sz="2000" dirty="0" smtClean="0"/>
              <a:t>Understand the importance of ERP, its benefits</a:t>
            </a:r>
          </a:p>
          <a:p>
            <a:pPr>
              <a:buFont typeface="Arial" panose="020B0604020202020204" pitchFamily="34" charset="0"/>
              <a:buChar char="•"/>
            </a:pPr>
            <a:r>
              <a:rPr lang="en-US" sz="2000" dirty="0" smtClean="0"/>
              <a:t>Know key players in the ERP market</a:t>
            </a:r>
          </a:p>
          <a:p>
            <a:pPr>
              <a:buFont typeface="Arial" panose="020B0604020202020204" pitchFamily="34" charset="0"/>
              <a:buChar char="•"/>
            </a:pPr>
            <a:r>
              <a:rPr lang="en-US" sz="2000" dirty="0" smtClean="0"/>
              <a:t>Understand how SAP product evolved and its architecture</a:t>
            </a:r>
          </a:p>
          <a:p>
            <a:pPr>
              <a:buFont typeface="Arial" panose="020B0604020202020204" pitchFamily="34" charset="0"/>
              <a:buChar char="•"/>
            </a:pPr>
            <a:r>
              <a:rPr lang="en-US" sz="2000" dirty="0" smtClean="0"/>
              <a:t>Understand various functional modules / areas within SAP</a:t>
            </a:r>
          </a:p>
          <a:p>
            <a:pPr>
              <a:buFont typeface="Arial" panose="020B0604020202020204" pitchFamily="34" charset="0"/>
              <a:buChar char="•"/>
            </a:pPr>
            <a:r>
              <a:rPr lang="en-US" sz="2000" dirty="0" smtClean="0"/>
              <a:t>Get an overview of ABAP programming language</a:t>
            </a:r>
          </a:p>
          <a:p>
            <a:pPr>
              <a:buFont typeface="Arial" panose="020B0604020202020204" pitchFamily="34" charset="0"/>
              <a:buChar char="•"/>
            </a:pPr>
            <a:r>
              <a:rPr lang="en-US" sz="2000" dirty="0" smtClean="0"/>
              <a:t>Get to know navigation within SAP</a:t>
            </a:r>
            <a:endParaRPr lang="en-US" sz="2000" dirty="0"/>
          </a:p>
        </p:txBody>
      </p:sp>
    </p:spTree>
    <p:extLst>
      <p:ext uri="{BB962C8B-B14F-4D97-AF65-F5344CB8AC3E}">
        <p14:creationId xmlns:p14="http://schemas.microsoft.com/office/powerpoint/2010/main" val="1694207391"/>
      </p:ext>
    </p:extLst>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Help</a:t>
            </a:r>
            <a:endParaRPr lang="en-US" dirty="0"/>
          </a:p>
        </p:txBody>
      </p:sp>
      <p:sp>
        <p:nvSpPr>
          <p:cNvPr id="3" name="Text Placeholder 2"/>
          <p:cNvSpPr>
            <a:spLocks noGrp="1"/>
          </p:cNvSpPr>
          <p:nvPr>
            <p:ph type="body" sz="half" idx="1"/>
          </p:nvPr>
        </p:nvSpPr>
        <p:spPr>
          <a:xfrm>
            <a:off x="332317" y="784226"/>
            <a:ext cx="11527587" cy="5093789"/>
          </a:xfrm>
        </p:spPr>
        <p:txBody>
          <a:bodyPr/>
          <a:lstStyle/>
          <a:p>
            <a:pPr marL="0" indent="0"/>
            <a:r>
              <a:rPr lang="en-US" sz="2000" dirty="0"/>
              <a:t>A Search Help is a search tool to help you find data in the SAP R/3 system.</a:t>
            </a:r>
          </a:p>
          <a:p>
            <a:pPr marL="0" indent="0"/>
            <a:r>
              <a:rPr lang="en-US" sz="2000" dirty="0"/>
              <a:t>Sometimes it may be easier to use a Search Help for search purposes. </a:t>
            </a:r>
            <a:r>
              <a:rPr lang="en-US" sz="2000" dirty="0" smtClean="0"/>
              <a:t>Place </a:t>
            </a:r>
            <a:r>
              <a:rPr lang="en-US" sz="2000" dirty="0"/>
              <a:t>your cursor in the desired field and enter the desired search parameter.  </a:t>
            </a:r>
            <a:endParaRPr lang="en-US" sz="2000" dirty="0" smtClean="0"/>
          </a:p>
          <a:p>
            <a:pPr marL="0" indent="0"/>
            <a:r>
              <a:rPr lang="en-US" sz="2000" dirty="0" smtClean="0"/>
              <a:t>You </a:t>
            </a:r>
            <a:r>
              <a:rPr lang="en-US" sz="2000" dirty="0"/>
              <a:t>can also activate the Search Helps by placing the cursor in the field and hitting the F4 key</a:t>
            </a:r>
            <a:r>
              <a:rPr lang="en-US" sz="2000" dirty="0" smtClean="0"/>
              <a:t>.</a:t>
            </a:r>
            <a:endParaRPr lang="en-US" sz="2000" dirty="0"/>
          </a:p>
        </p:txBody>
      </p:sp>
    </p:spTree>
    <p:extLst>
      <p:ext uri="{BB962C8B-B14F-4D97-AF65-F5344CB8AC3E}">
        <p14:creationId xmlns:p14="http://schemas.microsoft.com/office/powerpoint/2010/main" val="1408492727"/>
      </p:ext>
    </p:extLst>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in System</a:t>
            </a:r>
            <a:endParaRPr lang="en-US" dirty="0"/>
          </a:p>
        </p:txBody>
      </p:sp>
      <p:sp>
        <p:nvSpPr>
          <p:cNvPr id="3" name="Text Placeholder 2"/>
          <p:cNvSpPr>
            <a:spLocks noGrp="1"/>
          </p:cNvSpPr>
          <p:nvPr>
            <p:ph type="body" sz="half" idx="1"/>
          </p:nvPr>
        </p:nvSpPr>
        <p:spPr>
          <a:xfrm>
            <a:off x="332317" y="911226"/>
            <a:ext cx="5662083" cy="4824413"/>
          </a:xfrm>
        </p:spPr>
        <p:txBody>
          <a:bodyPr/>
          <a:lstStyle/>
          <a:p>
            <a:r>
              <a:rPr lang="en-US" sz="2000" dirty="0" smtClean="0"/>
              <a:t>SAP Navigation</a:t>
            </a:r>
          </a:p>
          <a:p>
            <a:r>
              <a:rPr lang="en-US" sz="2000" dirty="0" smtClean="0"/>
              <a:t>Developer Access Key</a:t>
            </a:r>
          </a:p>
          <a:p>
            <a:r>
              <a:rPr lang="en-US" sz="2000" dirty="0" smtClean="0"/>
              <a:t>Package</a:t>
            </a:r>
          </a:p>
          <a:p>
            <a:r>
              <a:rPr lang="en-US" sz="2000" dirty="0" smtClean="0"/>
              <a:t>Search Help</a:t>
            </a:r>
            <a:endParaRPr lang="en-US" sz="2000" dirty="0"/>
          </a:p>
        </p:txBody>
      </p:sp>
    </p:spTree>
    <p:extLst>
      <p:ext uri="{BB962C8B-B14F-4D97-AF65-F5344CB8AC3E}">
        <p14:creationId xmlns:p14="http://schemas.microsoft.com/office/powerpoint/2010/main" val="1529152691"/>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SAP Modules</a:t>
            </a:r>
            <a:endParaRPr lang="en-US" dirty="0"/>
          </a:p>
        </p:txBody>
      </p:sp>
      <p:pic>
        <p:nvPicPr>
          <p:cNvPr id="5" name="Picture 4"/>
          <p:cNvPicPr>
            <a:picLocks noChangeAspect="1"/>
          </p:cNvPicPr>
          <p:nvPr/>
        </p:nvPicPr>
        <p:blipFill>
          <a:blip r:embed="rId2"/>
          <a:stretch>
            <a:fillRect/>
          </a:stretch>
        </p:blipFill>
        <p:spPr>
          <a:xfrm>
            <a:off x="1644649" y="877887"/>
            <a:ext cx="8483601" cy="5035335"/>
          </a:xfrm>
          <a:prstGeom prst="rect">
            <a:avLst/>
          </a:prstGeom>
        </p:spPr>
      </p:pic>
    </p:spTree>
    <p:extLst>
      <p:ext uri="{BB962C8B-B14F-4D97-AF65-F5344CB8AC3E}">
        <p14:creationId xmlns:p14="http://schemas.microsoft.com/office/powerpoint/2010/main" val="1293544431"/>
      </p:ext>
    </p:extLst>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Sales &amp; Distribution Overview</a:t>
            </a:r>
            <a:endParaRPr lang="en-US" dirty="0"/>
          </a:p>
        </p:txBody>
      </p:sp>
      <p:pic>
        <p:nvPicPr>
          <p:cNvPr id="7" name="Picture 7"/>
          <p:cNvPicPr>
            <a:picLocks noChangeAspect="1" noChangeArrowheads="1"/>
          </p:cNvPicPr>
          <p:nvPr/>
        </p:nvPicPr>
        <p:blipFill>
          <a:blip r:embed="rId2"/>
          <a:srcRect/>
          <a:stretch>
            <a:fillRect/>
          </a:stretch>
        </p:blipFill>
        <p:spPr bwMode="auto">
          <a:xfrm>
            <a:off x="2443328" y="800865"/>
            <a:ext cx="6837149" cy="5671207"/>
          </a:xfrm>
          <a:prstGeom prst="rect">
            <a:avLst/>
          </a:prstGeom>
          <a:noFill/>
          <a:ln w="9525">
            <a:noFill/>
            <a:miter lim="800000"/>
            <a:headEnd/>
            <a:tailEnd/>
          </a:ln>
          <a:effectLst/>
        </p:spPr>
      </p:pic>
    </p:spTree>
    <p:extLst>
      <p:ext uri="{BB962C8B-B14F-4D97-AF65-F5344CB8AC3E}">
        <p14:creationId xmlns:p14="http://schemas.microsoft.com/office/powerpoint/2010/main" val="2748273875"/>
      </p:ext>
    </p:extLst>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Management Overview</a:t>
            </a:r>
            <a:endParaRPr lang="en-US" dirty="0"/>
          </a:p>
        </p:txBody>
      </p:sp>
      <p:pic>
        <p:nvPicPr>
          <p:cNvPr id="4" name="Picture 2"/>
          <p:cNvPicPr>
            <a:picLocks noChangeAspect="1" noChangeArrowheads="1"/>
          </p:cNvPicPr>
          <p:nvPr/>
        </p:nvPicPr>
        <p:blipFill>
          <a:blip r:embed="rId2"/>
          <a:srcRect/>
          <a:stretch>
            <a:fillRect/>
          </a:stretch>
        </p:blipFill>
        <p:spPr bwMode="auto">
          <a:xfrm>
            <a:off x="1982788" y="1006474"/>
            <a:ext cx="7793841" cy="4962525"/>
          </a:xfrm>
          <a:prstGeom prst="rect">
            <a:avLst/>
          </a:prstGeom>
          <a:noFill/>
          <a:ln w="9525">
            <a:noFill/>
            <a:miter lim="800000"/>
            <a:headEnd/>
            <a:tailEnd/>
          </a:ln>
          <a:effectLst/>
        </p:spPr>
      </p:pic>
    </p:spTree>
    <p:extLst>
      <p:ext uri="{BB962C8B-B14F-4D97-AF65-F5344CB8AC3E}">
        <p14:creationId xmlns:p14="http://schemas.microsoft.com/office/powerpoint/2010/main" val="687581488"/>
      </p:ext>
    </p:extLst>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Planning Cycle</a:t>
            </a:r>
            <a:endParaRPr lang="en-US" dirty="0"/>
          </a:p>
        </p:txBody>
      </p:sp>
      <p:pic>
        <p:nvPicPr>
          <p:cNvPr id="3" name="Picture 2"/>
          <p:cNvPicPr>
            <a:picLocks noChangeAspect="1" noChangeArrowheads="1"/>
          </p:cNvPicPr>
          <p:nvPr/>
        </p:nvPicPr>
        <p:blipFill>
          <a:blip r:embed="rId2"/>
          <a:srcRect/>
          <a:stretch>
            <a:fillRect/>
          </a:stretch>
        </p:blipFill>
        <p:spPr bwMode="auto">
          <a:xfrm>
            <a:off x="1836737" y="825790"/>
            <a:ext cx="7580217" cy="5451043"/>
          </a:xfrm>
          <a:prstGeom prst="rect">
            <a:avLst/>
          </a:prstGeom>
          <a:noFill/>
          <a:ln w="9525">
            <a:noFill/>
            <a:miter lim="800000"/>
            <a:headEnd/>
            <a:tailEnd/>
          </a:ln>
          <a:effectLst/>
        </p:spPr>
      </p:pic>
    </p:spTree>
    <p:extLst>
      <p:ext uri="{BB962C8B-B14F-4D97-AF65-F5344CB8AC3E}">
        <p14:creationId xmlns:p14="http://schemas.microsoft.com/office/powerpoint/2010/main" val="1425264382"/>
      </p:ext>
    </p:extLst>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Project Lifecycle</a:t>
            </a:r>
            <a:endParaRPr lang="en-US" dirty="0"/>
          </a:p>
        </p:txBody>
      </p:sp>
      <p:pic>
        <p:nvPicPr>
          <p:cNvPr id="3" name="Picture 2"/>
          <p:cNvPicPr>
            <a:picLocks noChangeAspect="1"/>
          </p:cNvPicPr>
          <p:nvPr/>
        </p:nvPicPr>
        <p:blipFill>
          <a:blip r:embed="rId2"/>
          <a:stretch>
            <a:fillRect/>
          </a:stretch>
        </p:blipFill>
        <p:spPr>
          <a:xfrm>
            <a:off x="2714336" y="890910"/>
            <a:ext cx="5883754" cy="5120851"/>
          </a:xfrm>
          <a:prstGeom prst="rect">
            <a:avLst/>
          </a:prstGeom>
        </p:spPr>
      </p:pic>
    </p:spTree>
    <p:extLst>
      <p:ext uri="{BB962C8B-B14F-4D97-AF65-F5344CB8AC3E}">
        <p14:creationId xmlns:p14="http://schemas.microsoft.com/office/powerpoint/2010/main" val="2802478713"/>
      </p:ext>
    </p:extLst>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3922"/>
            <a:ext cx="9144000" cy="2732041"/>
          </a:xfrm>
        </p:spPr>
        <p:txBody>
          <a:bodyPr/>
          <a:lstStyle/>
          <a:p>
            <a:r>
              <a:rPr lang="en-US" dirty="0" smtClean="0"/>
              <a:t>Q &amp; A</a:t>
            </a:r>
            <a:br>
              <a:rPr lang="en-US" dirty="0" smtClean="0"/>
            </a:br>
            <a:r>
              <a:rPr lang="en-US" dirty="0" smtClean="0"/>
              <a:t/>
            </a:r>
            <a:br>
              <a:rPr lang="en-US" dirty="0" smtClean="0"/>
            </a:br>
            <a:r>
              <a:rPr lang="en-US" dirty="0" smtClean="0"/>
              <a:t>Thank you</a:t>
            </a:r>
            <a:endParaRPr lang="en-US" dirty="0"/>
          </a:p>
        </p:txBody>
      </p:sp>
      <p:sp>
        <p:nvSpPr>
          <p:cNvPr id="3" name="Subtitle 2"/>
          <p:cNvSpPr>
            <a:spLocks noGrp="1"/>
          </p:cNvSpPr>
          <p:nvPr>
            <p:ph type="subTitle" idx="1"/>
          </p:nvPr>
        </p:nvSpPr>
        <p:spPr>
          <a:xfrm>
            <a:off x="1524000" y="4618038"/>
            <a:ext cx="9144000" cy="1263010"/>
          </a:xfrm>
        </p:spPr>
        <p:txBody>
          <a:bodyPr/>
          <a:lstStyle/>
          <a:p>
            <a:r>
              <a:rPr lang="en-US" dirty="0" smtClean="0"/>
              <a:t>Sudhan Paranjape</a:t>
            </a:r>
          </a:p>
          <a:p>
            <a:r>
              <a:rPr lang="en-US" dirty="0" smtClean="0"/>
              <a:t>CTS ID 480916</a:t>
            </a:r>
            <a:endParaRPr lang="en-US" dirty="0"/>
          </a:p>
        </p:txBody>
      </p:sp>
    </p:spTree>
    <p:extLst>
      <p:ext uri="{BB962C8B-B14F-4D97-AF65-F5344CB8AC3E}">
        <p14:creationId xmlns:p14="http://schemas.microsoft.com/office/powerpoint/2010/main" val="177602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ERP Overview</a:t>
            </a:r>
            <a:endParaRPr lang="en-US" dirty="0"/>
          </a:p>
        </p:txBody>
      </p:sp>
      <p:sp>
        <p:nvSpPr>
          <p:cNvPr id="3" name="Text Placeholder 2"/>
          <p:cNvSpPr>
            <a:spLocks noGrp="1"/>
          </p:cNvSpPr>
          <p:nvPr>
            <p:ph type="body" sz="half" idx="1"/>
          </p:nvPr>
        </p:nvSpPr>
        <p:spPr>
          <a:xfrm>
            <a:off x="332317" y="911226"/>
            <a:ext cx="5972949" cy="4824413"/>
          </a:xfrm>
        </p:spPr>
        <p:txBody>
          <a:bodyPr/>
          <a:lstStyle/>
          <a:p>
            <a:r>
              <a:rPr lang="en-US" sz="2000" b="1" dirty="0" smtClean="0"/>
              <a:t>Evolution of ERP</a:t>
            </a:r>
          </a:p>
          <a:p>
            <a:pPr>
              <a:buFont typeface="Arial" panose="020B0604020202020204" pitchFamily="34" charset="0"/>
              <a:buChar char="•"/>
            </a:pPr>
            <a:r>
              <a:rPr lang="en-US" sz="2000" dirty="0" smtClean="0"/>
              <a:t>1960’s – Inventory Management &amp; Control</a:t>
            </a:r>
          </a:p>
          <a:p>
            <a:pPr>
              <a:buFont typeface="Arial" panose="020B0604020202020204" pitchFamily="34" charset="0"/>
              <a:buChar char="•"/>
            </a:pPr>
            <a:r>
              <a:rPr lang="en-US" sz="2000" dirty="0" smtClean="0"/>
              <a:t>1970’s – Materials Requirements Planning (MRP)</a:t>
            </a:r>
          </a:p>
          <a:p>
            <a:pPr>
              <a:buFont typeface="Arial" panose="020B0604020202020204" pitchFamily="34" charset="0"/>
              <a:buChar char="•"/>
            </a:pPr>
            <a:r>
              <a:rPr lang="en-US" sz="2000" dirty="0" smtClean="0"/>
              <a:t>1980’s – Manufacturing Resources Planning (MRP II)</a:t>
            </a:r>
          </a:p>
          <a:p>
            <a:pPr>
              <a:buFont typeface="Arial" panose="020B0604020202020204" pitchFamily="34" charset="0"/>
              <a:buChar char="•"/>
            </a:pPr>
            <a:r>
              <a:rPr lang="en-US" sz="2000" dirty="0" smtClean="0"/>
              <a:t>1990’s – Enterprise Resources Planning (ERP)</a:t>
            </a:r>
          </a:p>
          <a:p>
            <a:pPr>
              <a:buFont typeface="Arial" panose="020B0604020202020204" pitchFamily="34" charset="0"/>
              <a:buChar char="•"/>
            </a:pPr>
            <a:r>
              <a:rPr lang="en-US" sz="2000" dirty="0" smtClean="0"/>
              <a:t>2000 Onwards – Web Enabled ERP, Extended ERP</a:t>
            </a:r>
            <a:endParaRPr lang="en-US"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403" y="1038225"/>
            <a:ext cx="4922206" cy="4824413"/>
          </a:xfrm>
          <a:prstGeom prst="rect">
            <a:avLst/>
          </a:prstGeom>
        </p:spPr>
      </p:pic>
    </p:spTree>
    <p:extLst>
      <p:ext uri="{BB962C8B-B14F-4D97-AF65-F5344CB8AC3E}">
        <p14:creationId xmlns:p14="http://schemas.microsoft.com/office/powerpoint/2010/main" val="1142671355"/>
      </p:ext>
    </p:extLst>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Resource Planning</a:t>
            </a:r>
            <a:endParaRPr lang="en-US" dirty="0"/>
          </a:p>
        </p:txBody>
      </p:sp>
      <p:sp>
        <p:nvSpPr>
          <p:cNvPr id="3" name="Text Placeholder 2"/>
          <p:cNvSpPr>
            <a:spLocks noGrp="1"/>
          </p:cNvSpPr>
          <p:nvPr>
            <p:ph type="body" sz="half" idx="1"/>
          </p:nvPr>
        </p:nvSpPr>
        <p:spPr>
          <a:xfrm>
            <a:off x="332317" y="784225"/>
            <a:ext cx="6156086" cy="5684813"/>
          </a:xfrm>
        </p:spPr>
        <p:txBody>
          <a:bodyPr/>
          <a:lstStyle/>
          <a:p>
            <a:r>
              <a:rPr lang="en-US" sz="2000" b="1" dirty="0" smtClean="0"/>
              <a:t>… synchronization of various functions in an enterprise</a:t>
            </a:r>
          </a:p>
          <a:p>
            <a:r>
              <a:rPr lang="en-US" altLang="en-US" sz="2000" b="1" dirty="0"/>
              <a:t>An integrated suite of business applications, that..</a:t>
            </a:r>
          </a:p>
          <a:p>
            <a:pPr lvl="1" indent="-180975">
              <a:buFont typeface="Wingdings" panose="05000000000000000000" pitchFamily="2" charset="2"/>
              <a:buChar char="§"/>
            </a:pPr>
            <a:r>
              <a:rPr lang="en-US" altLang="en-US" sz="2000" dirty="0"/>
              <a:t>Closely links, monitors, and controls primary enterprise resources like manpower, machine, material, methods, market and money</a:t>
            </a:r>
          </a:p>
          <a:p>
            <a:pPr lvl="1" indent="-180975">
              <a:buFont typeface="Wingdings" panose="05000000000000000000" pitchFamily="2" charset="2"/>
              <a:buChar char="§"/>
            </a:pPr>
            <a:r>
              <a:rPr lang="en-US" altLang="en-US" sz="2000" dirty="0"/>
              <a:t>Enables corporate firms to readily change their processes to adapt to the ever changing business scenario </a:t>
            </a:r>
          </a:p>
          <a:p>
            <a:pPr lvl="1" indent="-180975">
              <a:buFont typeface="Wingdings" panose="05000000000000000000" pitchFamily="2" charset="2"/>
              <a:buChar char="§"/>
            </a:pPr>
            <a:r>
              <a:rPr lang="en-US" altLang="en-US" sz="2000" dirty="0"/>
              <a:t>Provides expertise in industry specific business </a:t>
            </a:r>
            <a:r>
              <a:rPr lang="en-US" altLang="en-US" sz="2000" dirty="0" smtClean="0"/>
              <a:t>processes</a:t>
            </a:r>
            <a:endParaRPr lang="en-US" altLang="en-US" sz="2000" dirty="0"/>
          </a:p>
          <a:p>
            <a:r>
              <a:rPr lang="en-US" sz="2000" b="1" dirty="0" smtClean="0"/>
              <a:t>… </a:t>
            </a:r>
            <a:r>
              <a:rPr lang="en-US" sz="2000" b="1" dirty="0"/>
              <a:t>and extended to complete the value chain</a:t>
            </a:r>
          </a:p>
          <a:p>
            <a:r>
              <a:rPr lang="en-US" sz="2000" b="1" dirty="0" smtClean="0"/>
              <a:t>… and delivering administrative and decisions support system</a:t>
            </a:r>
          </a:p>
        </p:txBody>
      </p:sp>
      <p:pic>
        <p:nvPicPr>
          <p:cNvPr id="4" name="Picture 3"/>
          <p:cNvPicPr>
            <a:picLocks noChangeAspect="1"/>
          </p:cNvPicPr>
          <p:nvPr/>
        </p:nvPicPr>
        <p:blipFill>
          <a:blip r:embed="rId2"/>
          <a:stretch>
            <a:fillRect/>
          </a:stretch>
        </p:blipFill>
        <p:spPr>
          <a:xfrm>
            <a:off x="6488404" y="784228"/>
            <a:ext cx="4898174" cy="2461248"/>
          </a:xfrm>
          <a:prstGeom prst="rect">
            <a:avLst/>
          </a:prstGeom>
        </p:spPr>
      </p:pic>
      <p:pic>
        <p:nvPicPr>
          <p:cNvPr id="6" name="Picture 5"/>
          <p:cNvPicPr>
            <a:picLocks noChangeAspect="1"/>
          </p:cNvPicPr>
          <p:nvPr/>
        </p:nvPicPr>
        <p:blipFill>
          <a:blip r:embed="rId3"/>
          <a:stretch>
            <a:fillRect/>
          </a:stretch>
        </p:blipFill>
        <p:spPr>
          <a:xfrm>
            <a:off x="6488403" y="3431905"/>
            <a:ext cx="5128341" cy="2632255"/>
          </a:xfrm>
          <a:prstGeom prst="rect">
            <a:avLst/>
          </a:prstGeom>
        </p:spPr>
      </p:pic>
    </p:spTree>
    <p:extLst>
      <p:ext uri="{BB962C8B-B14F-4D97-AF65-F5344CB8AC3E}">
        <p14:creationId xmlns:p14="http://schemas.microsoft.com/office/powerpoint/2010/main" val="3477827042"/>
      </p:ext>
    </p:extLst>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Resource Planning</a:t>
            </a:r>
            <a:endParaRPr lang="en-US" dirty="0"/>
          </a:p>
        </p:txBody>
      </p:sp>
      <p:sp>
        <p:nvSpPr>
          <p:cNvPr id="3" name="Text Placeholder 2"/>
          <p:cNvSpPr>
            <a:spLocks noGrp="1"/>
          </p:cNvSpPr>
          <p:nvPr>
            <p:ph type="body" sz="half" idx="1"/>
          </p:nvPr>
        </p:nvSpPr>
        <p:spPr>
          <a:xfrm>
            <a:off x="332316" y="784226"/>
            <a:ext cx="6180619" cy="4824413"/>
          </a:xfrm>
        </p:spPr>
        <p:txBody>
          <a:bodyPr/>
          <a:lstStyle/>
          <a:p>
            <a:pPr marL="0" indent="0"/>
            <a:r>
              <a:rPr lang="en-US" altLang="en-US" sz="2000" dirty="0"/>
              <a:t>Enterprise resource planning (ERP) is an industry term for the broad set of activities that helps an organization manage its business</a:t>
            </a:r>
          </a:p>
          <a:p>
            <a:pPr marL="0" indent="0"/>
            <a:r>
              <a:rPr lang="en-US" altLang="en-US" sz="2000" dirty="0" smtClean="0"/>
              <a:t>ERP </a:t>
            </a:r>
            <a:r>
              <a:rPr lang="en-US" altLang="en-US" sz="2000" dirty="0"/>
              <a:t>is not just a software…but a complete business solution integrated across the entire value chain which creates an information infrastructure for efficient planning and effective execution</a:t>
            </a:r>
            <a:r>
              <a:rPr lang="en-US" altLang="en-US" sz="2000" dirty="0" smtClean="0"/>
              <a:t>.</a:t>
            </a:r>
          </a:p>
          <a:p>
            <a:pPr marL="0" indent="0"/>
            <a:r>
              <a:rPr lang="en-US" altLang="en-US" sz="2000" dirty="0"/>
              <a:t>An important goal </a:t>
            </a:r>
            <a:r>
              <a:rPr lang="en-US" altLang="en-US" sz="2000" dirty="0" smtClean="0"/>
              <a:t>of </a:t>
            </a:r>
            <a:r>
              <a:rPr lang="en-US" altLang="en-US" sz="2000" dirty="0"/>
              <a:t>ERP is to facilitate the flow of information so business decisions can be </a:t>
            </a:r>
            <a:r>
              <a:rPr lang="en-US" altLang="en-US" sz="2000" dirty="0" smtClean="0"/>
              <a:t>data-driven &amp; in timely manner. </a:t>
            </a:r>
            <a:r>
              <a:rPr lang="en-US" altLang="en-US" sz="2000" dirty="0"/>
              <a:t>ERP software suites are built to </a:t>
            </a:r>
            <a:r>
              <a:rPr lang="en-US" altLang="en-US" sz="2000" dirty="0" smtClean="0"/>
              <a:t>collect, process </a:t>
            </a:r>
            <a:r>
              <a:rPr lang="en-US" altLang="en-US" sz="2000" dirty="0"/>
              <a:t>and organize data from various levels of an organization to provide management with insight into key performance indicators (KPIs) in real time.</a:t>
            </a:r>
            <a:endParaRPr lang="en-US" altLang="en-US" sz="2000" dirty="0" smtClean="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936" y="1165226"/>
            <a:ext cx="5116687" cy="4833176"/>
          </a:xfrm>
          <a:prstGeom prst="rect">
            <a:avLst/>
          </a:prstGeom>
        </p:spPr>
      </p:pic>
    </p:spTree>
    <p:extLst>
      <p:ext uri="{BB962C8B-B14F-4D97-AF65-F5344CB8AC3E}">
        <p14:creationId xmlns:p14="http://schemas.microsoft.com/office/powerpoint/2010/main" val="919798187"/>
      </p:ext>
    </p:extLst>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Benefits that Clients Expect from an ERP Project</a:t>
            </a:r>
            <a:endParaRPr lang="en-US" dirty="0"/>
          </a:p>
        </p:txBody>
      </p:sp>
      <p:sp>
        <p:nvSpPr>
          <p:cNvPr id="3" name="Text Placeholder 2"/>
          <p:cNvSpPr>
            <a:spLocks noGrp="1"/>
          </p:cNvSpPr>
          <p:nvPr>
            <p:ph type="body" sz="half" idx="1"/>
          </p:nvPr>
        </p:nvSpPr>
        <p:spPr>
          <a:xfrm>
            <a:off x="332317" y="784226"/>
            <a:ext cx="11529125" cy="3683593"/>
          </a:xfrm>
        </p:spPr>
        <p:txBody>
          <a:bodyPr/>
          <a:lstStyle/>
          <a:p>
            <a:pPr>
              <a:buFont typeface="Arial" panose="020B0604020202020204" pitchFamily="34" charset="0"/>
              <a:buChar char="•"/>
            </a:pPr>
            <a:r>
              <a:rPr lang="en-US" sz="2000" dirty="0" smtClean="0"/>
              <a:t>Efficient process &amp; Product management</a:t>
            </a:r>
          </a:p>
          <a:p>
            <a:pPr>
              <a:buFont typeface="Arial" panose="020B0604020202020204" pitchFamily="34" charset="0"/>
              <a:buChar char="•"/>
            </a:pPr>
            <a:r>
              <a:rPr lang="en-US" sz="2000" dirty="0" smtClean="0"/>
              <a:t>Integrated supply chain management</a:t>
            </a:r>
          </a:p>
          <a:p>
            <a:pPr>
              <a:buFont typeface="Arial" panose="020B0604020202020204" pitchFamily="34" charset="0"/>
              <a:buChar char="•"/>
            </a:pPr>
            <a:r>
              <a:rPr lang="en-US" sz="2000" dirty="0" smtClean="0"/>
              <a:t>Leverage purchasing and vendor management</a:t>
            </a:r>
          </a:p>
          <a:p>
            <a:pPr>
              <a:buFont typeface="Arial" panose="020B0604020202020204" pitchFamily="34" charset="0"/>
              <a:buChar char="•"/>
            </a:pPr>
            <a:r>
              <a:rPr lang="en-US" sz="2000" dirty="0" smtClean="0"/>
              <a:t>Customer service improvement</a:t>
            </a:r>
          </a:p>
          <a:p>
            <a:pPr>
              <a:buFont typeface="Arial" panose="020B0604020202020204" pitchFamily="34" charset="0"/>
              <a:buChar char="•"/>
            </a:pPr>
            <a:r>
              <a:rPr lang="en-US" sz="2000" dirty="0" smtClean="0"/>
              <a:t>Inventory reductions</a:t>
            </a:r>
          </a:p>
          <a:p>
            <a:pPr>
              <a:buFont typeface="Arial" panose="020B0604020202020204" pitchFamily="34" charset="0"/>
              <a:buChar char="•"/>
            </a:pPr>
            <a:r>
              <a:rPr lang="en-US" sz="2000" dirty="0" smtClean="0"/>
              <a:t>Reduced Total Cost of Ownership on an ongoing basis</a:t>
            </a:r>
          </a:p>
          <a:p>
            <a:pPr>
              <a:buFont typeface="Arial" panose="020B0604020202020204" pitchFamily="34" charset="0"/>
              <a:buChar char="•"/>
            </a:pPr>
            <a:r>
              <a:rPr lang="en-US" sz="2000" dirty="0" smtClean="0"/>
              <a:t>Improved business management</a:t>
            </a:r>
          </a:p>
          <a:p>
            <a:pPr>
              <a:buFont typeface="Arial" panose="020B0604020202020204" pitchFamily="34" charset="0"/>
              <a:buChar char="•"/>
            </a:pPr>
            <a:endParaRPr lang="en-US" dirty="0" smtClean="0"/>
          </a:p>
          <a:p>
            <a:endParaRPr lang="en-US" dirty="0"/>
          </a:p>
        </p:txBody>
      </p:sp>
      <p:pic>
        <p:nvPicPr>
          <p:cNvPr id="5" name="Content Placeholder 4"/>
          <p:cNvPicPr>
            <a:picLocks noGrp="1" noChangeAspect="1"/>
          </p:cNvPicPr>
          <p:nvPr>
            <p:ph sz="half" idx="2"/>
          </p:nvPr>
        </p:nvPicPr>
        <p:blipFill>
          <a:blip r:embed="rId2"/>
          <a:stretch>
            <a:fillRect/>
          </a:stretch>
        </p:blipFill>
        <p:spPr>
          <a:xfrm>
            <a:off x="628561" y="4467819"/>
            <a:ext cx="8509883" cy="1882976"/>
          </a:xfrm>
          <a:prstGeom prst="rect">
            <a:avLst/>
          </a:prstGeom>
        </p:spPr>
      </p:pic>
    </p:spTree>
    <p:extLst>
      <p:ext uri="{BB962C8B-B14F-4D97-AF65-F5344CB8AC3E}">
        <p14:creationId xmlns:p14="http://schemas.microsoft.com/office/powerpoint/2010/main" val="1923482217"/>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Trends Favoring Growth of ERP</a:t>
            </a:r>
            <a:endParaRPr lang="en-US" dirty="0"/>
          </a:p>
        </p:txBody>
      </p:sp>
      <p:sp>
        <p:nvSpPr>
          <p:cNvPr id="3" name="Text Placeholder 2"/>
          <p:cNvSpPr>
            <a:spLocks noGrp="1"/>
          </p:cNvSpPr>
          <p:nvPr>
            <p:ph type="body" sz="half" idx="1"/>
          </p:nvPr>
        </p:nvSpPr>
        <p:spPr>
          <a:xfrm>
            <a:off x="332317" y="784227"/>
            <a:ext cx="11516246" cy="5268844"/>
          </a:xfrm>
        </p:spPr>
        <p:txBody>
          <a:bodyPr/>
          <a:lstStyle/>
          <a:p>
            <a:pPr>
              <a:buFont typeface="Arial" panose="020B0604020202020204" pitchFamily="34" charset="0"/>
              <a:buChar char="•"/>
            </a:pPr>
            <a:r>
              <a:rPr lang="en-US" dirty="0" smtClean="0"/>
              <a:t>Globalization</a:t>
            </a:r>
          </a:p>
          <a:p>
            <a:pPr lvl="2">
              <a:buFont typeface="Arial" panose="020B0604020202020204" pitchFamily="34" charset="0"/>
              <a:buChar char="•"/>
            </a:pPr>
            <a:r>
              <a:rPr lang="en-US" sz="1800" dirty="0" smtClean="0"/>
              <a:t>Localization aspects</a:t>
            </a:r>
          </a:p>
          <a:p>
            <a:pPr lvl="2">
              <a:buFont typeface="Arial" panose="020B0604020202020204" pitchFamily="34" charset="0"/>
              <a:buChar char="•"/>
            </a:pPr>
            <a:r>
              <a:rPr lang="en-US" sz="1800" dirty="0" smtClean="0"/>
              <a:t>Variety of languages</a:t>
            </a:r>
          </a:p>
          <a:p>
            <a:pPr lvl="2">
              <a:buFont typeface="Arial" panose="020B0604020202020204" pitchFamily="34" charset="0"/>
              <a:buChar char="•"/>
            </a:pPr>
            <a:r>
              <a:rPr lang="en-US" sz="1800" dirty="0" smtClean="0"/>
              <a:t>Business process variations</a:t>
            </a:r>
          </a:p>
          <a:p>
            <a:pPr lvl="2">
              <a:buFont typeface="Arial" panose="020B0604020202020204" pitchFamily="34" charset="0"/>
              <a:buChar char="•"/>
            </a:pPr>
            <a:r>
              <a:rPr lang="en-US" sz="1800" dirty="0" smtClean="0"/>
              <a:t>Different cultures</a:t>
            </a:r>
          </a:p>
          <a:p>
            <a:pPr>
              <a:buFont typeface="Arial" panose="020B0604020202020204" pitchFamily="34" charset="0"/>
              <a:buChar char="•"/>
            </a:pPr>
            <a:r>
              <a:rPr lang="en-US" dirty="0" smtClean="0"/>
              <a:t>Business Process Reengineering</a:t>
            </a:r>
          </a:p>
          <a:p>
            <a:pPr lvl="2">
              <a:buFont typeface="Arial" panose="020B0604020202020204" pitchFamily="34" charset="0"/>
              <a:buChar char="•"/>
            </a:pPr>
            <a:r>
              <a:rPr lang="en-US" sz="1800" dirty="0" smtClean="0"/>
              <a:t>Cut development costs</a:t>
            </a:r>
          </a:p>
          <a:p>
            <a:pPr lvl="2">
              <a:buFont typeface="Arial" panose="020B0604020202020204" pitchFamily="34" charset="0"/>
              <a:buChar char="•"/>
            </a:pPr>
            <a:r>
              <a:rPr lang="en-US" sz="1800" dirty="0" smtClean="0"/>
              <a:t>Improve customer service</a:t>
            </a:r>
          </a:p>
          <a:p>
            <a:pPr lvl="2">
              <a:buFont typeface="Arial" panose="020B0604020202020204" pitchFamily="34" charset="0"/>
              <a:buChar char="•"/>
            </a:pPr>
            <a:r>
              <a:rPr lang="en-US" sz="1800" dirty="0" smtClean="0"/>
              <a:t>Reduced time to market</a:t>
            </a:r>
          </a:p>
          <a:p>
            <a:pPr>
              <a:buFont typeface="Arial" panose="020B0604020202020204" pitchFamily="34" charset="0"/>
              <a:buChar char="•"/>
            </a:pPr>
            <a:r>
              <a:rPr lang="en-US" dirty="0"/>
              <a:t>Integration</a:t>
            </a:r>
          </a:p>
          <a:p>
            <a:pPr lvl="2">
              <a:buFont typeface="Arial" panose="020B0604020202020204" pitchFamily="34" charset="0"/>
              <a:buChar char="•"/>
            </a:pPr>
            <a:r>
              <a:rPr lang="en-US" sz="1800" dirty="0" smtClean="0"/>
              <a:t>With BPR, increased need to have integrated solutions</a:t>
            </a:r>
          </a:p>
          <a:p>
            <a:pPr lvl="2">
              <a:buFont typeface="Arial" panose="020B0604020202020204" pitchFamily="34" charset="0"/>
              <a:buChar char="•"/>
            </a:pPr>
            <a:r>
              <a:rPr lang="en-US" sz="1800" dirty="0" smtClean="0"/>
              <a:t>Diverse technology platforms</a:t>
            </a:r>
          </a:p>
          <a:p>
            <a:pPr>
              <a:buFont typeface="Arial" panose="020B0604020202020204" pitchFamily="34" charset="0"/>
              <a:buChar char="•"/>
            </a:pPr>
            <a:r>
              <a:rPr lang="en-US" dirty="0" smtClean="0"/>
              <a:t>Technology Improvements &amp; Pricing</a:t>
            </a:r>
          </a:p>
          <a:p>
            <a:pPr lvl="2">
              <a:buFont typeface="Arial" panose="020B0604020202020204" pitchFamily="34" charset="0"/>
              <a:buChar char="•"/>
            </a:pPr>
            <a:r>
              <a:rPr lang="en-US" sz="1800" dirty="0" smtClean="0"/>
              <a:t>Evolving technology</a:t>
            </a:r>
          </a:p>
          <a:p>
            <a:pPr lvl="2">
              <a:buFont typeface="Arial" panose="020B0604020202020204" pitchFamily="34" charset="0"/>
              <a:buChar char="•"/>
            </a:pPr>
            <a:r>
              <a:rPr lang="en-US" sz="1800" dirty="0" smtClean="0"/>
              <a:t>Different licensing models</a:t>
            </a:r>
          </a:p>
        </p:txBody>
      </p:sp>
    </p:spTree>
    <p:extLst>
      <p:ext uri="{BB962C8B-B14F-4D97-AF65-F5344CB8AC3E}">
        <p14:creationId xmlns:p14="http://schemas.microsoft.com/office/powerpoint/2010/main" val="2558487341"/>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Expected out of ERP Culture</a:t>
            </a:r>
            <a:endParaRPr lang="en-US" dirty="0"/>
          </a:p>
        </p:txBody>
      </p:sp>
      <p:sp>
        <p:nvSpPr>
          <p:cNvPr id="3" name="Text Placeholder 2"/>
          <p:cNvSpPr>
            <a:spLocks noGrp="1"/>
          </p:cNvSpPr>
          <p:nvPr>
            <p:ph type="body" sz="half" idx="1"/>
          </p:nvPr>
        </p:nvSpPr>
        <p:spPr>
          <a:xfrm>
            <a:off x="332317" y="784227"/>
            <a:ext cx="11516246" cy="5268844"/>
          </a:xfrm>
        </p:spPr>
        <p:txBody>
          <a:bodyPr/>
          <a:lstStyle/>
          <a:p>
            <a:pPr>
              <a:buFont typeface="Arial" panose="020B0604020202020204" pitchFamily="34" charset="0"/>
              <a:buChar char="•"/>
            </a:pPr>
            <a:r>
              <a:rPr lang="en-US" sz="2000" dirty="0" smtClean="0"/>
              <a:t>Reduced working capital requirements</a:t>
            </a:r>
          </a:p>
          <a:p>
            <a:pPr>
              <a:buFont typeface="Arial" panose="020B0604020202020204" pitchFamily="34" charset="0"/>
              <a:buChar char="•"/>
            </a:pPr>
            <a:r>
              <a:rPr lang="en-US" sz="2000" dirty="0" smtClean="0"/>
              <a:t>Improved customer service</a:t>
            </a:r>
          </a:p>
          <a:p>
            <a:pPr>
              <a:buFont typeface="Arial" panose="020B0604020202020204" pitchFamily="34" charset="0"/>
              <a:buChar char="•"/>
            </a:pPr>
            <a:r>
              <a:rPr lang="en-US" sz="2000" dirty="0" smtClean="0"/>
              <a:t>Improved productivity</a:t>
            </a:r>
          </a:p>
          <a:p>
            <a:pPr>
              <a:buFont typeface="Arial" panose="020B0604020202020204" pitchFamily="34" charset="0"/>
              <a:buChar char="•"/>
            </a:pPr>
            <a:r>
              <a:rPr lang="en-US" sz="2000" dirty="0" smtClean="0"/>
              <a:t>Reduced purchase costs</a:t>
            </a:r>
          </a:p>
          <a:p>
            <a:pPr>
              <a:buFont typeface="Arial" panose="020B0604020202020204" pitchFamily="34" charset="0"/>
              <a:buChar char="•"/>
            </a:pPr>
            <a:r>
              <a:rPr lang="en-US" sz="2000" dirty="0" smtClean="0"/>
              <a:t>Reduced overtime</a:t>
            </a:r>
          </a:p>
          <a:p>
            <a:pPr>
              <a:buFont typeface="Arial" panose="020B0604020202020204" pitchFamily="34" charset="0"/>
              <a:buChar char="•"/>
            </a:pPr>
            <a:r>
              <a:rPr lang="en-US" sz="2000" dirty="0" smtClean="0"/>
              <a:t>Availability of data to help make business decisions</a:t>
            </a:r>
          </a:p>
          <a:p>
            <a:pPr>
              <a:buFont typeface="Arial" panose="020B0604020202020204" pitchFamily="34" charset="0"/>
              <a:buChar char="•"/>
            </a:pPr>
            <a:r>
              <a:rPr lang="en-US" sz="2000" dirty="0" smtClean="0"/>
              <a:t>Having accountability throughout the organization</a:t>
            </a:r>
          </a:p>
          <a:p>
            <a:pPr>
              <a:buFont typeface="Arial" panose="020B0604020202020204" pitchFamily="34" charset="0"/>
              <a:buChar char="•"/>
            </a:pPr>
            <a:r>
              <a:rPr lang="en-US" sz="2000" dirty="0" smtClean="0"/>
              <a:t>Improved quality of life</a:t>
            </a:r>
          </a:p>
        </p:txBody>
      </p:sp>
    </p:spTree>
    <p:extLst>
      <p:ext uri="{BB962C8B-B14F-4D97-AF65-F5344CB8AC3E}">
        <p14:creationId xmlns:p14="http://schemas.microsoft.com/office/powerpoint/2010/main" val="3782342708"/>
      </p:ext>
    </p:extLst>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Well-known ERP Vendors</a:t>
            </a:r>
            <a:endParaRPr lang="en-US" dirty="0"/>
          </a:p>
        </p:txBody>
      </p:sp>
      <p:sp>
        <p:nvSpPr>
          <p:cNvPr id="3" name="Text Placeholder 2"/>
          <p:cNvSpPr>
            <a:spLocks noGrp="1"/>
          </p:cNvSpPr>
          <p:nvPr>
            <p:ph type="body" sz="half" idx="1"/>
          </p:nvPr>
        </p:nvSpPr>
        <p:spPr>
          <a:xfrm>
            <a:off x="332317" y="784227"/>
            <a:ext cx="11516246" cy="5268844"/>
          </a:xfrm>
        </p:spPr>
        <p:txBody>
          <a:bodyPr/>
          <a:lstStyle/>
          <a:p>
            <a:pPr>
              <a:buFont typeface="Arial" panose="020B0604020202020204" pitchFamily="34" charset="0"/>
              <a:buChar char="•"/>
            </a:pPr>
            <a:r>
              <a:rPr lang="en-US" sz="2000" dirty="0" smtClean="0"/>
              <a:t>SAP AG</a:t>
            </a:r>
          </a:p>
          <a:p>
            <a:pPr>
              <a:buFont typeface="Arial" panose="020B0604020202020204" pitchFamily="34" charset="0"/>
              <a:buChar char="•"/>
            </a:pPr>
            <a:r>
              <a:rPr lang="en-US" sz="2000" dirty="0" smtClean="0"/>
              <a:t>Oracle (PeopleSoft and JD Edwards taken over by Oracle)</a:t>
            </a:r>
          </a:p>
          <a:p>
            <a:pPr>
              <a:buFont typeface="Arial" panose="020B0604020202020204" pitchFamily="34" charset="0"/>
              <a:buChar char="•"/>
            </a:pPr>
            <a:r>
              <a:rPr lang="en-US" sz="2000" dirty="0" smtClean="0"/>
              <a:t>Baan (As of May 2006, its under Infor Global Solutions of Atlanta)</a:t>
            </a:r>
          </a:p>
          <a:p>
            <a:pPr>
              <a:buFont typeface="Arial" panose="020B0604020202020204" pitchFamily="34" charset="0"/>
              <a:buChar char="•"/>
            </a:pPr>
            <a:r>
              <a:rPr lang="en-US" sz="2000" dirty="0" smtClean="0"/>
              <a:t>MFG/PRO</a:t>
            </a:r>
          </a:p>
          <a:p>
            <a:pPr>
              <a:buFont typeface="Arial" panose="020B0604020202020204" pitchFamily="34" charset="0"/>
              <a:buChar char="•"/>
            </a:pPr>
            <a:r>
              <a:rPr lang="en-US" sz="2000" dirty="0" smtClean="0"/>
              <a:t>Navision (Microsoft Dynamics NAV)</a:t>
            </a:r>
          </a:p>
        </p:txBody>
      </p:sp>
    </p:spTree>
    <p:extLst>
      <p:ext uri="{BB962C8B-B14F-4D97-AF65-F5344CB8AC3E}">
        <p14:creationId xmlns:p14="http://schemas.microsoft.com/office/powerpoint/2010/main" val="3568775867"/>
      </p:ext>
    </p:extLst>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Theme1">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AP_corporate2008_1.1">
      <a:majorFont>
        <a:latin typeface="Arial Black"/>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defRPr kumimoji="0" lang="de-DE" sz="1600" b="0" i="0" u="none" strike="noStrike" cap="none" normalizeH="0" baseline="0" smtClean="0">
            <a:ln>
              <a:noFill/>
            </a:ln>
            <a:solidFill>
              <a:schemeClr val="tx1"/>
            </a:solidFill>
            <a:effectLst/>
            <a:latin typeface="Arial"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chemeClr val="bg2"/>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defRPr kumimoji="0" lang="de-DE" sz="1600" b="0" i="0" u="none" strike="noStrike" cap="none" normalizeH="0" baseline="0" smtClean="0">
            <a:ln>
              <a:noFill/>
            </a:ln>
            <a:solidFill>
              <a:schemeClr val="tx1"/>
            </a:solidFill>
            <a:effectLst/>
            <a:latin typeface="Arial" charset="0"/>
            <a:ea typeface="Arial Unicode MS" pitchFamily="34" charset="-128"/>
            <a:cs typeface="Arial Unicode MS" pitchFamily="34" charset="-128"/>
          </a:defRPr>
        </a:defPPr>
      </a:lstStyle>
    </a:lnDef>
  </a:objectDefaults>
  <a:extraClrSchemeLst>
    <a:extraClrScheme>
      <a:clrScheme name="SAP_corporate2008_1.1 1">
        <a:dk1>
          <a:srgbClr val="000000"/>
        </a:dk1>
        <a:lt1>
          <a:srgbClr val="FFFFFF"/>
        </a:lt1>
        <a:dk2>
          <a:srgbClr val="44697D"/>
        </a:dk2>
        <a:lt2>
          <a:srgbClr val="CCCCCC"/>
        </a:lt2>
        <a:accent1>
          <a:srgbClr val="F0AB00"/>
        </a:accent1>
        <a:accent2>
          <a:srgbClr val="666666"/>
        </a:accent2>
        <a:accent3>
          <a:srgbClr val="FFFFFF"/>
        </a:accent3>
        <a:accent4>
          <a:srgbClr val="000000"/>
        </a:accent4>
        <a:accent5>
          <a:srgbClr val="F6D2AA"/>
        </a:accent5>
        <a:accent6>
          <a:srgbClr val="5C5C5C"/>
        </a:accent6>
        <a:hlink>
          <a:srgbClr val="04357B"/>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SAP_corporate2008_1.1">
  <a:themeElements>
    <a:clrScheme name="2_SAP_corporate2008_1.1 1">
      <a:dk1>
        <a:srgbClr val="000000"/>
      </a:dk1>
      <a:lt1>
        <a:srgbClr val="FFFFFF"/>
      </a:lt1>
      <a:dk2>
        <a:srgbClr val="44697D"/>
      </a:dk2>
      <a:lt2>
        <a:srgbClr val="CCCCCC"/>
      </a:lt2>
      <a:accent1>
        <a:srgbClr val="F0AB00"/>
      </a:accent1>
      <a:accent2>
        <a:srgbClr val="666666"/>
      </a:accent2>
      <a:accent3>
        <a:srgbClr val="FFFFFF"/>
      </a:accent3>
      <a:accent4>
        <a:srgbClr val="000000"/>
      </a:accent4>
      <a:accent5>
        <a:srgbClr val="F6D2AA"/>
      </a:accent5>
      <a:accent6>
        <a:srgbClr val="5C5C5C"/>
      </a:accent6>
      <a:hlink>
        <a:srgbClr val="04357B"/>
      </a:hlink>
      <a:folHlink>
        <a:srgbClr val="999999"/>
      </a:folHlink>
    </a:clrScheme>
    <a:fontScheme name="2_SAP_corporate2008_1.1">
      <a:majorFont>
        <a:latin typeface="Arial Black"/>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defRPr kumimoji="0" lang="de-DE" sz="1600" b="0" i="0" u="none" strike="noStrike" cap="none" normalizeH="0" baseline="0" smtClean="0">
            <a:ln>
              <a:noFill/>
            </a:ln>
            <a:solidFill>
              <a:schemeClr val="tx1"/>
            </a:solidFill>
            <a:effectLst/>
            <a:latin typeface="Arial"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chemeClr val="bg2"/>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defRPr kumimoji="0" lang="de-DE" sz="1600" b="0" i="0" u="none" strike="noStrike" cap="none" normalizeH="0" baseline="0" smtClean="0">
            <a:ln>
              <a:noFill/>
            </a:ln>
            <a:solidFill>
              <a:schemeClr val="tx1"/>
            </a:solidFill>
            <a:effectLst/>
            <a:latin typeface="Arial" charset="0"/>
            <a:ea typeface="Arial Unicode MS" pitchFamily="34" charset="-128"/>
            <a:cs typeface="Arial Unicode MS" pitchFamily="34" charset="-128"/>
          </a:defRPr>
        </a:defPPr>
      </a:lstStyle>
    </a:lnDef>
  </a:objectDefaults>
  <a:extraClrSchemeLst>
    <a:extraClrScheme>
      <a:clrScheme name="2_SAP_corporate2008_1.1 1">
        <a:dk1>
          <a:srgbClr val="000000"/>
        </a:dk1>
        <a:lt1>
          <a:srgbClr val="FFFFFF"/>
        </a:lt1>
        <a:dk2>
          <a:srgbClr val="44697D"/>
        </a:dk2>
        <a:lt2>
          <a:srgbClr val="CCCCCC"/>
        </a:lt2>
        <a:accent1>
          <a:srgbClr val="F0AB00"/>
        </a:accent1>
        <a:accent2>
          <a:srgbClr val="666666"/>
        </a:accent2>
        <a:accent3>
          <a:srgbClr val="FFFFFF"/>
        </a:accent3>
        <a:accent4>
          <a:srgbClr val="000000"/>
        </a:accent4>
        <a:accent5>
          <a:srgbClr val="F6D2AA"/>
        </a:accent5>
        <a:accent6>
          <a:srgbClr val="5C5C5C"/>
        </a:accent6>
        <a:hlink>
          <a:srgbClr val="04357B"/>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38BFDE8F139840BAEEC6E7A932ED0C" ma:contentTypeVersion="4" ma:contentTypeDescription="Create a new document." ma:contentTypeScope="" ma:versionID="34fde4e6c70489b00d5529f9497ff262">
  <xsd:schema xmlns:xsd="http://www.w3.org/2001/XMLSchema" xmlns:xs="http://www.w3.org/2001/XMLSchema" xmlns:p="http://schemas.microsoft.com/office/2006/metadata/properties" xmlns:ns2="9f50c8a6-e5a4-43ce-b67f-ee4bc8ad8584" xmlns:ns3="951c5514-b77c-4532-82d5-a05f2f7d58e2" targetNamespace="http://schemas.microsoft.com/office/2006/metadata/properties" ma:root="true" ma:fieldsID="71abba4a890ce6234ceff5abbcc0c3f9" ns2:_="" ns3:_="">
    <xsd:import namespace="9f50c8a6-e5a4-43ce-b67f-ee4bc8ad8584"/>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50c8a6-e5a4-43ce-b67f-ee4bc8ad85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198FA6-2AA5-47AF-9C73-71BD26278AE0}"/>
</file>

<file path=customXml/itemProps2.xml><?xml version="1.0" encoding="utf-8"?>
<ds:datastoreItem xmlns:ds="http://schemas.openxmlformats.org/officeDocument/2006/customXml" ds:itemID="{A1E16A69-C908-4CCA-AEA2-032FEEA0C3DB}"/>
</file>

<file path=customXml/itemProps3.xml><?xml version="1.0" encoding="utf-8"?>
<ds:datastoreItem xmlns:ds="http://schemas.openxmlformats.org/officeDocument/2006/customXml" ds:itemID="{7F45F98D-E7B1-4115-BE2C-0A6524FF628E}"/>
</file>

<file path=docProps/app.xml><?xml version="1.0" encoding="utf-8"?>
<Properties xmlns="http://schemas.openxmlformats.org/officeDocument/2006/extended-properties" xmlns:vt="http://schemas.openxmlformats.org/officeDocument/2006/docPropsVTypes">
  <Template/>
  <TotalTime>715</TotalTime>
  <Words>1830</Words>
  <Application>Microsoft Office PowerPoint</Application>
  <PresentationFormat>Widescreen</PresentationFormat>
  <Paragraphs>246</Paragraphs>
  <Slides>27</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 Unicode MS</vt:lpstr>
      <vt:lpstr>Arial</vt:lpstr>
      <vt:lpstr>Arial Black</vt:lpstr>
      <vt:lpstr>Calibri</vt:lpstr>
      <vt:lpstr>Wingdings</vt:lpstr>
      <vt:lpstr>Theme1</vt:lpstr>
      <vt:lpstr>2_SAP_corporate2008_1.1</vt:lpstr>
      <vt:lpstr>ELT ABAP Training</vt:lpstr>
      <vt:lpstr>Objectives</vt:lpstr>
      <vt:lpstr>ERP Overview</vt:lpstr>
      <vt:lpstr>Enterprise Resource Planning</vt:lpstr>
      <vt:lpstr>Enterprise Resource Planning</vt:lpstr>
      <vt:lpstr>Key Benefits that Clients Expect from an ERP Project</vt:lpstr>
      <vt:lpstr>Business Trends Favoring Growth of ERP</vt:lpstr>
      <vt:lpstr>Results Expected out of ERP Culture</vt:lpstr>
      <vt:lpstr>Well-known ERP Vendors</vt:lpstr>
      <vt:lpstr>SAP – Few Facts</vt:lpstr>
      <vt:lpstr>History of SAP</vt:lpstr>
      <vt:lpstr>SAP R/3 – 3 Tier Architecture</vt:lpstr>
      <vt:lpstr>SAP R/3 – 3 Tier Architecture</vt:lpstr>
      <vt:lpstr>SAP R/3 Components</vt:lpstr>
      <vt:lpstr>Customization of a Software &amp; ABAP Programming</vt:lpstr>
      <vt:lpstr>SAP Client Overview</vt:lpstr>
      <vt:lpstr>Client Dependent vs. Client Independent</vt:lpstr>
      <vt:lpstr>Developer Access Key</vt:lpstr>
      <vt:lpstr>Package</vt:lpstr>
      <vt:lpstr>Search Help</vt:lpstr>
      <vt:lpstr>Demo in System</vt:lpstr>
      <vt:lpstr>Key SAP Modules</vt:lpstr>
      <vt:lpstr>Sales &amp; Distribution Overview</vt:lpstr>
      <vt:lpstr>Materials Management Overview</vt:lpstr>
      <vt:lpstr>Production Planning Cycle</vt:lpstr>
      <vt:lpstr>SAP Project Lifecycle</vt:lpstr>
      <vt:lpstr>Q &amp; A  Thank you</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Paranjape, Sudhan (Cognizant)</dc:creator>
  <cp:lastModifiedBy>Paranjape, Sudhan (Cognizant)</cp:lastModifiedBy>
  <cp:revision>117</cp:revision>
  <dcterms:created xsi:type="dcterms:W3CDTF">2016-03-09T05:48:56Z</dcterms:created>
  <dcterms:modified xsi:type="dcterms:W3CDTF">2016-04-25T11:31:28Z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0x0101009638BFDE8F139840BAEEC6E7A932ED0C</vt:lpwstr>
  </property>
</Properties>
</file>