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6" r:id="rId2"/>
    <p:sldId id="456" r:id="rId3"/>
    <p:sldId id="430" r:id="rId4"/>
    <p:sldId id="431" r:id="rId5"/>
    <p:sldId id="432" r:id="rId6"/>
    <p:sldId id="441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8" r:id="rId16"/>
    <p:sldId id="459" r:id="rId17"/>
    <p:sldId id="460" r:id="rId18"/>
    <p:sldId id="457" r:id="rId19"/>
    <p:sldId id="462" r:id="rId20"/>
  </p:sldIdLst>
  <p:sldSz cx="12827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A4A3A4"/>
          </p15:clr>
        </p15:guide>
        <p15:guide id="2" pos="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thi Gururaj" initials="SG" lastIdx="66" clrIdx="0">
    <p:extLst/>
  </p:cmAuthor>
  <p:cmAuthor id="2" name="Ghosh, Swarnab (Cognizant)" initials="GS(" lastIdx="17" clrIdx="1">
    <p:extLst/>
  </p:cmAuthor>
  <p:cmAuthor id="3" name="Chakraborty, Amitava (Cognizant)" initials="CA(" lastIdx="39" clrIdx="2">
    <p:extLst/>
  </p:cmAuthor>
  <p:cmAuthor id="4" name="Majumder, Rajarshi (Cognizant)" initials="MR(" lastIdx="21" clrIdx="3">
    <p:extLst>
      <p:ext uri="{19B8F6BF-5375-455C-9EA6-DF929625EA0E}">
        <p15:presenceInfo xmlns:p15="http://schemas.microsoft.com/office/powerpoint/2012/main" userId="S-1-5-21-1178368992-402679808-390482200-12626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70A"/>
    <a:srgbClr val="00718F"/>
    <a:srgbClr val="007286"/>
    <a:srgbClr val="5B9BD5"/>
    <a:srgbClr val="2D2926"/>
    <a:srgbClr val="D86018"/>
    <a:srgbClr val="007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434" autoAdjust="0"/>
  </p:normalViewPr>
  <p:slideViewPr>
    <p:cSldViewPr snapToGrid="0" showGuides="1">
      <p:cViewPr varScale="1">
        <p:scale>
          <a:sx n="68" d="100"/>
          <a:sy n="68" d="100"/>
        </p:scale>
        <p:origin x="600" y="78"/>
      </p:cViewPr>
      <p:guideLst>
        <p:guide orient="horz" pos="1176"/>
        <p:guide pos="9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7" Type="http://schemas.openxmlformats.org/officeDocument/2006/relationships/slide" Target="slides/slide14.xml"/><Relationship Id="rId2" Type="http://schemas.openxmlformats.org/officeDocument/2006/relationships/slide" Target="slides/slide8.xml"/><Relationship Id="rId1" Type="http://schemas.openxmlformats.org/officeDocument/2006/relationships/slide" Target="slides/slide7.xml"/><Relationship Id="rId6" Type="http://schemas.openxmlformats.org/officeDocument/2006/relationships/slide" Target="slides/slide13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471D8-B07B-42BE-8DB9-AEC163ECF01B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9442D-3BB9-47DC-89C9-29F56109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48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A4EEA-BF36-4658-A593-3EF6297007EF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143000"/>
            <a:ext cx="577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B865F-15D2-4F94-8732-C63B53B89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5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37F7B3-51CB-4809-AF74-6E904736B785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635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0073081" y="6492874"/>
            <a:ext cx="23935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latin typeface="Arial Narrow" pitchFamily="34" charset="0"/>
              </a:rPr>
              <a:t>© Cognizant</a:t>
            </a:r>
            <a:r>
              <a:rPr lang="en-US" sz="1200" b="1" baseline="0" dirty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2017 |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2369800" y="6492875"/>
            <a:ext cx="45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1200" smtClean="0">
                <a:latin typeface="Arial Narrow" panose="020B0606020202030204" pitchFamily="34" charset="0"/>
              </a:rPr>
              <a:pPr/>
              <a:t>‹#›</a:t>
            </a:fld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8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0005846" y="6492874"/>
            <a:ext cx="23935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latin typeface="Arial Narrow" pitchFamily="34" charset="0"/>
              </a:rPr>
              <a:t>© Cognizant</a:t>
            </a:r>
            <a:r>
              <a:rPr lang="en-US" sz="1200" b="1" baseline="0" dirty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2017</a:t>
            </a:r>
            <a:r>
              <a:rPr lang="en-US" sz="1200" b="1" baseline="0" dirty="0">
                <a:latin typeface="Arial Narrow" pitchFamily="34" charset="0"/>
              </a:rPr>
              <a:t> </a:t>
            </a:r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5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0073081" y="6492874"/>
            <a:ext cx="23935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latin typeface="Arial Narrow" pitchFamily="34" charset="0"/>
              </a:rPr>
              <a:t>© Cognizant</a:t>
            </a:r>
            <a:r>
              <a:rPr lang="en-US" sz="1200" b="1" baseline="0" dirty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2017 | 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2369800" y="6492875"/>
            <a:ext cx="45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1200" smtClean="0">
                <a:latin typeface="Arial Narrow" panose="020B0606020202030204" pitchFamily="34" charset="0"/>
              </a:rPr>
              <a:pPr/>
              <a:t>‹#›</a:t>
            </a:fld>
            <a:endParaRPr lang="en-US" sz="1200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" y="100013"/>
            <a:ext cx="2658101" cy="5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0005846" y="6492874"/>
            <a:ext cx="23935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latin typeface="Arial Narrow" pitchFamily="34" charset="0"/>
              </a:rPr>
              <a:t>© Cognizant</a:t>
            </a:r>
            <a:r>
              <a:rPr lang="en-US" sz="1200" b="1" baseline="0" dirty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2017</a:t>
            </a:r>
            <a:r>
              <a:rPr lang="en-US" sz="1200" b="1" baseline="0" dirty="0">
                <a:latin typeface="Arial Narrow" pitchFamily="34" charset="0"/>
              </a:rPr>
              <a:t> </a:t>
            </a:r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65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40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00" y="274638"/>
            <a:ext cx="109029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82700" y="1447800"/>
            <a:ext cx="1090295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658225" y="6191250"/>
            <a:ext cx="347397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BD5C2-9343-4F32-B70A-094B915D53A8}" type="datetimeFigureOut">
              <a:rPr lang="en-US"/>
              <a:pPr>
                <a:defRPr/>
              </a:pPr>
              <a:t>3/9/2018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82700" y="6172200"/>
            <a:ext cx="555836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204876" y="6210300"/>
            <a:ext cx="64135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EB3C3A25-B953-4A37-B7EC-83AD74F6042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567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7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6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6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tsintbmvstr3.cts.com:50000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6000" y="1770521"/>
            <a:ext cx="571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/>
            <a:r>
              <a:rPr lang="en-US" sz="2200" b="1" dirty="0" smtClean="0">
                <a:solidFill>
                  <a:srgbClr val="0071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SAPERP: Introduction</a:t>
            </a:r>
            <a:endParaRPr lang="en-US" sz="2200" b="1" dirty="0">
              <a:solidFill>
                <a:srgbClr val="0071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" y="100013"/>
            <a:ext cx="2658101" cy="557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36" y="1391786"/>
            <a:ext cx="4838757" cy="3974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6000" y="2593884"/>
            <a:ext cx="61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/>
            <a:r>
              <a:rPr lang="en-US" sz="2000" b="1" dirty="0">
                <a:solidFill>
                  <a:srgbClr val="0071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Level–Practitioner</a:t>
            </a:r>
          </a:p>
        </p:txBody>
      </p:sp>
    </p:spTree>
    <p:extLst>
      <p:ext uri="{BB962C8B-B14F-4D97-AF65-F5344CB8AC3E}">
        <p14:creationId xmlns:p14="http://schemas.microsoft.com/office/powerpoint/2010/main" val="17008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1375" y="-44450"/>
            <a:ext cx="9865625" cy="754134"/>
          </a:xfrm>
        </p:spPr>
        <p:txBody>
          <a:bodyPr/>
          <a:lstStyle/>
          <a:p>
            <a:r>
              <a:rPr lang="en-US" altLang="en-US" dirty="0" smtClean="0"/>
              <a:t>Configured SAP </a:t>
            </a:r>
            <a:r>
              <a:rPr lang="en-US" altLang="en-US" dirty="0" err="1" smtClean="0"/>
              <a:t>Gui</a:t>
            </a:r>
            <a:endParaRPr lang="en-US" altLang="en-US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1361F4-2F9C-45CD-883B-F3271C13D9D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7653" name="Picture 9" descr="te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714500"/>
            <a:ext cx="38354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832726" y="3152776"/>
            <a:ext cx="23214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Select System: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double-click or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Logon button</a:t>
            </a:r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H="1" flipV="1">
            <a:off x="4279900" y="2908300"/>
            <a:ext cx="36195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 flipH="1" flipV="1">
            <a:off x="6642100" y="2692400"/>
            <a:ext cx="1244600" cy="109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7550" y="6210300"/>
            <a:ext cx="457200" cy="457200"/>
          </a:xfrm>
          <a:prstGeom prst="ellipse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9B0851-13CD-4558-A03D-58CBCA22968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8676" name="Picture 3" descr="te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224089"/>
            <a:ext cx="39814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7540625" y="3402014"/>
            <a:ext cx="32575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Enter Client</a:t>
            </a:r>
          </a:p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Enter User (R/3 Account)</a:t>
            </a:r>
          </a:p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Enter Password (R/3 Account)</a:t>
            </a:r>
          </a:p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Don’t worry about language—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English will default in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 flipH="1">
            <a:off x="4292600" y="3594100"/>
            <a:ext cx="32639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H="1">
            <a:off x="4445000" y="4114800"/>
            <a:ext cx="3124200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H="1" flipV="1">
            <a:off x="4610100" y="4559300"/>
            <a:ext cx="2997200" cy="12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1" name="Title 10"/>
          <p:cNvSpPr>
            <a:spLocks noGrp="1"/>
          </p:cNvSpPr>
          <p:nvPr>
            <p:ph type="title" idx="4294967295"/>
          </p:nvPr>
        </p:nvSpPr>
        <p:spPr>
          <a:xfrm>
            <a:off x="2961563" y="0"/>
            <a:ext cx="7724633" cy="663575"/>
          </a:xfrm>
          <a:prstGeom prst="rect">
            <a:avLst/>
          </a:prstGeom>
        </p:spPr>
        <p:txBody>
          <a:bodyPr/>
          <a:lstStyle/>
          <a:p>
            <a:r>
              <a:rPr lang="en-CA" altLang="en-US" dirty="0" smtClean="0"/>
              <a:t>Logging On</a:t>
            </a:r>
          </a:p>
        </p:txBody>
      </p:sp>
    </p:spTree>
    <p:extLst>
      <p:ext uri="{BB962C8B-B14F-4D97-AF65-F5344CB8AC3E}">
        <p14:creationId xmlns:p14="http://schemas.microsoft.com/office/powerpoint/2010/main" val="230075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74047"/>
              </p:ext>
            </p:extLst>
          </p:nvPr>
        </p:nvGraphicFramePr>
        <p:xfrm>
          <a:off x="2019868" y="928263"/>
          <a:ext cx="8537670" cy="5076863"/>
        </p:xfrm>
        <a:graphic>
          <a:graphicData uri="http://schemas.openxmlformats.org/drawingml/2006/table">
            <a:tbl>
              <a:tblPr/>
              <a:tblGrid>
                <a:gridCol w="442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70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rgbClr val="000000"/>
                          </a:solidFill>
                          <a:latin typeface="Calibri"/>
                        </a:rPr>
                        <a:t>SAPGUI - System ID</a:t>
                      </a: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PIT</a:t>
                      </a:r>
                      <a:endParaRPr lang="en-CA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0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rgbClr val="000000"/>
                          </a:solidFill>
                          <a:latin typeface="Calibri"/>
                        </a:rPr>
                        <a:t>SAPGUI - Description</a:t>
                      </a: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PIT – PI training system</a:t>
                      </a:r>
                      <a:endParaRPr lang="en-CA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8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rgbClr val="000000"/>
                          </a:solidFill>
                          <a:latin typeface="Calibri"/>
                        </a:rPr>
                        <a:t>SAPGUI - Application Server</a:t>
                      </a: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CTSINTBMVSTR3</a:t>
                      </a:r>
                      <a:endParaRPr lang="en-CA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70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rgbClr val="000000"/>
                          </a:solidFill>
                          <a:latin typeface="Calibri"/>
                        </a:rPr>
                        <a:t>SAPGUI - System Number</a:t>
                      </a: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/>
                        </a:rPr>
                        <a:t>00</a:t>
                      </a: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70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rgbClr val="000000"/>
                          </a:solidFill>
                          <a:latin typeface="Calibri"/>
                        </a:rPr>
                        <a:t>Client Number</a:t>
                      </a: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/>
                        </a:rPr>
                        <a:t>001</a:t>
                      </a:r>
                      <a:endParaRPr lang="en-CA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50801" marR="50801" marT="50801" marB="508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705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SAPGUI Router String 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/H/10.226.33.12/H/10.237.205.16/H/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156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Direct Access from Run Command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sapgui.exe /H/10.226.33.12/H/10.237.205.16/H/10.242.196.51/S/3200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56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Java Access URL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"/>
                        </a:rPr>
                        <a:t>http://ctsintbmvstr3.cts.com:50000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533315"/>
                  </a:ext>
                </a:extLst>
              </a:tr>
            </a:tbl>
          </a:graphicData>
        </a:graphic>
      </p:graphicFrame>
      <p:sp>
        <p:nvSpPr>
          <p:cNvPr id="29724" name="Title 2"/>
          <p:cNvSpPr>
            <a:spLocks noGrp="1"/>
          </p:cNvSpPr>
          <p:nvPr>
            <p:ph type="title" idx="4294967295"/>
          </p:nvPr>
        </p:nvSpPr>
        <p:spPr>
          <a:xfrm>
            <a:off x="3028855" y="82101"/>
            <a:ext cx="7772400" cy="532048"/>
          </a:xfrm>
          <a:prstGeom prst="rect">
            <a:avLst/>
          </a:prstGeom>
        </p:spPr>
        <p:txBody>
          <a:bodyPr/>
          <a:lstStyle/>
          <a:p>
            <a:r>
              <a:rPr lang="en-CA" altLang="en-US" dirty="0" smtClean="0"/>
              <a:t>SAP User-IDs and Passwords</a:t>
            </a:r>
          </a:p>
        </p:txBody>
      </p:sp>
    </p:spTree>
    <p:extLst>
      <p:ext uri="{BB962C8B-B14F-4D97-AF65-F5344CB8AC3E}">
        <p14:creationId xmlns:p14="http://schemas.microsoft.com/office/powerpoint/2010/main" val="31220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7550" y="6210300"/>
            <a:ext cx="457200" cy="457200"/>
          </a:xfrm>
          <a:prstGeom prst="ellipse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A30853-3F39-42A8-8470-533993EDE30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2374900"/>
            <a:ext cx="37290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540625" y="3402013"/>
            <a:ext cx="3371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On the first time logging in to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a new account, you will have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to change the password—try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To remember your new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Password WITHOUT WRITING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IT DOWN!</a:t>
            </a:r>
          </a:p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Then a message or two</a:t>
            </a:r>
          </a:p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Then . . . .</a:t>
            </a: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 flipH="1" flipV="1">
            <a:off x="6337300" y="3276600"/>
            <a:ext cx="1219200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0727" name="Picture 6" descr="te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1" y="4627564"/>
            <a:ext cx="368776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itle 9"/>
          <p:cNvSpPr>
            <a:spLocks noGrp="1"/>
          </p:cNvSpPr>
          <p:nvPr>
            <p:ph type="title" idx="4294967295"/>
          </p:nvPr>
        </p:nvSpPr>
        <p:spPr>
          <a:xfrm>
            <a:off x="2904935" y="-57150"/>
            <a:ext cx="7772400" cy="755650"/>
          </a:xfrm>
          <a:prstGeom prst="rect">
            <a:avLst/>
          </a:prstGeom>
        </p:spPr>
        <p:txBody>
          <a:bodyPr/>
          <a:lstStyle/>
          <a:p>
            <a:r>
              <a:rPr lang="en-CA" altLang="en-US" dirty="0" smtClean="0"/>
              <a:t>Logging On ...2</a:t>
            </a:r>
          </a:p>
        </p:txBody>
      </p:sp>
    </p:spTree>
    <p:extLst>
      <p:ext uri="{BB962C8B-B14F-4D97-AF65-F5344CB8AC3E}">
        <p14:creationId xmlns:p14="http://schemas.microsoft.com/office/powerpoint/2010/main" val="196999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7550" y="6210300"/>
            <a:ext cx="457200" cy="457200"/>
          </a:xfrm>
          <a:prstGeom prst="ellipse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522CE0-42CB-4C55-9FE6-13F7347393D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1748" name="Picture 3" descr="Untitled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9" y="1563689"/>
            <a:ext cx="6173787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702425" y="3527426"/>
            <a:ext cx="3428952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SAP Easy Access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Master Data Entry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Transaction Data Entry</a:t>
            </a:r>
          </a:p>
        </p:txBody>
      </p:sp>
      <p:sp>
        <p:nvSpPr>
          <p:cNvPr id="31750" name="Title 7"/>
          <p:cNvSpPr>
            <a:spLocks noGrp="1"/>
          </p:cNvSpPr>
          <p:nvPr>
            <p:ph type="title" idx="4294967295"/>
          </p:nvPr>
        </p:nvSpPr>
        <p:spPr>
          <a:xfrm>
            <a:off x="2987912" y="10321"/>
            <a:ext cx="7507216" cy="685715"/>
          </a:xfrm>
          <a:prstGeom prst="rect">
            <a:avLst/>
          </a:prstGeom>
        </p:spPr>
        <p:txBody>
          <a:bodyPr/>
          <a:lstStyle/>
          <a:p>
            <a:r>
              <a:rPr lang="en-CA" altLang="en-US" dirty="0" smtClean="0"/>
              <a:t>Success !!</a:t>
            </a:r>
          </a:p>
        </p:txBody>
      </p:sp>
    </p:spTree>
    <p:extLst>
      <p:ext uri="{BB962C8B-B14F-4D97-AF65-F5344CB8AC3E}">
        <p14:creationId xmlns:p14="http://schemas.microsoft.com/office/powerpoint/2010/main" val="230118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75" y="2119312"/>
            <a:ext cx="7105650" cy="2619375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941992" y="0"/>
            <a:ext cx="6625089" cy="60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Introduction to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9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32" y="1822119"/>
            <a:ext cx="8315325" cy="329565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941992" y="0"/>
            <a:ext cx="6625089" cy="60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5" y="1179180"/>
            <a:ext cx="8181975" cy="4581525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941992" y="0"/>
            <a:ext cx="6625089" cy="60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7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92" y="974748"/>
            <a:ext cx="6724650" cy="47720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41992" y="0"/>
            <a:ext cx="6625089" cy="600501"/>
          </a:xfrm>
        </p:spPr>
        <p:txBody>
          <a:bodyPr/>
          <a:lstStyle/>
          <a:p>
            <a:r>
              <a:rPr lang="en-US" dirty="0" smtClean="0"/>
              <a:t>Introduction to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2769" y="1774470"/>
            <a:ext cx="4992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/>
            <a:r>
              <a:rPr lang="en-US" sz="2200" b="1" dirty="0">
                <a:solidFill>
                  <a:srgbClr val="0071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successfully completed </a:t>
            </a:r>
          </a:p>
          <a:p>
            <a:pPr marL="231775" lvl="1"/>
            <a:r>
              <a:rPr lang="en-US" sz="2200" b="1" dirty="0" smtClean="0">
                <a:solidFill>
                  <a:srgbClr val="0071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and Middleware Overview.</a:t>
            </a:r>
            <a:endParaRPr lang="en-US" sz="2200" b="1" dirty="0">
              <a:solidFill>
                <a:srgbClr val="0071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" y="100013"/>
            <a:ext cx="2658101" cy="557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36" y="1391786"/>
            <a:ext cx="4838757" cy="39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0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11345" y="2453640"/>
          <a:ext cx="9204309" cy="25522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39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9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07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800" baseline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</a:t>
                      </a:r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467" marR="103467" marT="51734" marB="51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A70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5000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Yarra,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KamaRaju</a:t>
                      </a:r>
                    </a:p>
                    <a:p>
                      <a:pPr marL="0" lvl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5000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(Principal Consultant - ERP, AVM-EAS-SAP-Tech -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(PI/PO))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3467" marR="103467" marT="51734" marB="51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7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Credential </a:t>
                      </a:r>
                    </a:p>
                    <a:p>
                      <a:pPr algn="ctr"/>
                      <a:r>
                        <a:rPr 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</a:p>
                  </a:txBody>
                  <a:tcPr marL="103467" marR="103467" marT="51734" marB="51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5000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SAP PI Overview &amp; Architecture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3467" marR="103467" marT="51734" marB="51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73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and Date</a:t>
                      </a:r>
                    </a:p>
                  </a:txBody>
                  <a:tcPr marL="103467" marR="103467" marT="51734" marB="51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5000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  <a:p>
                      <a:pPr marL="0" lvl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95000"/>
                      </a:pPr>
                      <a:endParaRPr lang="en-US" sz="18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3467" marR="103467" marT="51734" marB="51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" y="100013"/>
            <a:ext cx="2658101" cy="557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812" y="140007"/>
            <a:ext cx="4346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2540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7300" y="924338"/>
            <a:ext cx="7772400" cy="573226"/>
          </a:xfrm>
        </p:spPr>
        <p:txBody>
          <a:bodyPr/>
          <a:lstStyle/>
          <a:p>
            <a:r>
              <a:rPr lang="en-US" altLang="en-US" dirty="0" smtClean="0"/>
              <a:t>ERP</a:t>
            </a:r>
          </a:p>
        </p:txBody>
      </p:sp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EDB5FC-034C-40B7-985B-A8A3FF06818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27300" y="2133600"/>
            <a:ext cx="7924800" cy="4648200"/>
          </a:xfrm>
        </p:spPr>
        <p:txBody>
          <a:bodyPr/>
          <a:lstStyle/>
          <a:p>
            <a:r>
              <a:rPr lang="en-US" altLang="en-US" dirty="0"/>
              <a:t>What are Enterprise Resource Planning (ERP) Systems?</a:t>
            </a:r>
          </a:p>
          <a:p>
            <a:pPr lvl="1"/>
            <a:r>
              <a:rPr lang="en-US" altLang="en-US" dirty="0" smtClean="0"/>
              <a:t>Incredibly large, extensive software packages used to manage a firm’s business processes.</a:t>
            </a:r>
          </a:p>
          <a:p>
            <a:pPr lvl="1"/>
            <a:r>
              <a:rPr lang="en-US" altLang="en-US" dirty="0" smtClean="0"/>
              <a:t>Standard software packages that must be configured to meet the needs of a company</a:t>
            </a:r>
          </a:p>
          <a:p>
            <a:pPr lvl="1"/>
            <a:r>
              <a:rPr lang="en-US" altLang="en-US" dirty="0" smtClean="0"/>
              <a:t>Database programs with the following functions:</a:t>
            </a:r>
          </a:p>
          <a:p>
            <a:pPr lvl="2"/>
            <a:r>
              <a:rPr lang="en-US" altLang="en-US" dirty="0" smtClean="0"/>
              <a:t>Input</a:t>
            </a:r>
          </a:p>
          <a:p>
            <a:pPr lvl="2"/>
            <a:r>
              <a:rPr lang="en-US" altLang="en-US" dirty="0" smtClean="0"/>
              <a:t>Storage/Retrieval</a:t>
            </a:r>
          </a:p>
          <a:p>
            <a:pPr lvl="2"/>
            <a:r>
              <a:rPr lang="en-US" altLang="en-US" dirty="0" smtClean="0"/>
              <a:t>Manipulation</a:t>
            </a:r>
          </a:p>
          <a:p>
            <a:pPr lvl="2"/>
            <a:r>
              <a:rPr lang="en-US" altLang="en-US" dirty="0" smtClean="0"/>
              <a:t>Output</a:t>
            </a:r>
          </a:p>
        </p:txBody>
      </p:sp>
      <p:grpSp>
        <p:nvGrpSpPr>
          <p:cNvPr id="9222" name="Group 141"/>
          <p:cNvGrpSpPr>
            <a:grpSpLocks/>
          </p:cNvGrpSpPr>
          <p:nvPr/>
        </p:nvGrpSpPr>
        <p:grpSpPr bwMode="auto">
          <a:xfrm>
            <a:off x="7099300" y="5181600"/>
            <a:ext cx="3048000" cy="1447800"/>
            <a:chOff x="3072" y="2976"/>
            <a:chExt cx="2160" cy="1104"/>
          </a:xfrm>
        </p:grpSpPr>
        <p:sp>
          <p:nvSpPr>
            <p:cNvPr id="9223" name="AutoShape 4"/>
            <p:cNvSpPr>
              <a:spLocks noChangeArrowheads="1"/>
            </p:cNvSpPr>
            <p:nvPr/>
          </p:nvSpPr>
          <p:spPr bwMode="auto">
            <a:xfrm>
              <a:off x="3072" y="2976"/>
              <a:ext cx="2160" cy="1104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9224" name="Group 38"/>
            <p:cNvGrpSpPr>
              <a:grpSpLocks/>
            </p:cNvGrpSpPr>
            <p:nvPr/>
          </p:nvGrpSpPr>
          <p:grpSpPr bwMode="auto">
            <a:xfrm>
              <a:off x="4080" y="3552"/>
              <a:ext cx="288" cy="384"/>
              <a:chOff x="2160" y="3504"/>
              <a:chExt cx="288" cy="384"/>
            </a:xfrm>
          </p:grpSpPr>
          <p:grpSp>
            <p:nvGrpSpPr>
              <p:cNvPr id="9310" name="Group 14"/>
              <p:cNvGrpSpPr>
                <a:grpSpLocks/>
              </p:cNvGrpSpPr>
              <p:nvPr/>
            </p:nvGrpSpPr>
            <p:grpSpPr bwMode="auto">
              <a:xfrm>
                <a:off x="2160" y="3504"/>
                <a:ext cx="288" cy="384"/>
                <a:chOff x="288" y="3552"/>
                <a:chExt cx="288" cy="384"/>
              </a:xfrm>
            </p:grpSpPr>
            <p:sp>
              <p:nvSpPr>
                <p:cNvPr id="9316" name="Rectangle 6"/>
                <p:cNvSpPr>
                  <a:spLocks noChangeArrowheads="1"/>
                </p:cNvSpPr>
                <p:nvPr/>
              </p:nvSpPr>
              <p:spPr bwMode="auto">
                <a:xfrm>
                  <a:off x="288" y="3552"/>
                  <a:ext cx="288" cy="3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9317" name="Line 7"/>
                <p:cNvSpPr>
                  <a:spLocks noChangeShapeType="1"/>
                </p:cNvSpPr>
                <p:nvPr/>
              </p:nvSpPr>
              <p:spPr bwMode="auto">
                <a:xfrm>
                  <a:off x="288" y="36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8" name="Line 8"/>
                <p:cNvSpPr>
                  <a:spLocks noChangeShapeType="1"/>
                </p:cNvSpPr>
                <p:nvPr/>
              </p:nvSpPr>
              <p:spPr bwMode="auto">
                <a:xfrm>
                  <a:off x="288" y="36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9" name="Line 9"/>
                <p:cNvSpPr>
                  <a:spLocks noChangeShapeType="1"/>
                </p:cNvSpPr>
                <p:nvPr/>
              </p:nvSpPr>
              <p:spPr bwMode="auto">
                <a:xfrm>
                  <a:off x="288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0" name="Line 10"/>
                <p:cNvSpPr>
                  <a:spLocks noChangeShapeType="1"/>
                </p:cNvSpPr>
                <p:nvPr/>
              </p:nvSpPr>
              <p:spPr bwMode="auto">
                <a:xfrm>
                  <a:off x="288" y="37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" name="Line 11"/>
                <p:cNvSpPr>
                  <a:spLocks noChangeShapeType="1"/>
                </p:cNvSpPr>
                <p:nvPr/>
              </p:nvSpPr>
              <p:spPr bwMode="auto">
                <a:xfrm>
                  <a:off x="288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" name="Line 12"/>
                <p:cNvSpPr>
                  <a:spLocks noChangeShapeType="1"/>
                </p:cNvSpPr>
                <p:nvPr/>
              </p:nvSpPr>
              <p:spPr bwMode="auto">
                <a:xfrm>
                  <a:off x="288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" name="Line 13"/>
                <p:cNvSpPr>
                  <a:spLocks noChangeShapeType="1"/>
                </p:cNvSpPr>
                <p:nvPr/>
              </p:nvSpPr>
              <p:spPr bwMode="auto">
                <a:xfrm>
                  <a:off x="288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11" name="Line 33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2" name="Line 34"/>
              <p:cNvSpPr>
                <a:spLocks noChangeShapeType="1"/>
              </p:cNvSpPr>
              <p:nvPr/>
            </p:nvSpPr>
            <p:spPr bwMode="auto">
              <a:xfrm>
                <a:off x="225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3" name="Line 35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4" name="Line 36"/>
              <p:cNvSpPr>
                <a:spLocks noChangeShapeType="1"/>
              </p:cNvSpPr>
              <p:nvPr/>
            </p:nvSpPr>
            <p:spPr bwMode="auto">
              <a:xfrm>
                <a:off x="2352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5" name="Line 37"/>
              <p:cNvSpPr>
                <a:spLocks noChangeShapeType="1"/>
              </p:cNvSpPr>
              <p:nvPr/>
            </p:nvSpPr>
            <p:spPr bwMode="auto">
              <a:xfrm>
                <a:off x="2400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5" name="Group 39"/>
            <p:cNvGrpSpPr>
              <a:grpSpLocks/>
            </p:cNvGrpSpPr>
            <p:nvPr/>
          </p:nvGrpSpPr>
          <p:grpSpPr bwMode="auto">
            <a:xfrm>
              <a:off x="4368" y="3552"/>
              <a:ext cx="288" cy="384"/>
              <a:chOff x="2160" y="3504"/>
              <a:chExt cx="288" cy="384"/>
            </a:xfrm>
          </p:grpSpPr>
          <p:grpSp>
            <p:nvGrpSpPr>
              <p:cNvPr id="9296" name="Group 40"/>
              <p:cNvGrpSpPr>
                <a:grpSpLocks/>
              </p:cNvGrpSpPr>
              <p:nvPr/>
            </p:nvGrpSpPr>
            <p:grpSpPr bwMode="auto">
              <a:xfrm>
                <a:off x="2160" y="3504"/>
                <a:ext cx="288" cy="384"/>
                <a:chOff x="288" y="3552"/>
                <a:chExt cx="288" cy="384"/>
              </a:xfrm>
            </p:grpSpPr>
            <p:sp>
              <p:nvSpPr>
                <p:cNvPr id="9302" name="Rectangle 41"/>
                <p:cNvSpPr>
                  <a:spLocks noChangeArrowheads="1"/>
                </p:cNvSpPr>
                <p:nvPr/>
              </p:nvSpPr>
              <p:spPr bwMode="auto">
                <a:xfrm>
                  <a:off x="288" y="3552"/>
                  <a:ext cx="288" cy="3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9303" name="Line 42"/>
                <p:cNvSpPr>
                  <a:spLocks noChangeShapeType="1"/>
                </p:cNvSpPr>
                <p:nvPr/>
              </p:nvSpPr>
              <p:spPr bwMode="auto">
                <a:xfrm>
                  <a:off x="288" y="36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4" name="Line 43"/>
                <p:cNvSpPr>
                  <a:spLocks noChangeShapeType="1"/>
                </p:cNvSpPr>
                <p:nvPr/>
              </p:nvSpPr>
              <p:spPr bwMode="auto">
                <a:xfrm>
                  <a:off x="288" y="36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5" name="Line 44"/>
                <p:cNvSpPr>
                  <a:spLocks noChangeShapeType="1"/>
                </p:cNvSpPr>
                <p:nvPr/>
              </p:nvSpPr>
              <p:spPr bwMode="auto">
                <a:xfrm>
                  <a:off x="288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6" name="Line 45"/>
                <p:cNvSpPr>
                  <a:spLocks noChangeShapeType="1"/>
                </p:cNvSpPr>
                <p:nvPr/>
              </p:nvSpPr>
              <p:spPr bwMode="auto">
                <a:xfrm>
                  <a:off x="288" y="37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7" name="Line 46"/>
                <p:cNvSpPr>
                  <a:spLocks noChangeShapeType="1"/>
                </p:cNvSpPr>
                <p:nvPr/>
              </p:nvSpPr>
              <p:spPr bwMode="auto">
                <a:xfrm>
                  <a:off x="288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8" name="Line 47"/>
                <p:cNvSpPr>
                  <a:spLocks noChangeShapeType="1"/>
                </p:cNvSpPr>
                <p:nvPr/>
              </p:nvSpPr>
              <p:spPr bwMode="auto">
                <a:xfrm>
                  <a:off x="288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9" name="Line 48"/>
                <p:cNvSpPr>
                  <a:spLocks noChangeShapeType="1"/>
                </p:cNvSpPr>
                <p:nvPr/>
              </p:nvSpPr>
              <p:spPr bwMode="auto">
                <a:xfrm>
                  <a:off x="288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97" name="Line 49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8" name="Line 50"/>
              <p:cNvSpPr>
                <a:spLocks noChangeShapeType="1"/>
              </p:cNvSpPr>
              <p:nvPr/>
            </p:nvSpPr>
            <p:spPr bwMode="auto">
              <a:xfrm>
                <a:off x="225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9" name="Line 51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0" name="Line 52"/>
              <p:cNvSpPr>
                <a:spLocks noChangeShapeType="1"/>
              </p:cNvSpPr>
              <p:nvPr/>
            </p:nvSpPr>
            <p:spPr bwMode="auto">
              <a:xfrm>
                <a:off x="2352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1" name="Line 53"/>
              <p:cNvSpPr>
                <a:spLocks noChangeShapeType="1"/>
              </p:cNvSpPr>
              <p:nvPr/>
            </p:nvSpPr>
            <p:spPr bwMode="auto">
              <a:xfrm>
                <a:off x="2400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6" name="Group 114"/>
            <p:cNvGrpSpPr>
              <a:grpSpLocks/>
            </p:cNvGrpSpPr>
            <p:nvPr/>
          </p:nvGrpSpPr>
          <p:grpSpPr bwMode="auto">
            <a:xfrm>
              <a:off x="3744" y="3648"/>
              <a:ext cx="192" cy="336"/>
              <a:chOff x="2112" y="3504"/>
              <a:chExt cx="192" cy="336"/>
            </a:xfrm>
          </p:grpSpPr>
          <p:sp>
            <p:nvSpPr>
              <p:cNvPr id="9286" name="Rectangle 71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9287" name="Line 72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8" name="Line 73"/>
              <p:cNvSpPr>
                <a:spLocks noChangeShapeType="1"/>
              </p:cNvSpPr>
              <p:nvPr/>
            </p:nvSpPr>
            <p:spPr bwMode="auto">
              <a:xfrm>
                <a:off x="2112" y="360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9" name="Line 74"/>
              <p:cNvSpPr>
                <a:spLocks noChangeShapeType="1"/>
              </p:cNvSpPr>
              <p:nvPr/>
            </p:nvSpPr>
            <p:spPr bwMode="auto">
              <a:xfrm>
                <a:off x="2112" y="36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0" name="Line 75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1" name="Line 76"/>
              <p:cNvSpPr>
                <a:spLocks noChangeShapeType="1"/>
              </p:cNvSpPr>
              <p:nvPr/>
            </p:nvSpPr>
            <p:spPr bwMode="auto">
              <a:xfrm>
                <a:off x="2112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2" name="Line 77"/>
              <p:cNvSpPr>
                <a:spLocks noChangeShapeType="1"/>
              </p:cNvSpPr>
              <p:nvPr/>
            </p:nvSpPr>
            <p:spPr bwMode="auto">
              <a:xfrm>
                <a:off x="2112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3" name="Line 79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4" name="Line 80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5" name="Line 81"/>
              <p:cNvSpPr>
                <a:spLocks noChangeShapeType="1"/>
              </p:cNvSpPr>
              <p:nvPr/>
            </p:nvSpPr>
            <p:spPr bwMode="auto">
              <a:xfrm>
                <a:off x="2256" y="35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7" name="Group 115"/>
            <p:cNvGrpSpPr>
              <a:grpSpLocks/>
            </p:cNvGrpSpPr>
            <p:nvPr/>
          </p:nvGrpSpPr>
          <p:grpSpPr bwMode="auto">
            <a:xfrm>
              <a:off x="3552" y="3360"/>
              <a:ext cx="288" cy="192"/>
              <a:chOff x="2112" y="3552"/>
              <a:chExt cx="288" cy="192"/>
            </a:xfrm>
          </p:grpSpPr>
          <p:sp>
            <p:nvSpPr>
              <p:cNvPr id="9277" name="Rectangle 86"/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9278" name="Line 87"/>
              <p:cNvSpPr>
                <a:spLocks noChangeShapeType="1"/>
              </p:cNvSpPr>
              <p:nvPr/>
            </p:nvSpPr>
            <p:spPr bwMode="auto">
              <a:xfrm>
                <a:off x="2112" y="36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9" name="Line 88"/>
              <p:cNvSpPr>
                <a:spLocks noChangeShapeType="1"/>
              </p:cNvSpPr>
              <p:nvPr/>
            </p:nvSpPr>
            <p:spPr bwMode="auto">
              <a:xfrm>
                <a:off x="2112" y="36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0" name="Line 89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1" name="Line 94"/>
              <p:cNvSpPr>
                <a:spLocks noChangeShapeType="1"/>
              </p:cNvSpPr>
              <p:nvPr/>
            </p:nvSpPr>
            <p:spPr bwMode="auto">
              <a:xfrm>
                <a:off x="2160" y="35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2" name="Line 95"/>
              <p:cNvSpPr>
                <a:spLocks noChangeShapeType="1"/>
              </p:cNvSpPr>
              <p:nvPr/>
            </p:nvSpPr>
            <p:spPr bwMode="auto">
              <a:xfrm>
                <a:off x="2208" y="35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3" name="Line 96"/>
              <p:cNvSpPr>
                <a:spLocks noChangeShapeType="1"/>
              </p:cNvSpPr>
              <p:nvPr/>
            </p:nvSpPr>
            <p:spPr bwMode="auto">
              <a:xfrm>
                <a:off x="2256" y="35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4" name="Line 97"/>
              <p:cNvSpPr>
                <a:spLocks noChangeShapeType="1"/>
              </p:cNvSpPr>
              <p:nvPr/>
            </p:nvSpPr>
            <p:spPr bwMode="auto">
              <a:xfrm>
                <a:off x="2304" y="35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5" name="Line 98"/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8" name="Group 99"/>
            <p:cNvGrpSpPr>
              <a:grpSpLocks/>
            </p:cNvGrpSpPr>
            <p:nvPr/>
          </p:nvGrpSpPr>
          <p:grpSpPr bwMode="auto">
            <a:xfrm>
              <a:off x="3168" y="3552"/>
              <a:ext cx="288" cy="384"/>
              <a:chOff x="2160" y="3504"/>
              <a:chExt cx="288" cy="384"/>
            </a:xfrm>
          </p:grpSpPr>
          <p:grpSp>
            <p:nvGrpSpPr>
              <p:cNvPr id="9263" name="Group 100"/>
              <p:cNvGrpSpPr>
                <a:grpSpLocks/>
              </p:cNvGrpSpPr>
              <p:nvPr/>
            </p:nvGrpSpPr>
            <p:grpSpPr bwMode="auto">
              <a:xfrm>
                <a:off x="2160" y="3504"/>
                <a:ext cx="288" cy="384"/>
                <a:chOff x="288" y="3552"/>
                <a:chExt cx="288" cy="384"/>
              </a:xfrm>
            </p:grpSpPr>
            <p:sp>
              <p:nvSpPr>
                <p:cNvPr id="9269" name="Rectangle 101"/>
                <p:cNvSpPr>
                  <a:spLocks noChangeArrowheads="1"/>
                </p:cNvSpPr>
                <p:nvPr/>
              </p:nvSpPr>
              <p:spPr bwMode="auto">
                <a:xfrm>
                  <a:off x="288" y="3552"/>
                  <a:ext cx="288" cy="3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9270" name="Line 102"/>
                <p:cNvSpPr>
                  <a:spLocks noChangeShapeType="1"/>
                </p:cNvSpPr>
                <p:nvPr/>
              </p:nvSpPr>
              <p:spPr bwMode="auto">
                <a:xfrm>
                  <a:off x="288" y="36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1" name="Line 103"/>
                <p:cNvSpPr>
                  <a:spLocks noChangeShapeType="1"/>
                </p:cNvSpPr>
                <p:nvPr/>
              </p:nvSpPr>
              <p:spPr bwMode="auto">
                <a:xfrm>
                  <a:off x="288" y="36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2" name="Line 104"/>
                <p:cNvSpPr>
                  <a:spLocks noChangeShapeType="1"/>
                </p:cNvSpPr>
                <p:nvPr/>
              </p:nvSpPr>
              <p:spPr bwMode="auto">
                <a:xfrm>
                  <a:off x="288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3" name="Line 105"/>
                <p:cNvSpPr>
                  <a:spLocks noChangeShapeType="1"/>
                </p:cNvSpPr>
                <p:nvPr/>
              </p:nvSpPr>
              <p:spPr bwMode="auto">
                <a:xfrm>
                  <a:off x="288" y="37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4" name="Line 106"/>
                <p:cNvSpPr>
                  <a:spLocks noChangeShapeType="1"/>
                </p:cNvSpPr>
                <p:nvPr/>
              </p:nvSpPr>
              <p:spPr bwMode="auto">
                <a:xfrm>
                  <a:off x="288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5" name="Line 107"/>
                <p:cNvSpPr>
                  <a:spLocks noChangeShapeType="1"/>
                </p:cNvSpPr>
                <p:nvPr/>
              </p:nvSpPr>
              <p:spPr bwMode="auto">
                <a:xfrm>
                  <a:off x="288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6" name="Line 108"/>
                <p:cNvSpPr>
                  <a:spLocks noChangeShapeType="1"/>
                </p:cNvSpPr>
                <p:nvPr/>
              </p:nvSpPr>
              <p:spPr bwMode="auto">
                <a:xfrm>
                  <a:off x="288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64" name="Line 109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5" name="Line 110"/>
              <p:cNvSpPr>
                <a:spLocks noChangeShapeType="1"/>
              </p:cNvSpPr>
              <p:nvPr/>
            </p:nvSpPr>
            <p:spPr bwMode="auto">
              <a:xfrm>
                <a:off x="225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6" name="Line 111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Line 112"/>
              <p:cNvSpPr>
                <a:spLocks noChangeShapeType="1"/>
              </p:cNvSpPr>
              <p:nvPr/>
            </p:nvSpPr>
            <p:spPr bwMode="auto">
              <a:xfrm>
                <a:off x="2352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8" name="Line 113"/>
              <p:cNvSpPr>
                <a:spLocks noChangeShapeType="1"/>
              </p:cNvSpPr>
              <p:nvPr/>
            </p:nvSpPr>
            <p:spPr bwMode="auto">
              <a:xfrm>
                <a:off x="2400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9" name="Text Box 116"/>
            <p:cNvSpPr txBox="1">
              <a:spLocks noChangeArrowheads="1"/>
            </p:cNvSpPr>
            <p:nvPr/>
          </p:nvSpPr>
          <p:spPr bwMode="auto">
            <a:xfrm>
              <a:off x="3401" y="3003"/>
              <a:ext cx="160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28,610+ Tables in SAP</a:t>
              </a:r>
            </a:p>
          </p:txBody>
        </p:sp>
        <p:grpSp>
          <p:nvGrpSpPr>
            <p:cNvPr id="9230" name="Group 120"/>
            <p:cNvGrpSpPr>
              <a:grpSpLocks/>
            </p:cNvGrpSpPr>
            <p:nvPr/>
          </p:nvGrpSpPr>
          <p:grpSpPr bwMode="auto">
            <a:xfrm>
              <a:off x="4752" y="3264"/>
              <a:ext cx="432" cy="384"/>
              <a:chOff x="1680" y="3552"/>
              <a:chExt cx="432" cy="384"/>
            </a:xfrm>
          </p:grpSpPr>
          <p:grpSp>
            <p:nvGrpSpPr>
              <p:cNvPr id="9246" name="Group 55"/>
              <p:cNvGrpSpPr>
                <a:grpSpLocks/>
              </p:cNvGrpSpPr>
              <p:nvPr/>
            </p:nvGrpSpPr>
            <p:grpSpPr bwMode="auto">
              <a:xfrm>
                <a:off x="1680" y="3552"/>
                <a:ext cx="432" cy="384"/>
                <a:chOff x="288" y="3552"/>
                <a:chExt cx="288" cy="384"/>
              </a:xfrm>
            </p:grpSpPr>
            <p:sp>
              <p:nvSpPr>
                <p:cNvPr id="9255" name="Rectangle 56"/>
                <p:cNvSpPr>
                  <a:spLocks noChangeArrowheads="1"/>
                </p:cNvSpPr>
                <p:nvPr/>
              </p:nvSpPr>
              <p:spPr bwMode="auto">
                <a:xfrm>
                  <a:off x="288" y="3552"/>
                  <a:ext cx="288" cy="3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9256" name="Line 57"/>
                <p:cNvSpPr>
                  <a:spLocks noChangeShapeType="1"/>
                </p:cNvSpPr>
                <p:nvPr/>
              </p:nvSpPr>
              <p:spPr bwMode="auto">
                <a:xfrm>
                  <a:off x="288" y="36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7" name="Line 58"/>
                <p:cNvSpPr>
                  <a:spLocks noChangeShapeType="1"/>
                </p:cNvSpPr>
                <p:nvPr/>
              </p:nvSpPr>
              <p:spPr bwMode="auto">
                <a:xfrm>
                  <a:off x="288" y="36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8" name="Line 59"/>
                <p:cNvSpPr>
                  <a:spLocks noChangeShapeType="1"/>
                </p:cNvSpPr>
                <p:nvPr/>
              </p:nvSpPr>
              <p:spPr bwMode="auto">
                <a:xfrm>
                  <a:off x="288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9" name="Line 60"/>
                <p:cNvSpPr>
                  <a:spLocks noChangeShapeType="1"/>
                </p:cNvSpPr>
                <p:nvPr/>
              </p:nvSpPr>
              <p:spPr bwMode="auto">
                <a:xfrm>
                  <a:off x="288" y="37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0" name="Line 61"/>
                <p:cNvSpPr>
                  <a:spLocks noChangeShapeType="1"/>
                </p:cNvSpPr>
                <p:nvPr/>
              </p:nvSpPr>
              <p:spPr bwMode="auto">
                <a:xfrm>
                  <a:off x="288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1" name="Line 62"/>
                <p:cNvSpPr>
                  <a:spLocks noChangeShapeType="1"/>
                </p:cNvSpPr>
                <p:nvPr/>
              </p:nvSpPr>
              <p:spPr bwMode="auto">
                <a:xfrm>
                  <a:off x="288" y="38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2" name="Line 63"/>
                <p:cNvSpPr>
                  <a:spLocks noChangeShapeType="1"/>
                </p:cNvSpPr>
                <p:nvPr/>
              </p:nvSpPr>
              <p:spPr bwMode="auto">
                <a:xfrm>
                  <a:off x="288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47" name="Line 64"/>
              <p:cNvSpPr>
                <a:spLocks noChangeShapeType="1"/>
              </p:cNvSpPr>
              <p:nvPr/>
            </p:nvSpPr>
            <p:spPr bwMode="auto">
              <a:xfrm>
                <a:off x="1728" y="35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8" name="Line 65"/>
              <p:cNvSpPr>
                <a:spLocks noChangeShapeType="1"/>
              </p:cNvSpPr>
              <p:nvPr/>
            </p:nvSpPr>
            <p:spPr bwMode="auto">
              <a:xfrm>
                <a:off x="1776" y="35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Line 6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0" name="Line 67"/>
              <p:cNvSpPr>
                <a:spLocks noChangeShapeType="1"/>
              </p:cNvSpPr>
              <p:nvPr/>
            </p:nvSpPr>
            <p:spPr bwMode="auto">
              <a:xfrm>
                <a:off x="1872" y="35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1" name="Line 68"/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Line 117"/>
              <p:cNvSpPr>
                <a:spLocks noChangeShapeType="1"/>
              </p:cNvSpPr>
              <p:nvPr/>
            </p:nvSpPr>
            <p:spPr bwMode="auto">
              <a:xfrm>
                <a:off x="1968" y="35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Line 118"/>
              <p:cNvSpPr>
                <a:spLocks noChangeShapeType="1"/>
              </p:cNvSpPr>
              <p:nvPr/>
            </p:nvSpPr>
            <p:spPr bwMode="auto">
              <a:xfrm>
                <a:off x="2016" y="35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Line 119"/>
              <p:cNvSpPr>
                <a:spLocks noChangeShapeType="1"/>
              </p:cNvSpPr>
              <p:nvPr/>
            </p:nvSpPr>
            <p:spPr bwMode="auto">
              <a:xfrm>
                <a:off x="2064" y="35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1" name="Group 131"/>
            <p:cNvGrpSpPr>
              <a:grpSpLocks/>
            </p:cNvGrpSpPr>
            <p:nvPr/>
          </p:nvGrpSpPr>
          <p:grpSpPr bwMode="auto">
            <a:xfrm>
              <a:off x="4224" y="3312"/>
              <a:ext cx="192" cy="192"/>
              <a:chOff x="2064" y="3648"/>
              <a:chExt cx="192" cy="192"/>
            </a:xfrm>
          </p:grpSpPr>
          <p:sp>
            <p:nvSpPr>
              <p:cNvPr id="9239" name="Rectangle 122"/>
              <p:cNvSpPr>
                <a:spLocks noChangeArrowheads="1"/>
              </p:cNvSpPr>
              <p:nvPr/>
            </p:nvSpPr>
            <p:spPr bwMode="auto">
              <a:xfrm>
                <a:off x="2064" y="36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9240" name="Line 123"/>
              <p:cNvSpPr>
                <a:spLocks noChangeShapeType="1"/>
              </p:cNvSpPr>
              <p:nvPr/>
            </p:nvSpPr>
            <p:spPr bwMode="auto">
              <a:xfrm>
                <a:off x="2064" y="36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24"/>
              <p:cNvSpPr>
                <a:spLocks noChangeShapeType="1"/>
              </p:cNvSpPr>
              <p:nvPr/>
            </p:nvSpPr>
            <p:spPr bwMode="auto">
              <a:xfrm>
                <a:off x="2064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Line 125"/>
              <p:cNvSpPr>
                <a:spLocks noChangeShapeType="1"/>
              </p:cNvSpPr>
              <p:nvPr/>
            </p:nvSpPr>
            <p:spPr bwMode="auto">
              <a:xfrm>
                <a:off x="2064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126"/>
              <p:cNvSpPr>
                <a:spLocks noChangeShapeType="1"/>
              </p:cNvSpPr>
              <p:nvPr/>
            </p:nvSpPr>
            <p:spPr bwMode="auto">
              <a:xfrm>
                <a:off x="211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127"/>
              <p:cNvSpPr>
                <a:spLocks noChangeShapeType="1"/>
              </p:cNvSpPr>
              <p:nvPr/>
            </p:nvSpPr>
            <p:spPr bwMode="auto">
              <a:xfrm>
                <a:off x="2160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5" name="Line 128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2" name="Group 140"/>
            <p:cNvGrpSpPr>
              <a:grpSpLocks/>
            </p:cNvGrpSpPr>
            <p:nvPr/>
          </p:nvGrpSpPr>
          <p:grpSpPr bwMode="auto">
            <a:xfrm>
              <a:off x="4800" y="3744"/>
              <a:ext cx="192" cy="144"/>
              <a:chOff x="1920" y="3600"/>
              <a:chExt cx="192" cy="144"/>
            </a:xfrm>
          </p:grpSpPr>
          <p:sp>
            <p:nvSpPr>
              <p:cNvPr id="9233" name="Rectangle 133"/>
              <p:cNvSpPr>
                <a:spLocks noChangeArrowheads="1"/>
              </p:cNvSpPr>
              <p:nvPr/>
            </p:nvSpPr>
            <p:spPr bwMode="auto">
              <a:xfrm>
                <a:off x="1920" y="3600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9234" name="Line 134"/>
              <p:cNvSpPr>
                <a:spLocks noChangeShapeType="1"/>
              </p:cNvSpPr>
              <p:nvPr/>
            </p:nvSpPr>
            <p:spPr bwMode="auto">
              <a:xfrm>
                <a:off x="1920" y="36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Line 13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Line 137"/>
              <p:cNvSpPr>
                <a:spLocks noChangeShapeType="1"/>
              </p:cNvSpPr>
              <p:nvPr/>
            </p:nvSpPr>
            <p:spPr bwMode="auto">
              <a:xfrm>
                <a:off x="1968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Line 138"/>
              <p:cNvSpPr>
                <a:spLocks noChangeShapeType="1"/>
              </p:cNvSpPr>
              <p:nvPr/>
            </p:nvSpPr>
            <p:spPr bwMode="auto">
              <a:xfrm>
                <a:off x="2016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Line 139"/>
              <p:cNvSpPr>
                <a:spLocks noChangeShapeType="1"/>
              </p:cNvSpPr>
              <p:nvPr/>
            </p:nvSpPr>
            <p:spPr bwMode="auto">
              <a:xfrm>
                <a:off x="2064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046510" y="24825"/>
            <a:ext cx="4161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3200" dirty="0"/>
              <a:t>Introduction to SAP ERP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716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54867" y="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7A69B8-7542-4207-ADEC-6859285ACC7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18118" y="1421642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Who are the big ERP vendors?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SAP, the German juggernaut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Systems, Analysis and Products in Data Processing.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Don’t be a sap!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Oracle/PeopleSoft/J. D. Edwards (J.D. </a:t>
            </a:r>
            <a:r>
              <a:rPr lang="en-US" altLang="en-US" dirty="0" err="1" smtClean="0"/>
              <a:t>Orisoft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Microsoft Great Plains, aimed at smaller companies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SAP Business One is competing product</a:t>
            </a:r>
          </a:p>
        </p:txBody>
      </p:sp>
    </p:spTree>
    <p:extLst>
      <p:ext uri="{BB962C8B-B14F-4D97-AF65-F5344CB8AC3E}">
        <p14:creationId xmlns:p14="http://schemas.microsoft.com/office/powerpoint/2010/main" val="3521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4079" y="0"/>
            <a:ext cx="10902950" cy="1143000"/>
          </a:xfrm>
        </p:spPr>
        <p:txBody>
          <a:bodyPr/>
          <a:lstStyle/>
          <a:p>
            <a:r>
              <a:rPr lang="en-US" altLang="en-US" dirty="0" smtClean="0"/>
              <a:t>SAP R/3 Enterprise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7490FF-0482-4044-B9D5-365B02BDBA4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1269" name="Group 205"/>
          <p:cNvGrpSpPr>
            <a:grpSpLocks/>
          </p:cNvGrpSpPr>
          <p:nvPr/>
        </p:nvGrpSpPr>
        <p:grpSpPr bwMode="auto">
          <a:xfrm>
            <a:off x="3917950" y="1931988"/>
            <a:ext cx="5156200" cy="4624388"/>
            <a:chOff x="1356" y="1361"/>
            <a:chExt cx="3248" cy="2913"/>
          </a:xfrm>
        </p:grpSpPr>
        <p:sp>
          <p:nvSpPr>
            <p:cNvPr id="11270" name="Oval 192"/>
            <p:cNvSpPr>
              <a:spLocks noChangeArrowheads="1"/>
            </p:cNvSpPr>
            <p:nvPr/>
          </p:nvSpPr>
          <p:spPr bwMode="auto">
            <a:xfrm rot="-5400000">
              <a:off x="1746" y="1743"/>
              <a:ext cx="2869" cy="218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1271" name="Text Box 193"/>
            <p:cNvSpPr txBox="1">
              <a:spLocks noChangeArrowheads="1"/>
            </p:cNvSpPr>
            <p:nvPr/>
          </p:nvSpPr>
          <p:spPr bwMode="auto">
            <a:xfrm>
              <a:off x="2908" y="1361"/>
              <a:ext cx="5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FI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Financial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Accounting</a:t>
              </a:r>
            </a:p>
          </p:txBody>
        </p:sp>
        <p:sp>
          <p:nvSpPr>
            <p:cNvPr id="11272" name="Text Box 194"/>
            <p:cNvSpPr txBox="1">
              <a:spLocks noChangeArrowheads="1"/>
            </p:cNvSpPr>
            <p:nvPr/>
          </p:nvSpPr>
          <p:spPr bwMode="auto">
            <a:xfrm>
              <a:off x="2909" y="3867"/>
              <a:ext cx="5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CO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Controlling</a:t>
              </a:r>
            </a:p>
          </p:txBody>
        </p:sp>
        <p:sp>
          <p:nvSpPr>
            <p:cNvPr id="11273" name="Text Box 195"/>
            <p:cNvSpPr txBox="1">
              <a:spLocks noChangeArrowheads="1"/>
            </p:cNvSpPr>
            <p:nvPr/>
          </p:nvSpPr>
          <p:spPr bwMode="auto">
            <a:xfrm>
              <a:off x="1356" y="2836"/>
              <a:ext cx="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Arial" panose="020B0604020202020204" pitchFamily="34" charset="0"/>
                </a:rPr>
                <a:t>Workflow</a:t>
              </a:r>
            </a:p>
          </p:txBody>
        </p:sp>
        <p:sp>
          <p:nvSpPr>
            <p:cNvPr id="11274" name="AutoShape 196"/>
            <p:cNvSpPr>
              <a:spLocks noChangeArrowheads="1"/>
            </p:cNvSpPr>
            <p:nvPr/>
          </p:nvSpPr>
          <p:spPr bwMode="auto">
            <a:xfrm>
              <a:off x="2283" y="2669"/>
              <a:ext cx="488" cy="534"/>
            </a:xfrm>
            <a:prstGeom prst="cube">
              <a:avLst>
                <a:gd name="adj" fmla="val 12551"/>
              </a:avLst>
            </a:prstGeom>
            <a:solidFill>
              <a:srgbClr val="A3A0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PP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Prod.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Planning</a:t>
              </a:r>
            </a:p>
          </p:txBody>
        </p:sp>
        <p:sp>
          <p:nvSpPr>
            <p:cNvPr id="11275" name="AutoShape 197"/>
            <p:cNvSpPr>
              <a:spLocks noChangeArrowheads="1"/>
            </p:cNvSpPr>
            <p:nvPr/>
          </p:nvSpPr>
          <p:spPr bwMode="auto">
            <a:xfrm>
              <a:off x="2893" y="2669"/>
              <a:ext cx="488" cy="534"/>
            </a:xfrm>
            <a:prstGeom prst="cube">
              <a:avLst>
                <a:gd name="adj" fmla="val 12551"/>
              </a:avLst>
            </a:prstGeom>
            <a:solidFill>
              <a:srgbClr val="A3A0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SD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Sales &amp;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Distrib.</a:t>
              </a:r>
            </a:p>
          </p:txBody>
        </p:sp>
        <p:sp>
          <p:nvSpPr>
            <p:cNvPr id="11276" name="AutoShape 198"/>
            <p:cNvSpPr>
              <a:spLocks noChangeArrowheads="1"/>
            </p:cNvSpPr>
            <p:nvPr/>
          </p:nvSpPr>
          <p:spPr bwMode="auto">
            <a:xfrm>
              <a:off x="3502" y="2669"/>
              <a:ext cx="488" cy="534"/>
            </a:xfrm>
            <a:prstGeom prst="cube">
              <a:avLst>
                <a:gd name="adj" fmla="val 12551"/>
              </a:avLst>
            </a:prstGeom>
            <a:solidFill>
              <a:srgbClr val="A3A0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MM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Materials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Mgmt.</a:t>
              </a:r>
            </a:p>
          </p:txBody>
        </p:sp>
        <p:sp>
          <p:nvSpPr>
            <p:cNvPr id="11277" name="AutoShape 199"/>
            <p:cNvSpPr>
              <a:spLocks noChangeArrowheads="1"/>
            </p:cNvSpPr>
            <p:nvPr/>
          </p:nvSpPr>
          <p:spPr bwMode="auto">
            <a:xfrm>
              <a:off x="2305" y="2072"/>
              <a:ext cx="466" cy="533"/>
            </a:xfrm>
            <a:prstGeom prst="cube">
              <a:avLst>
                <a:gd name="adj" fmla="val 12551"/>
              </a:avLst>
            </a:prstGeom>
            <a:solidFill>
              <a:srgbClr val="A3A0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QM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Quality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Mgmt</a:t>
              </a:r>
              <a:r>
                <a:rPr lang="en-US" altLang="en-US" sz="140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11278" name="AutoShape 200"/>
            <p:cNvSpPr>
              <a:spLocks noChangeArrowheads="1"/>
            </p:cNvSpPr>
            <p:nvPr/>
          </p:nvSpPr>
          <p:spPr bwMode="auto">
            <a:xfrm>
              <a:off x="3452" y="2072"/>
              <a:ext cx="463" cy="533"/>
            </a:xfrm>
            <a:prstGeom prst="cube">
              <a:avLst>
                <a:gd name="adj" fmla="val 12551"/>
              </a:avLst>
            </a:prstGeom>
            <a:solidFill>
              <a:srgbClr val="A3A0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PM</a:t>
              </a:r>
            </a:p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</a:rPr>
                <a:t>Plant</a:t>
              </a:r>
            </a:p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</a:rPr>
                <a:t>Maint.</a:t>
              </a:r>
            </a:p>
          </p:txBody>
        </p:sp>
        <p:sp>
          <p:nvSpPr>
            <p:cNvPr id="11279" name="AutoShape 201"/>
            <p:cNvSpPr>
              <a:spLocks noChangeArrowheads="1"/>
            </p:cNvSpPr>
            <p:nvPr/>
          </p:nvSpPr>
          <p:spPr bwMode="auto">
            <a:xfrm>
              <a:off x="2556" y="3273"/>
              <a:ext cx="503" cy="533"/>
            </a:xfrm>
            <a:prstGeom prst="cube">
              <a:avLst>
                <a:gd name="adj" fmla="val 12551"/>
              </a:avLst>
            </a:prstGeom>
            <a:solidFill>
              <a:srgbClr val="A3A0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HR</a:t>
              </a:r>
            </a:p>
            <a:p>
              <a:pPr algn="ctr" eaLnBrk="1" hangingPunct="1"/>
              <a:r>
                <a:rPr lang="en-US" altLang="en-US" sz="1100">
                  <a:latin typeface="Arial" panose="020B0604020202020204" pitchFamily="34" charset="0"/>
                </a:rPr>
                <a:t>Human</a:t>
              </a:r>
            </a:p>
            <a:p>
              <a:pPr algn="ctr" eaLnBrk="1" hangingPunct="1"/>
              <a:r>
                <a:rPr lang="en-US" altLang="en-US" sz="1100">
                  <a:latin typeface="Arial" panose="020B0604020202020204" pitchFamily="34" charset="0"/>
                </a:rPr>
                <a:t>Resources</a:t>
              </a:r>
            </a:p>
          </p:txBody>
        </p:sp>
        <p:sp>
          <p:nvSpPr>
            <p:cNvPr id="11280" name="AutoShape 202"/>
            <p:cNvSpPr>
              <a:spLocks noChangeArrowheads="1"/>
            </p:cNvSpPr>
            <p:nvPr/>
          </p:nvSpPr>
          <p:spPr bwMode="auto">
            <a:xfrm>
              <a:off x="3238" y="3272"/>
              <a:ext cx="506" cy="533"/>
            </a:xfrm>
            <a:prstGeom prst="cube">
              <a:avLst>
                <a:gd name="adj" fmla="val 12551"/>
              </a:avLst>
            </a:prstGeom>
            <a:solidFill>
              <a:srgbClr val="A3A0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AM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Asset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Mgmt.</a:t>
              </a:r>
            </a:p>
          </p:txBody>
        </p:sp>
        <p:sp>
          <p:nvSpPr>
            <p:cNvPr id="11281" name="Oval 203"/>
            <p:cNvSpPr>
              <a:spLocks noChangeArrowheads="1"/>
            </p:cNvSpPr>
            <p:nvPr/>
          </p:nvSpPr>
          <p:spPr bwMode="auto">
            <a:xfrm>
              <a:off x="1377" y="1867"/>
              <a:ext cx="3227" cy="20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1282" name="AutoShape 204"/>
            <p:cNvSpPr>
              <a:spLocks noChangeArrowheads="1"/>
            </p:cNvSpPr>
            <p:nvPr/>
          </p:nvSpPr>
          <p:spPr bwMode="auto">
            <a:xfrm>
              <a:off x="2879" y="2072"/>
              <a:ext cx="466" cy="534"/>
            </a:xfrm>
            <a:prstGeom prst="cube">
              <a:avLst>
                <a:gd name="adj" fmla="val 12551"/>
              </a:avLst>
            </a:prstGeom>
            <a:solidFill>
              <a:srgbClr val="A3A0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PS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Project</a:t>
              </a:r>
            </a:p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8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45607" y="-33336"/>
            <a:ext cx="8559456" cy="647485"/>
          </a:xfrm>
        </p:spPr>
        <p:txBody>
          <a:bodyPr/>
          <a:lstStyle/>
          <a:p>
            <a:r>
              <a:rPr lang="en-US" altLang="en-US" dirty="0" smtClean="0"/>
              <a:t>Clients in SAP R/3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E7FFA0-7FF8-4E7C-BA23-DE8416B53A6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What is a client?</a:t>
            </a:r>
          </a:p>
          <a:p>
            <a:pPr lvl="1"/>
            <a:r>
              <a:rPr lang="en-US" altLang="en-US" dirty="0" smtClean="0"/>
              <a:t>A way to separate data in the system</a:t>
            </a:r>
          </a:p>
          <a:p>
            <a:pPr lvl="1"/>
            <a:r>
              <a:rPr lang="en-US" altLang="en-US" dirty="0" smtClean="0"/>
              <a:t>In some ways, a separate database</a:t>
            </a:r>
          </a:p>
          <a:p>
            <a:pPr lvl="1"/>
            <a:r>
              <a:rPr lang="en-US" altLang="en-US" dirty="0" smtClean="0"/>
              <a:t>Also, a table entry</a:t>
            </a:r>
          </a:p>
        </p:txBody>
      </p:sp>
      <p:grpSp>
        <p:nvGrpSpPr>
          <p:cNvPr id="20486" name="Group 36"/>
          <p:cNvGrpSpPr>
            <a:grpSpLocks/>
          </p:cNvGrpSpPr>
          <p:nvPr/>
        </p:nvGrpSpPr>
        <p:grpSpPr bwMode="auto">
          <a:xfrm>
            <a:off x="1980040" y="3339982"/>
            <a:ext cx="5716587" cy="2546350"/>
            <a:chOff x="2013" y="2465"/>
            <a:chExt cx="3601" cy="1604"/>
          </a:xfrm>
        </p:grpSpPr>
        <p:sp>
          <p:nvSpPr>
            <p:cNvPr id="20487" name="Freeform 6"/>
            <p:cNvSpPr>
              <a:spLocks/>
            </p:cNvSpPr>
            <p:nvPr/>
          </p:nvSpPr>
          <p:spPr bwMode="auto">
            <a:xfrm>
              <a:off x="3082" y="2703"/>
              <a:ext cx="2114" cy="1366"/>
            </a:xfrm>
            <a:custGeom>
              <a:avLst/>
              <a:gdLst>
                <a:gd name="T0" fmla="*/ 0 w 3168"/>
                <a:gd name="T1" fmla="*/ 0 h 1872"/>
                <a:gd name="T2" fmla="*/ 0 w 3168"/>
                <a:gd name="T3" fmla="*/ 1728 h 1872"/>
                <a:gd name="T4" fmla="*/ 672 w 3168"/>
                <a:gd name="T5" fmla="*/ 1872 h 1872"/>
                <a:gd name="T6" fmla="*/ 1200 w 3168"/>
                <a:gd name="T7" fmla="*/ 1632 h 1872"/>
                <a:gd name="T8" fmla="*/ 1968 w 3168"/>
                <a:gd name="T9" fmla="*/ 1872 h 1872"/>
                <a:gd name="T10" fmla="*/ 2688 w 3168"/>
                <a:gd name="T11" fmla="*/ 1680 h 1872"/>
                <a:gd name="T12" fmla="*/ 3072 w 3168"/>
                <a:gd name="T13" fmla="*/ 1776 h 1872"/>
                <a:gd name="T14" fmla="*/ 2976 w 3168"/>
                <a:gd name="T15" fmla="*/ 1248 h 1872"/>
                <a:gd name="T16" fmla="*/ 3168 w 3168"/>
                <a:gd name="T17" fmla="*/ 432 h 1872"/>
                <a:gd name="T18" fmla="*/ 2880 w 3168"/>
                <a:gd name="T19" fmla="*/ 0 h 1872"/>
                <a:gd name="T20" fmla="*/ 0 w 3168"/>
                <a:gd name="T21" fmla="*/ 0 h 18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68"/>
                <a:gd name="T34" fmla="*/ 0 h 1872"/>
                <a:gd name="T35" fmla="*/ 3168 w 3168"/>
                <a:gd name="T36" fmla="*/ 1872 h 18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68" h="1872">
                  <a:moveTo>
                    <a:pt x="0" y="0"/>
                  </a:moveTo>
                  <a:lnTo>
                    <a:pt x="0" y="1728"/>
                  </a:lnTo>
                  <a:lnTo>
                    <a:pt x="672" y="1872"/>
                  </a:lnTo>
                  <a:lnTo>
                    <a:pt x="1200" y="1632"/>
                  </a:lnTo>
                  <a:lnTo>
                    <a:pt x="1968" y="1872"/>
                  </a:lnTo>
                  <a:lnTo>
                    <a:pt x="2688" y="1680"/>
                  </a:lnTo>
                  <a:lnTo>
                    <a:pt x="3072" y="1776"/>
                  </a:lnTo>
                  <a:lnTo>
                    <a:pt x="2976" y="1248"/>
                  </a:lnTo>
                  <a:lnTo>
                    <a:pt x="3168" y="432"/>
                  </a:lnTo>
                  <a:lnTo>
                    <a:pt x="28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7"/>
            <p:cNvSpPr>
              <a:spLocks noChangeShapeType="1"/>
            </p:cNvSpPr>
            <p:nvPr/>
          </p:nvSpPr>
          <p:spPr bwMode="auto">
            <a:xfrm>
              <a:off x="3466" y="2703"/>
              <a:ext cx="0" cy="1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4617" y="2703"/>
              <a:ext cx="0" cy="1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4235" y="2703"/>
              <a:ext cx="0" cy="1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3845" y="2703"/>
              <a:ext cx="0" cy="1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 flipH="1">
              <a:off x="3082" y="2913"/>
              <a:ext cx="20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 flipH="1">
              <a:off x="3082" y="3123"/>
              <a:ext cx="20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 flipH="1">
              <a:off x="3082" y="3329"/>
              <a:ext cx="20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flipH="1">
              <a:off x="3082" y="3538"/>
              <a:ext cx="1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H="1">
              <a:off x="3082" y="3751"/>
              <a:ext cx="20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>
              <a:off x="3082" y="3964"/>
              <a:ext cx="6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7"/>
            <p:cNvSpPr>
              <a:spLocks noChangeShapeType="1"/>
            </p:cNvSpPr>
            <p:nvPr/>
          </p:nvSpPr>
          <p:spPr bwMode="auto">
            <a:xfrm>
              <a:off x="4091" y="3964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5012" y="3964"/>
              <a:ext cx="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5001" y="2703"/>
              <a:ext cx="0" cy="1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Rectangle 20"/>
            <p:cNvSpPr>
              <a:spLocks noChangeArrowheads="1"/>
            </p:cNvSpPr>
            <p:nvPr/>
          </p:nvSpPr>
          <p:spPr bwMode="auto">
            <a:xfrm>
              <a:off x="4235" y="3330"/>
              <a:ext cx="382" cy="20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2" name="Oval 21"/>
            <p:cNvSpPr>
              <a:spLocks noChangeArrowheads="1"/>
            </p:cNvSpPr>
            <p:nvPr/>
          </p:nvSpPr>
          <p:spPr bwMode="auto">
            <a:xfrm>
              <a:off x="4403" y="3438"/>
              <a:ext cx="38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503" name="Freeform 22"/>
            <p:cNvSpPr>
              <a:spLocks/>
            </p:cNvSpPr>
            <p:nvPr/>
          </p:nvSpPr>
          <p:spPr bwMode="auto">
            <a:xfrm>
              <a:off x="4434" y="2715"/>
              <a:ext cx="750" cy="717"/>
            </a:xfrm>
            <a:custGeom>
              <a:avLst/>
              <a:gdLst>
                <a:gd name="T0" fmla="*/ 0 w 750"/>
                <a:gd name="T1" fmla="*/ 717 h 717"/>
                <a:gd name="T2" fmla="*/ 147 w 750"/>
                <a:gd name="T3" fmla="*/ 448 h 717"/>
                <a:gd name="T4" fmla="*/ 375 w 750"/>
                <a:gd name="T5" fmla="*/ 202 h 717"/>
                <a:gd name="T6" fmla="*/ 750 w 750"/>
                <a:gd name="T7" fmla="*/ 0 h 7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0"/>
                <a:gd name="T13" fmla="*/ 0 h 717"/>
                <a:gd name="T14" fmla="*/ 750 w 750"/>
                <a:gd name="T15" fmla="*/ 717 h 7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0" h="717">
                  <a:moveTo>
                    <a:pt x="0" y="717"/>
                  </a:moveTo>
                  <a:cubicBezTo>
                    <a:pt x="24" y="673"/>
                    <a:pt x="84" y="534"/>
                    <a:pt x="147" y="448"/>
                  </a:cubicBezTo>
                  <a:cubicBezTo>
                    <a:pt x="210" y="362"/>
                    <a:pt x="275" y="277"/>
                    <a:pt x="375" y="202"/>
                  </a:cubicBezTo>
                  <a:cubicBezTo>
                    <a:pt x="475" y="127"/>
                    <a:pt x="672" y="42"/>
                    <a:pt x="75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Text Box 23"/>
            <p:cNvSpPr txBox="1">
              <a:spLocks noChangeArrowheads="1"/>
            </p:cNvSpPr>
            <p:nvPr/>
          </p:nvSpPr>
          <p:spPr bwMode="auto">
            <a:xfrm>
              <a:off x="5186" y="2608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Field</a:t>
              </a:r>
            </a:p>
          </p:txBody>
        </p:sp>
        <p:sp>
          <p:nvSpPr>
            <p:cNvPr id="20505" name="Text Box 24"/>
            <p:cNvSpPr txBox="1">
              <a:spLocks noChangeArrowheads="1"/>
            </p:cNvSpPr>
            <p:nvPr/>
          </p:nvSpPr>
          <p:spPr bwMode="auto">
            <a:xfrm>
              <a:off x="3075" y="273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Mandt</a:t>
              </a:r>
            </a:p>
          </p:txBody>
        </p:sp>
        <p:sp>
          <p:nvSpPr>
            <p:cNvPr id="20506" name="Text Box 25"/>
            <p:cNvSpPr txBox="1">
              <a:spLocks noChangeArrowheads="1"/>
            </p:cNvSpPr>
            <p:nvPr/>
          </p:nvSpPr>
          <p:spPr bwMode="auto">
            <a:xfrm>
              <a:off x="3155" y="29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201</a:t>
              </a:r>
            </a:p>
          </p:txBody>
        </p:sp>
        <p:sp>
          <p:nvSpPr>
            <p:cNvPr id="20507" name="Text Box 26"/>
            <p:cNvSpPr txBox="1">
              <a:spLocks noChangeArrowheads="1"/>
            </p:cNvSpPr>
            <p:nvPr/>
          </p:nvSpPr>
          <p:spPr bwMode="auto">
            <a:xfrm>
              <a:off x="3155" y="3172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201</a:t>
              </a:r>
            </a:p>
          </p:txBody>
        </p:sp>
        <p:sp>
          <p:nvSpPr>
            <p:cNvPr id="20508" name="Text Box 27"/>
            <p:cNvSpPr txBox="1">
              <a:spLocks noChangeArrowheads="1"/>
            </p:cNvSpPr>
            <p:nvPr/>
          </p:nvSpPr>
          <p:spPr bwMode="auto">
            <a:xfrm>
              <a:off x="3155" y="3379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201</a:t>
              </a:r>
            </a:p>
          </p:txBody>
        </p:sp>
        <p:sp>
          <p:nvSpPr>
            <p:cNvPr id="20509" name="Text Box 28"/>
            <p:cNvSpPr txBox="1">
              <a:spLocks noChangeArrowheads="1"/>
            </p:cNvSpPr>
            <p:nvPr/>
          </p:nvSpPr>
          <p:spPr bwMode="auto">
            <a:xfrm>
              <a:off x="3155" y="3589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202</a:t>
              </a:r>
            </a:p>
          </p:txBody>
        </p:sp>
        <p:sp>
          <p:nvSpPr>
            <p:cNvPr id="20510" name="Text Box 29"/>
            <p:cNvSpPr txBox="1">
              <a:spLocks noChangeArrowheads="1"/>
            </p:cNvSpPr>
            <p:nvPr/>
          </p:nvSpPr>
          <p:spPr bwMode="auto">
            <a:xfrm>
              <a:off x="3155" y="3804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202</a:t>
              </a:r>
            </a:p>
          </p:txBody>
        </p:sp>
        <p:sp>
          <p:nvSpPr>
            <p:cNvPr id="20511" name="Text Box 30"/>
            <p:cNvSpPr txBox="1">
              <a:spLocks noChangeArrowheads="1"/>
            </p:cNvSpPr>
            <p:nvPr/>
          </p:nvSpPr>
          <p:spPr bwMode="auto">
            <a:xfrm>
              <a:off x="3545" y="2465"/>
              <a:ext cx="13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Arial" panose="020B0604020202020204" pitchFamily="34" charset="0"/>
                </a:rPr>
                <a:t>Column (attribute)</a:t>
              </a:r>
            </a:p>
          </p:txBody>
        </p:sp>
        <p:sp>
          <p:nvSpPr>
            <p:cNvPr id="20512" name="Text Box 31"/>
            <p:cNvSpPr txBox="1">
              <a:spLocks noChangeArrowheads="1"/>
            </p:cNvSpPr>
            <p:nvPr/>
          </p:nvSpPr>
          <p:spPr bwMode="auto">
            <a:xfrm>
              <a:off x="2370" y="3220"/>
              <a:ext cx="7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Arial" panose="020B0604020202020204" pitchFamily="34" charset="0"/>
                </a:rPr>
                <a:t>Row</a:t>
              </a:r>
            </a:p>
            <a:p>
              <a:pPr algn="ctr" eaLnBrk="1" hangingPunct="1"/>
              <a:r>
                <a:rPr lang="en-US" altLang="en-US" sz="2000">
                  <a:latin typeface="Arial" panose="020B0604020202020204" pitchFamily="34" charset="0"/>
                </a:rPr>
                <a:t>(Record)</a:t>
              </a:r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2013" y="2878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Arial" panose="020B0604020202020204" pitchFamily="34" charset="0"/>
                </a:rPr>
                <a:t>Client</a:t>
              </a:r>
            </a:p>
          </p:txBody>
        </p:sp>
        <p:sp>
          <p:nvSpPr>
            <p:cNvPr id="20514" name="Freeform 34"/>
            <p:cNvSpPr>
              <a:spLocks/>
            </p:cNvSpPr>
            <p:nvPr/>
          </p:nvSpPr>
          <p:spPr bwMode="auto">
            <a:xfrm>
              <a:off x="2633" y="2816"/>
              <a:ext cx="439" cy="183"/>
            </a:xfrm>
            <a:custGeom>
              <a:avLst/>
              <a:gdLst>
                <a:gd name="T0" fmla="*/ 0 w 439"/>
                <a:gd name="T1" fmla="*/ 183 h 183"/>
                <a:gd name="T2" fmla="*/ 156 w 439"/>
                <a:gd name="T3" fmla="*/ 155 h 183"/>
                <a:gd name="T4" fmla="*/ 229 w 439"/>
                <a:gd name="T5" fmla="*/ 46 h 183"/>
                <a:gd name="T6" fmla="*/ 439 w 439"/>
                <a:gd name="T7" fmla="*/ 0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9"/>
                <a:gd name="T13" fmla="*/ 0 h 183"/>
                <a:gd name="T14" fmla="*/ 439 w 439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9" h="183">
                  <a:moveTo>
                    <a:pt x="0" y="183"/>
                  </a:moveTo>
                  <a:cubicBezTo>
                    <a:pt x="26" y="178"/>
                    <a:pt x="118" y="178"/>
                    <a:pt x="156" y="155"/>
                  </a:cubicBezTo>
                  <a:cubicBezTo>
                    <a:pt x="194" y="132"/>
                    <a:pt x="182" y="72"/>
                    <a:pt x="229" y="46"/>
                  </a:cubicBezTo>
                  <a:cubicBezTo>
                    <a:pt x="276" y="20"/>
                    <a:pt x="395" y="10"/>
                    <a:pt x="43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02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7550" y="6210300"/>
            <a:ext cx="457200" cy="457200"/>
          </a:xfrm>
          <a:prstGeom prst="ellipse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6654E9-7031-4EB2-8CF6-AB9241A9396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667000" y="1709739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altLang="en-US">
                <a:latin typeface="Arial" panose="020B0604020202020204" pitchFamily="34" charset="0"/>
              </a:rPr>
              <a:t>To log on to an R/3 system with the SAP Gui, you need the proprietary SAP Gui (Graphical User Interface) software loaded on your system and an internet connection</a:t>
            </a:r>
          </a:p>
        </p:txBody>
      </p:sp>
      <p:pic>
        <p:nvPicPr>
          <p:cNvPr id="24581" name="Picture 4" descr="ue450m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1" y="3429000"/>
            <a:ext cx="1643063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435226" y="5072064"/>
            <a:ext cx="1884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Tahoma" panose="020B0604030504040204" pitchFamily="34" charset="0"/>
              </a:rPr>
              <a:t>Account on</a:t>
            </a:r>
          </a:p>
          <a:p>
            <a:pPr algn="ctr"/>
            <a:r>
              <a:rPr lang="en-US" altLang="en-US" sz="1800">
                <a:latin typeface="Tahoma" panose="020B0604030504040204" pitchFamily="34" charset="0"/>
              </a:rPr>
              <a:t>SAP R/3 System 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at hosting site</a:t>
            </a:r>
          </a:p>
        </p:txBody>
      </p:sp>
      <p:grpSp>
        <p:nvGrpSpPr>
          <p:cNvPr id="24583" name="Group 6"/>
          <p:cNvGrpSpPr>
            <a:grpSpLocks/>
          </p:cNvGrpSpPr>
          <p:nvPr/>
        </p:nvGrpSpPr>
        <p:grpSpPr bwMode="auto">
          <a:xfrm>
            <a:off x="8448675" y="3725864"/>
            <a:ext cx="1379538" cy="1519237"/>
            <a:chOff x="3168" y="2665"/>
            <a:chExt cx="869" cy="957"/>
          </a:xfrm>
        </p:grpSpPr>
        <p:pic>
          <p:nvPicPr>
            <p:cNvPr id="24589" name="Picture 7" descr="gatewa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665"/>
              <a:ext cx="869" cy="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0" name="Picture 8" descr="te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" y="2926"/>
              <a:ext cx="23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4" name="Freeform 9"/>
          <p:cNvSpPr>
            <a:spLocks/>
          </p:cNvSpPr>
          <p:nvPr/>
        </p:nvSpPr>
        <p:spPr bwMode="auto">
          <a:xfrm>
            <a:off x="4308475" y="3571875"/>
            <a:ext cx="4051300" cy="863600"/>
          </a:xfrm>
          <a:custGeom>
            <a:avLst/>
            <a:gdLst>
              <a:gd name="T0" fmla="*/ 0 w 2552"/>
              <a:gd name="T1" fmla="*/ 480 h 544"/>
              <a:gd name="T2" fmla="*/ 696 w 2552"/>
              <a:gd name="T3" fmla="*/ 16 h 544"/>
              <a:gd name="T4" fmla="*/ 1688 w 2552"/>
              <a:gd name="T5" fmla="*/ 384 h 544"/>
              <a:gd name="T6" fmla="*/ 2552 w 2552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2552"/>
              <a:gd name="T13" fmla="*/ 0 h 544"/>
              <a:gd name="T14" fmla="*/ 2552 w 25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2" h="544">
                <a:moveTo>
                  <a:pt x="0" y="480"/>
                </a:moveTo>
                <a:cubicBezTo>
                  <a:pt x="207" y="256"/>
                  <a:pt x="415" y="32"/>
                  <a:pt x="696" y="16"/>
                </a:cubicBezTo>
                <a:cubicBezTo>
                  <a:pt x="977" y="0"/>
                  <a:pt x="1379" y="296"/>
                  <a:pt x="1688" y="384"/>
                </a:cubicBezTo>
                <a:cubicBezTo>
                  <a:pt x="1997" y="472"/>
                  <a:pt x="2274" y="508"/>
                  <a:pt x="2552" y="5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>
            <a:off x="4321175" y="3673475"/>
            <a:ext cx="4051300" cy="863600"/>
          </a:xfrm>
          <a:custGeom>
            <a:avLst/>
            <a:gdLst>
              <a:gd name="T0" fmla="*/ 0 w 2552"/>
              <a:gd name="T1" fmla="*/ 480 h 544"/>
              <a:gd name="T2" fmla="*/ 696 w 2552"/>
              <a:gd name="T3" fmla="*/ 16 h 544"/>
              <a:gd name="T4" fmla="*/ 1688 w 2552"/>
              <a:gd name="T5" fmla="*/ 384 h 544"/>
              <a:gd name="T6" fmla="*/ 2552 w 2552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2552"/>
              <a:gd name="T13" fmla="*/ 0 h 544"/>
              <a:gd name="T14" fmla="*/ 2552 w 25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2" h="544">
                <a:moveTo>
                  <a:pt x="0" y="480"/>
                </a:moveTo>
                <a:cubicBezTo>
                  <a:pt x="207" y="256"/>
                  <a:pt x="415" y="32"/>
                  <a:pt x="696" y="16"/>
                </a:cubicBezTo>
                <a:cubicBezTo>
                  <a:pt x="977" y="0"/>
                  <a:pt x="1379" y="296"/>
                  <a:pt x="1688" y="384"/>
                </a:cubicBezTo>
                <a:cubicBezTo>
                  <a:pt x="1997" y="472"/>
                  <a:pt x="2274" y="508"/>
                  <a:pt x="2552" y="5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5118100" y="4525963"/>
            <a:ext cx="284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Internet Connection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8245476" y="5072063"/>
            <a:ext cx="180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Tahoma" panose="020B0604030504040204" pitchFamily="34" charset="0"/>
              </a:rPr>
              <a:t>PC with SAP Gui</a:t>
            </a:r>
          </a:p>
        </p:txBody>
      </p:sp>
      <p:sp>
        <p:nvSpPr>
          <p:cNvPr id="24588" name="Title 15"/>
          <p:cNvSpPr>
            <a:spLocks noGrp="1"/>
          </p:cNvSpPr>
          <p:nvPr>
            <p:ph type="title" idx="4294967295"/>
          </p:nvPr>
        </p:nvSpPr>
        <p:spPr>
          <a:xfrm>
            <a:off x="2960616" y="-41274"/>
            <a:ext cx="7664522" cy="696912"/>
          </a:xfrm>
          <a:prstGeom prst="rect">
            <a:avLst/>
          </a:prstGeom>
        </p:spPr>
        <p:txBody>
          <a:bodyPr/>
          <a:lstStyle/>
          <a:p>
            <a:r>
              <a:rPr lang="en-CA" altLang="en-US" dirty="0" smtClean="0"/>
              <a:t>Logging On – SAP GUI</a:t>
            </a:r>
          </a:p>
        </p:txBody>
      </p:sp>
    </p:spTree>
    <p:extLst>
      <p:ext uri="{BB962C8B-B14F-4D97-AF65-F5344CB8AC3E}">
        <p14:creationId xmlns:p14="http://schemas.microsoft.com/office/powerpoint/2010/main" val="46749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7550" y="6210300"/>
            <a:ext cx="457200" cy="457200"/>
          </a:xfrm>
          <a:prstGeom prst="ellipse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78C798E-A737-47A1-905B-EFA0612F1B2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617789" y="1905000"/>
            <a:ext cx="7958137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altLang="en-US" dirty="0">
                <a:latin typeface="Arial" panose="020B0604020202020204" pitchFamily="34" charset="0"/>
              </a:rPr>
              <a:t>First, you need to tell the SAP </a:t>
            </a:r>
            <a:r>
              <a:rPr lang="en-US" altLang="en-US" dirty="0" err="1">
                <a:latin typeface="Arial" panose="020B0604020202020204" pitchFamily="34" charset="0"/>
              </a:rPr>
              <a:t>Gui</a:t>
            </a:r>
            <a:r>
              <a:rPr lang="en-US" altLang="en-US" dirty="0">
                <a:latin typeface="Arial" panose="020B0604020202020204" pitchFamily="34" charset="0"/>
              </a:rPr>
              <a:t> which system you want to log into: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342189" y="4327526"/>
            <a:ext cx="30764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If you don’t have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any systems defined,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click on </a:t>
            </a:r>
            <a:r>
              <a:rPr lang="en-US" altLang="en-US" u="sng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ew Item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6049963" y="4884738"/>
            <a:ext cx="12573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5607" name="Picture 7" descr="te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638426"/>
            <a:ext cx="2895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itle 9"/>
          <p:cNvSpPr>
            <a:spLocks noGrp="1"/>
          </p:cNvSpPr>
          <p:nvPr>
            <p:ph type="title" idx="4294967295"/>
          </p:nvPr>
        </p:nvSpPr>
        <p:spPr>
          <a:xfrm>
            <a:off x="3007744" y="0"/>
            <a:ext cx="8599037" cy="696036"/>
          </a:xfrm>
          <a:prstGeom prst="rect">
            <a:avLst/>
          </a:prstGeom>
        </p:spPr>
        <p:txBody>
          <a:bodyPr/>
          <a:lstStyle/>
          <a:p>
            <a:r>
              <a:rPr lang="en-CA" altLang="en-US" dirty="0" smtClean="0"/>
              <a:t>SAP GUI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7992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7550" y="6210300"/>
            <a:ext cx="457200" cy="457200"/>
          </a:xfrm>
          <a:prstGeom prst="ellipse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8AFFD3-3312-47AC-9FA0-E00DF9F7ED7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6628" name="Picture 14" descr="te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146300"/>
            <a:ext cx="48133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7540625" y="2601913"/>
            <a:ext cx="240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Text description (free)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7553325" y="3208338"/>
            <a:ext cx="258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Address of system (e.g.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sapd.umsystem.edu) 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7654925" y="3986213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SAP Router usually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not required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7464425" y="6173788"/>
            <a:ext cx="231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R/3 System Selected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7680325" y="5441950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System Number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Frequently 00, but not always</a:t>
            </a: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 flipH="1">
            <a:off x="5067300" y="2781300"/>
            <a:ext cx="246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H="1" flipV="1">
            <a:off x="5473700" y="3136900"/>
            <a:ext cx="207010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 flipH="1" flipV="1">
            <a:off x="4940300" y="3441700"/>
            <a:ext cx="2679700" cy="85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H="1" flipV="1">
            <a:off x="4394200" y="4038600"/>
            <a:ext cx="3327400" cy="901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 flipH="1" flipV="1">
            <a:off x="4406900" y="4495800"/>
            <a:ext cx="331470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693025" y="4672013"/>
            <a:ext cx="258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System ID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Logical name of system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4267200" y="4991100"/>
            <a:ext cx="3200400" cy="130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 idx="4294967295"/>
          </p:nvPr>
        </p:nvSpPr>
        <p:spPr>
          <a:xfrm>
            <a:off x="2755900" y="274638"/>
            <a:ext cx="77724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 dirty="0" smtClean="0"/>
              <a:t>System Definition (provided by UCC)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9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5C9878-5B40-490E-A258-525EAD7A4D8F}"/>
</file>

<file path=customXml/itemProps2.xml><?xml version="1.0" encoding="utf-8"?>
<ds:datastoreItem xmlns:ds="http://schemas.openxmlformats.org/officeDocument/2006/customXml" ds:itemID="{4E8D4DCE-2E9C-4EF0-8953-5BEAA543AD8C}"/>
</file>

<file path=customXml/itemProps3.xml><?xml version="1.0" encoding="utf-8"?>
<ds:datastoreItem xmlns:ds="http://schemas.openxmlformats.org/officeDocument/2006/customXml" ds:itemID="{DB405309-5CBD-4DF6-9FC1-CFCFB22CE06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12972</TotalTime>
  <Words>524</Words>
  <Application>Microsoft Office PowerPoint</Application>
  <PresentationFormat>Custom</PresentationFormat>
  <Paragraphs>162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Franklin Gothic Book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ERP</vt:lpstr>
      <vt:lpstr>ERP</vt:lpstr>
      <vt:lpstr>SAP R/3 Enterprise</vt:lpstr>
      <vt:lpstr>Clients in SAP R/3</vt:lpstr>
      <vt:lpstr>Logging On – SAP GUI</vt:lpstr>
      <vt:lpstr>SAP GUI Configuration</vt:lpstr>
      <vt:lpstr>System Definition (provided by UCC)</vt:lpstr>
      <vt:lpstr>Configured SAP Gui</vt:lpstr>
      <vt:lpstr>Logging On</vt:lpstr>
      <vt:lpstr>SAP User-IDs and Passwords</vt:lpstr>
      <vt:lpstr>Logging On ...2</vt:lpstr>
      <vt:lpstr>Success !!</vt:lpstr>
      <vt:lpstr>PowerPoint Presentation</vt:lpstr>
      <vt:lpstr>PowerPoint Presentation</vt:lpstr>
      <vt:lpstr>PowerPoint Presentation</vt:lpstr>
      <vt:lpstr>Introduction to Middleware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Neogi, Jaydeep (Cognizant)</dc:creator>
  <cp:lastModifiedBy>Pawar, Preetam</cp:lastModifiedBy>
  <cp:revision>545</cp:revision>
  <dcterms:created xsi:type="dcterms:W3CDTF">2017-06-28T10:23:31Z</dcterms:created>
  <dcterms:modified xsi:type="dcterms:W3CDTF">2018-03-09T13:58:32Z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