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4"/>
  </p:sldMasterIdLst>
  <p:notesMasterIdLst>
    <p:notesMasterId r:id="rId49"/>
  </p:notesMasterIdLst>
  <p:sldIdLst>
    <p:sldId id="257" r:id="rId5"/>
    <p:sldId id="379" r:id="rId6"/>
    <p:sldId id="369" r:id="rId7"/>
    <p:sldId id="380" r:id="rId8"/>
    <p:sldId id="349" r:id="rId9"/>
    <p:sldId id="348" r:id="rId10"/>
    <p:sldId id="350" r:id="rId11"/>
    <p:sldId id="383" r:id="rId12"/>
    <p:sldId id="351" r:id="rId13"/>
    <p:sldId id="381" r:id="rId14"/>
    <p:sldId id="352" r:id="rId15"/>
    <p:sldId id="382" r:id="rId16"/>
    <p:sldId id="385" r:id="rId17"/>
    <p:sldId id="353" r:id="rId18"/>
    <p:sldId id="384" r:id="rId19"/>
    <p:sldId id="354" r:id="rId20"/>
    <p:sldId id="386" r:id="rId21"/>
    <p:sldId id="356" r:id="rId22"/>
    <p:sldId id="387" r:id="rId23"/>
    <p:sldId id="360" r:id="rId24"/>
    <p:sldId id="374" r:id="rId25"/>
    <p:sldId id="361" r:id="rId26"/>
    <p:sldId id="375" r:id="rId27"/>
    <p:sldId id="362" r:id="rId28"/>
    <p:sldId id="388" r:id="rId29"/>
    <p:sldId id="363" r:id="rId30"/>
    <p:sldId id="376" r:id="rId31"/>
    <p:sldId id="390" r:id="rId32"/>
    <p:sldId id="389" r:id="rId33"/>
    <p:sldId id="365" r:id="rId34"/>
    <p:sldId id="391" r:id="rId35"/>
    <p:sldId id="357" r:id="rId36"/>
    <p:sldId id="367" r:id="rId37"/>
    <p:sldId id="392" r:id="rId38"/>
    <p:sldId id="366" r:id="rId39"/>
    <p:sldId id="368" r:id="rId40"/>
    <p:sldId id="377" r:id="rId41"/>
    <p:sldId id="378" r:id="rId42"/>
    <p:sldId id="336" r:id="rId43"/>
    <p:sldId id="337" r:id="rId44"/>
    <p:sldId id="372" r:id="rId45"/>
    <p:sldId id="373" r:id="rId46"/>
    <p:sldId id="278" r:id="rId47"/>
    <p:sldId id="279"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4687"/>
    <a:srgbClr val="692D56"/>
    <a:srgbClr val="682252"/>
    <a:srgbClr val="933F79"/>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06" autoAdjust="0"/>
    <p:restoredTop sz="82406" autoAdjust="0"/>
  </p:normalViewPr>
  <p:slideViewPr>
    <p:cSldViewPr>
      <p:cViewPr varScale="1">
        <p:scale>
          <a:sx n="61" d="100"/>
          <a:sy n="61" d="100"/>
        </p:scale>
        <p:origin x="159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878852-87DE-4B44-AB98-A15AF90BA5E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7D4B6D0E-5F6A-4079-B989-E0A172A08F47}">
      <dgm:prSet phldrT="[Text]"/>
      <dgm:spPr/>
      <dgm:t>
        <a:bodyPr/>
        <a:lstStyle/>
        <a:p>
          <a:r>
            <a:rPr lang="en-US" b="0" i="0" dirty="0" smtClean="0"/>
            <a:t>2D Transforms</a:t>
          </a:r>
          <a:endParaRPr lang="en-US" dirty="0"/>
        </a:p>
      </dgm:t>
    </dgm:pt>
    <dgm:pt modelId="{F0C84D95-F96F-494B-9F3E-B3281DE157DA}" type="parTrans" cxnId="{9DA9F4EE-54E7-4006-9946-0D448C4382E8}">
      <dgm:prSet/>
      <dgm:spPr/>
      <dgm:t>
        <a:bodyPr/>
        <a:lstStyle/>
        <a:p>
          <a:endParaRPr lang="en-US"/>
        </a:p>
      </dgm:t>
    </dgm:pt>
    <dgm:pt modelId="{CB5CE26D-9C69-4C0F-9C00-02A7B1114B6B}" type="sibTrans" cxnId="{9DA9F4EE-54E7-4006-9946-0D448C4382E8}">
      <dgm:prSet/>
      <dgm:spPr/>
      <dgm:t>
        <a:bodyPr/>
        <a:lstStyle/>
        <a:p>
          <a:endParaRPr lang="en-US"/>
        </a:p>
      </dgm:t>
    </dgm:pt>
    <dgm:pt modelId="{CD121C22-7F6B-4F3F-92DE-E033BEEC8E0C}">
      <dgm:prSet/>
      <dgm:spPr/>
      <dgm:t>
        <a:bodyPr/>
        <a:lstStyle/>
        <a:p>
          <a:r>
            <a:rPr lang="en-US" b="0" i="0" dirty="0" smtClean="0"/>
            <a:t>translate()</a:t>
          </a:r>
          <a:endParaRPr lang="en-US" b="0" i="0" dirty="0"/>
        </a:p>
      </dgm:t>
    </dgm:pt>
    <dgm:pt modelId="{DC4A501F-BA71-4567-BE1B-6C07CDEF99CC}" type="parTrans" cxnId="{9072A7EB-AFB0-4E99-A5F1-A42980AB0070}">
      <dgm:prSet/>
      <dgm:spPr/>
      <dgm:t>
        <a:bodyPr/>
        <a:lstStyle/>
        <a:p>
          <a:endParaRPr lang="en-US" dirty="0"/>
        </a:p>
      </dgm:t>
    </dgm:pt>
    <dgm:pt modelId="{1779EFC0-D1B6-477D-8FFA-7BCC06BC4160}" type="sibTrans" cxnId="{9072A7EB-AFB0-4E99-A5F1-A42980AB0070}">
      <dgm:prSet/>
      <dgm:spPr/>
      <dgm:t>
        <a:bodyPr/>
        <a:lstStyle/>
        <a:p>
          <a:endParaRPr lang="en-US"/>
        </a:p>
      </dgm:t>
    </dgm:pt>
    <dgm:pt modelId="{27234207-3D66-4D76-B490-F8CFA7C15548}">
      <dgm:prSet/>
      <dgm:spPr/>
      <dgm:t>
        <a:bodyPr/>
        <a:lstStyle/>
        <a:p>
          <a:r>
            <a:rPr lang="en-US" b="0" i="0" dirty="0" smtClean="0"/>
            <a:t>rotate()</a:t>
          </a:r>
          <a:endParaRPr lang="en-US" b="0" i="0" dirty="0"/>
        </a:p>
      </dgm:t>
    </dgm:pt>
    <dgm:pt modelId="{6B17BB44-45A5-4288-9A13-E0222E0160DB}" type="parTrans" cxnId="{053004E6-E2DE-4861-A79D-8712213EF19A}">
      <dgm:prSet/>
      <dgm:spPr/>
      <dgm:t>
        <a:bodyPr/>
        <a:lstStyle/>
        <a:p>
          <a:endParaRPr lang="en-US" dirty="0"/>
        </a:p>
      </dgm:t>
    </dgm:pt>
    <dgm:pt modelId="{436C06A1-83C9-4CBC-ADC6-1270E7D3E9F5}" type="sibTrans" cxnId="{053004E6-E2DE-4861-A79D-8712213EF19A}">
      <dgm:prSet/>
      <dgm:spPr/>
      <dgm:t>
        <a:bodyPr/>
        <a:lstStyle/>
        <a:p>
          <a:endParaRPr lang="en-US"/>
        </a:p>
      </dgm:t>
    </dgm:pt>
    <dgm:pt modelId="{8F2621EE-52E2-409B-AC78-6497D16A4BFD}">
      <dgm:prSet/>
      <dgm:spPr/>
      <dgm:t>
        <a:bodyPr/>
        <a:lstStyle/>
        <a:p>
          <a:r>
            <a:rPr lang="en-US" b="0" i="0" dirty="0" smtClean="0"/>
            <a:t>scale()</a:t>
          </a:r>
          <a:endParaRPr lang="en-US" b="0" i="0" dirty="0"/>
        </a:p>
      </dgm:t>
    </dgm:pt>
    <dgm:pt modelId="{89389DE2-FD16-47C1-B468-5F17C2FCEDDB}" type="parTrans" cxnId="{7CAB5148-AF7B-491E-B4AD-B76F1A9C5E1C}">
      <dgm:prSet/>
      <dgm:spPr/>
      <dgm:t>
        <a:bodyPr/>
        <a:lstStyle/>
        <a:p>
          <a:endParaRPr lang="en-US" dirty="0"/>
        </a:p>
      </dgm:t>
    </dgm:pt>
    <dgm:pt modelId="{C2E0A347-48DE-47B4-AC34-E5F8ACB445F5}" type="sibTrans" cxnId="{7CAB5148-AF7B-491E-B4AD-B76F1A9C5E1C}">
      <dgm:prSet/>
      <dgm:spPr/>
      <dgm:t>
        <a:bodyPr/>
        <a:lstStyle/>
        <a:p>
          <a:endParaRPr lang="en-US"/>
        </a:p>
      </dgm:t>
    </dgm:pt>
    <dgm:pt modelId="{6A1F6A3D-6A07-471A-8702-A2B6F104296A}">
      <dgm:prSet/>
      <dgm:spPr/>
      <dgm:t>
        <a:bodyPr/>
        <a:lstStyle/>
        <a:p>
          <a:r>
            <a:rPr lang="en-US" b="0" i="0" dirty="0" smtClean="0"/>
            <a:t>skew()</a:t>
          </a:r>
          <a:endParaRPr lang="en-US" b="0" i="0" dirty="0"/>
        </a:p>
      </dgm:t>
    </dgm:pt>
    <dgm:pt modelId="{090397B5-583F-4722-9A8E-FFC3A6653791}" type="parTrans" cxnId="{B39C0567-2C0A-449F-875A-345298723518}">
      <dgm:prSet/>
      <dgm:spPr/>
      <dgm:t>
        <a:bodyPr/>
        <a:lstStyle/>
        <a:p>
          <a:endParaRPr lang="en-US" dirty="0"/>
        </a:p>
      </dgm:t>
    </dgm:pt>
    <dgm:pt modelId="{071727CF-7412-47F1-B14D-09AACD203635}" type="sibTrans" cxnId="{B39C0567-2C0A-449F-875A-345298723518}">
      <dgm:prSet/>
      <dgm:spPr/>
      <dgm:t>
        <a:bodyPr/>
        <a:lstStyle/>
        <a:p>
          <a:endParaRPr lang="en-US"/>
        </a:p>
      </dgm:t>
    </dgm:pt>
    <dgm:pt modelId="{74E9BC0C-7AC8-42E3-B707-AF9704DC1F79}">
      <dgm:prSet/>
      <dgm:spPr/>
      <dgm:t>
        <a:bodyPr/>
        <a:lstStyle/>
        <a:p>
          <a:r>
            <a:rPr lang="en-US" b="0" i="0" dirty="0" smtClean="0"/>
            <a:t>matrix()</a:t>
          </a:r>
          <a:endParaRPr lang="en-US" b="0" i="0" dirty="0"/>
        </a:p>
      </dgm:t>
    </dgm:pt>
    <dgm:pt modelId="{82D2AB91-CD80-4C17-8EB1-B02938B4340A}" type="parTrans" cxnId="{14C26192-33A9-4C7B-95BB-FF97B8DD327E}">
      <dgm:prSet/>
      <dgm:spPr/>
      <dgm:t>
        <a:bodyPr/>
        <a:lstStyle/>
        <a:p>
          <a:endParaRPr lang="en-US" dirty="0"/>
        </a:p>
      </dgm:t>
    </dgm:pt>
    <dgm:pt modelId="{9FECBC39-4381-4020-99C4-4ABF08D258E6}" type="sibTrans" cxnId="{14C26192-33A9-4C7B-95BB-FF97B8DD327E}">
      <dgm:prSet/>
      <dgm:spPr/>
      <dgm:t>
        <a:bodyPr/>
        <a:lstStyle/>
        <a:p>
          <a:endParaRPr lang="en-US"/>
        </a:p>
      </dgm:t>
    </dgm:pt>
    <dgm:pt modelId="{02D6F66F-4B47-4388-81DA-896E4A6848D6}" type="pres">
      <dgm:prSet presAssocID="{E6878852-87DE-4B44-AB98-A15AF90BA5E7}" presName="diagram" presStyleCnt="0">
        <dgm:presLayoutVars>
          <dgm:chPref val="1"/>
          <dgm:dir/>
          <dgm:animOne val="branch"/>
          <dgm:animLvl val="lvl"/>
          <dgm:resizeHandles val="exact"/>
        </dgm:presLayoutVars>
      </dgm:prSet>
      <dgm:spPr/>
      <dgm:t>
        <a:bodyPr/>
        <a:lstStyle/>
        <a:p>
          <a:endParaRPr lang="en-US"/>
        </a:p>
      </dgm:t>
    </dgm:pt>
    <dgm:pt modelId="{5CB31B94-76FC-4E52-93F6-2E73A5CEC2F8}" type="pres">
      <dgm:prSet presAssocID="{7D4B6D0E-5F6A-4079-B989-E0A172A08F47}" presName="root1" presStyleCnt="0"/>
      <dgm:spPr/>
    </dgm:pt>
    <dgm:pt modelId="{C46B81DA-F640-49A7-8D4B-4F790DDCE284}" type="pres">
      <dgm:prSet presAssocID="{7D4B6D0E-5F6A-4079-B989-E0A172A08F47}" presName="LevelOneTextNode" presStyleLbl="node0" presStyleIdx="0" presStyleCnt="1" custLinFactX="-63367" custLinFactNeighborX="-100000" custLinFactNeighborY="1059">
        <dgm:presLayoutVars>
          <dgm:chPref val="3"/>
        </dgm:presLayoutVars>
      </dgm:prSet>
      <dgm:spPr/>
      <dgm:t>
        <a:bodyPr/>
        <a:lstStyle/>
        <a:p>
          <a:endParaRPr lang="en-US"/>
        </a:p>
      </dgm:t>
    </dgm:pt>
    <dgm:pt modelId="{025CEEF6-0AFB-442D-A575-C356CB0B3B1E}" type="pres">
      <dgm:prSet presAssocID="{7D4B6D0E-5F6A-4079-B989-E0A172A08F47}" presName="level2hierChild" presStyleCnt="0"/>
      <dgm:spPr/>
    </dgm:pt>
    <dgm:pt modelId="{C29CE75B-699A-452B-974A-EA3D27B298EF}" type="pres">
      <dgm:prSet presAssocID="{DC4A501F-BA71-4567-BE1B-6C07CDEF99CC}" presName="conn2-1" presStyleLbl="parChTrans1D2" presStyleIdx="0" presStyleCnt="5"/>
      <dgm:spPr/>
      <dgm:t>
        <a:bodyPr/>
        <a:lstStyle/>
        <a:p>
          <a:endParaRPr lang="en-US"/>
        </a:p>
      </dgm:t>
    </dgm:pt>
    <dgm:pt modelId="{BEB7C2BB-9BF3-45EF-A90E-48B7A225C144}" type="pres">
      <dgm:prSet presAssocID="{DC4A501F-BA71-4567-BE1B-6C07CDEF99CC}" presName="connTx" presStyleLbl="parChTrans1D2" presStyleIdx="0" presStyleCnt="5"/>
      <dgm:spPr/>
      <dgm:t>
        <a:bodyPr/>
        <a:lstStyle/>
        <a:p>
          <a:endParaRPr lang="en-US"/>
        </a:p>
      </dgm:t>
    </dgm:pt>
    <dgm:pt modelId="{FCCA1241-35C3-4CE3-83F2-28E15CB57463}" type="pres">
      <dgm:prSet presAssocID="{CD121C22-7F6B-4F3F-92DE-E033BEEC8E0C}" presName="root2" presStyleCnt="0"/>
      <dgm:spPr/>
    </dgm:pt>
    <dgm:pt modelId="{DEFF42EC-53B8-4164-8BE0-F7918C43141B}" type="pres">
      <dgm:prSet presAssocID="{CD121C22-7F6B-4F3F-92DE-E033BEEC8E0C}" presName="LevelTwoTextNode" presStyleLbl="node2" presStyleIdx="0" presStyleCnt="5" custScaleX="86776" custLinFactX="34989" custLinFactNeighborX="100000" custLinFactNeighborY="476">
        <dgm:presLayoutVars>
          <dgm:chPref val="3"/>
        </dgm:presLayoutVars>
      </dgm:prSet>
      <dgm:spPr/>
      <dgm:t>
        <a:bodyPr/>
        <a:lstStyle/>
        <a:p>
          <a:endParaRPr lang="en-US"/>
        </a:p>
      </dgm:t>
    </dgm:pt>
    <dgm:pt modelId="{C8758E6F-7530-438F-8FBB-3BF5555C4ACB}" type="pres">
      <dgm:prSet presAssocID="{CD121C22-7F6B-4F3F-92DE-E033BEEC8E0C}" presName="level3hierChild" presStyleCnt="0"/>
      <dgm:spPr/>
    </dgm:pt>
    <dgm:pt modelId="{D666D946-A12C-4802-BB59-37C4EF41BAB6}" type="pres">
      <dgm:prSet presAssocID="{6B17BB44-45A5-4288-9A13-E0222E0160DB}" presName="conn2-1" presStyleLbl="parChTrans1D2" presStyleIdx="1" presStyleCnt="5"/>
      <dgm:spPr/>
      <dgm:t>
        <a:bodyPr/>
        <a:lstStyle/>
        <a:p>
          <a:endParaRPr lang="en-US"/>
        </a:p>
      </dgm:t>
    </dgm:pt>
    <dgm:pt modelId="{2BD2ED7E-9DA3-4151-B355-5F5C479D178D}" type="pres">
      <dgm:prSet presAssocID="{6B17BB44-45A5-4288-9A13-E0222E0160DB}" presName="connTx" presStyleLbl="parChTrans1D2" presStyleIdx="1" presStyleCnt="5"/>
      <dgm:spPr/>
      <dgm:t>
        <a:bodyPr/>
        <a:lstStyle/>
        <a:p>
          <a:endParaRPr lang="en-US"/>
        </a:p>
      </dgm:t>
    </dgm:pt>
    <dgm:pt modelId="{B0FF7C1A-8D35-4E3F-A6B1-9E5D68EFB464}" type="pres">
      <dgm:prSet presAssocID="{27234207-3D66-4D76-B490-F8CFA7C15548}" presName="root2" presStyleCnt="0"/>
      <dgm:spPr/>
    </dgm:pt>
    <dgm:pt modelId="{47366AC2-13D9-4B08-B121-C8474EE158FE}" type="pres">
      <dgm:prSet presAssocID="{27234207-3D66-4D76-B490-F8CFA7C15548}" presName="LevelTwoTextNode" presStyleLbl="node2" presStyleIdx="1" presStyleCnt="5" custScaleX="86776" custLinFactX="34989" custLinFactNeighborX="100000" custLinFactNeighborY="-988">
        <dgm:presLayoutVars>
          <dgm:chPref val="3"/>
        </dgm:presLayoutVars>
      </dgm:prSet>
      <dgm:spPr/>
      <dgm:t>
        <a:bodyPr/>
        <a:lstStyle/>
        <a:p>
          <a:endParaRPr lang="en-US"/>
        </a:p>
      </dgm:t>
    </dgm:pt>
    <dgm:pt modelId="{DC02AA7D-D281-4531-86AD-5EE44E273307}" type="pres">
      <dgm:prSet presAssocID="{27234207-3D66-4D76-B490-F8CFA7C15548}" presName="level3hierChild" presStyleCnt="0"/>
      <dgm:spPr/>
    </dgm:pt>
    <dgm:pt modelId="{5D8670F1-5E3D-49B8-8E80-9473DDA37765}" type="pres">
      <dgm:prSet presAssocID="{89389DE2-FD16-47C1-B468-5F17C2FCEDDB}" presName="conn2-1" presStyleLbl="parChTrans1D2" presStyleIdx="2" presStyleCnt="5"/>
      <dgm:spPr/>
      <dgm:t>
        <a:bodyPr/>
        <a:lstStyle/>
        <a:p>
          <a:endParaRPr lang="en-US"/>
        </a:p>
      </dgm:t>
    </dgm:pt>
    <dgm:pt modelId="{3AC565F0-D257-4180-A8D5-59FE43106F58}" type="pres">
      <dgm:prSet presAssocID="{89389DE2-FD16-47C1-B468-5F17C2FCEDDB}" presName="connTx" presStyleLbl="parChTrans1D2" presStyleIdx="2" presStyleCnt="5"/>
      <dgm:spPr/>
      <dgm:t>
        <a:bodyPr/>
        <a:lstStyle/>
        <a:p>
          <a:endParaRPr lang="en-US"/>
        </a:p>
      </dgm:t>
    </dgm:pt>
    <dgm:pt modelId="{AAAF67ED-2B9F-4441-8AF1-EE0BB4D88757}" type="pres">
      <dgm:prSet presAssocID="{8F2621EE-52E2-409B-AC78-6497D16A4BFD}" presName="root2" presStyleCnt="0"/>
      <dgm:spPr/>
    </dgm:pt>
    <dgm:pt modelId="{4454E66D-DEDB-4E86-A304-DC581FA5FBD8}" type="pres">
      <dgm:prSet presAssocID="{8F2621EE-52E2-409B-AC78-6497D16A4BFD}" presName="LevelTwoTextNode" presStyleLbl="node2" presStyleIdx="2" presStyleCnt="5" custScaleX="86776" custLinFactX="34989" custLinFactNeighborX="100000" custLinFactNeighborY="-988">
        <dgm:presLayoutVars>
          <dgm:chPref val="3"/>
        </dgm:presLayoutVars>
      </dgm:prSet>
      <dgm:spPr/>
      <dgm:t>
        <a:bodyPr/>
        <a:lstStyle/>
        <a:p>
          <a:endParaRPr lang="en-US"/>
        </a:p>
      </dgm:t>
    </dgm:pt>
    <dgm:pt modelId="{F6E99557-A2DB-4DF3-A70F-4B3D4C399146}" type="pres">
      <dgm:prSet presAssocID="{8F2621EE-52E2-409B-AC78-6497D16A4BFD}" presName="level3hierChild" presStyleCnt="0"/>
      <dgm:spPr/>
    </dgm:pt>
    <dgm:pt modelId="{8B9C0A7A-7E66-4BE4-BD3C-5A8C3D58B50B}" type="pres">
      <dgm:prSet presAssocID="{090397B5-583F-4722-9A8E-FFC3A6653791}" presName="conn2-1" presStyleLbl="parChTrans1D2" presStyleIdx="3" presStyleCnt="5"/>
      <dgm:spPr/>
      <dgm:t>
        <a:bodyPr/>
        <a:lstStyle/>
        <a:p>
          <a:endParaRPr lang="en-US"/>
        </a:p>
      </dgm:t>
    </dgm:pt>
    <dgm:pt modelId="{DF6F1B7B-2415-445E-9355-651044B86D11}" type="pres">
      <dgm:prSet presAssocID="{090397B5-583F-4722-9A8E-FFC3A6653791}" presName="connTx" presStyleLbl="parChTrans1D2" presStyleIdx="3" presStyleCnt="5"/>
      <dgm:spPr/>
      <dgm:t>
        <a:bodyPr/>
        <a:lstStyle/>
        <a:p>
          <a:endParaRPr lang="en-US"/>
        </a:p>
      </dgm:t>
    </dgm:pt>
    <dgm:pt modelId="{2217D2B4-FBCB-43C8-89EB-686574F5EE15}" type="pres">
      <dgm:prSet presAssocID="{6A1F6A3D-6A07-471A-8702-A2B6F104296A}" presName="root2" presStyleCnt="0"/>
      <dgm:spPr/>
    </dgm:pt>
    <dgm:pt modelId="{54F0C0E3-120C-40A9-81F2-2B54C66F2BD7}" type="pres">
      <dgm:prSet presAssocID="{6A1F6A3D-6A07-471A-8702-A2B6F104296A}" presName="LevelTwoTextNode" presStyleLbl="node2" presStyleIdx="3" presStyleCnt="5" custScaleX="86776" custLinFactX="34989" custLinFactNeighborX="100000" custLinFactNeighborY="-988">
        <dgm:presLayoutVars>
          <dgm:chPref val="3"/>
        </dgm:presLayoutVars>
      </dgm:prSet>
      <dgm:spPr/>
      <dgm:t>
        <a:bodyPr/>
        <a:lstStyle/>
        <a:p>
          <a:endParaRPr lang="en-US"/>
        </a:p>
      </dgm:t>
    </dgm:pt>
    <dgm:pt modelId="{99FB1618-90D5-4F2C-B4F3-05533BFDB434}" type="pres">
      <dgm:prSet presAssocID="{6A1F6A3D-6A07-471A-8702-A2B6F104296A}" presName="level3hierChild" presStyleCnt="0"/>
      <dgm:spPr/>
    </dgm:pt>
    <dgm:pt modelId="{C5A51BA5-5D64-47C4-AD6F-AD0CF4B15234}" type="pres">
      <dgm:prSet presAssocID="{82D2AB91-CD80-4C17-8EB1-B02938B4340A}" presName="conn2-1" presStyleLbl="parChTrans1D2" presStyleIdx="4" presStyleCnt="5"/>
      <dgm:spPr/>
      <dgm:t>
        <a:bodyPr/>
        <a:lstStyle/>
        <a:p>
          <a:endParaRPr lang="en-US"/>
        </a:p>
      </dgm:t>
    </dgm:pt>
    <dgm:pt modelId="{0E96CAA6-5044-4497-96FC-9F60A88A2BB4}" type="pres">
      <dgm:prSet presAssocID="{82D2AB91-CD80-4C17-8EB1-B02938B4340A}" presName="connTx" presStyleLbl="parChTrans1D2" presStyleIdx="4" presStyleCnt="5"/>
      <dgm:spPr/>
      <dgm:t>
        <a:bodyPr/>
        <a:lstStyle/>
        <a:p>
          <a:endParaRPr lang="en-US"/>
        </a:p>
      </dgm:t>
    </dgm:pt>
    <dgm:pt modelId="{F3122A20-1333-4168-A90E-E09AC0F04DC2}" type="pres">
      <dgm:prSet presAssocID="{74E9BC0C-7AC8-42E3-B707-AF9704DC1F79}" presName="root2" presStyleCnt="0"/>
      <dgm:spPr/>
    </dgm:pt>
    <dgm:pt modelId="{61D853C6-99A5-4B5D-914C-995DA3669657}" type="pres">
      <dgm:prSet presAssocID="{74E9BC0C-7AC8-42E3-B707-AF9704DC1F79}" presName="LevelTwoTextNode" presStyleLbl="node2" presStyleIdx="4" presStyleCnt="5" custScaleX="86776" custLinFactX="34989" custLinFactNeighborX="100000" custLinFactNeighborY="-988">
        <dgm:presLayoutVars>
          <dgm:chPref val="3"/>
        </dgm:presLayoutVars>
      </dgm:prSet>
      <dgm:spPr/>
      <dgm:t>
        <a:bodyPr/>
        <a:lstStyle/>
        <a:p>
          <a:endParaRPr lang="en-US"/>
        </a:p>
      </dgm:t>
    </dgm:pt>
    <dgm:pt modelId="{32EE2C50-013E-4D6E-A4A6-B6C15F8CC670}" type="pres">
      <dgm:prSet presAssocID="{74E9BC0C-7AC8-42E3-B707-AF9704DC1F79}" presName="level3hierChild" presStyleCnt="0"/>
      <dgm:spPr/>
    </dgm:pt>
  </dgm:ptLst>
  <dgm:cxnLst>
    <dgm:cxn modelId="{7AE051D4-B5E6-40D2-8FD4-CC6324F9DDA7}" type="presOf" srcId="{6A1F6A3D-6A07-471A-8702-A2B6F104296A}" destId="{54F0C0E3-120C-40A9-81F2-2B54C66F2BD7}" srcOrd="0" destOrd="0" presId="urn:microsoft.com/office/officeart/2005/8/layout/hierarchy2"/>
    <dgm:cxn modelId="{9DA9F4EE-54E7-4006-9946-0D448C4382E8}" srcId="{E6878852-87DE-4B44-AB98-A15AF90BA5E7}" destId="{7D4B6D0E-5F6A-4079-B989-E0A172A08F47}" srcOrd="0" destOrd="0" parTransId="{F0C84D95-F96F-494B-9F3E-B3281DE157DA}" sibTransId="{CB5CE26D-9C69-4C0F-9C00-02A7B1114B6B}"/>
    <dgm:cxn modelId="{14C26192-33A9-4C7B-95BB-FF97B8DD327E}" srcId="{7D4B6D0E-5F6A-4079-B989-E0A172A08F47}" destId="{74E9BC0C-7AC8-42E3-B707-AF9704DC1F79}" srcOrd="4" destOrd="0" parTransId="{82D2AB91-CD80-4C17-8EB1-B02938B4340A}" sibTransId="{9FECBC39-4381-4020-99C4-4ABF08D258E6}"/>
    <dgm:cxn modelId="{5BB6C387-1001-414A-8C27-B4B267617AB9}" type="presOf" srcId="{7D4B6D0E-5F6A-4079-B989-E0A172A08F47}" destId="{C46B81DA-F640-49A7-8D4B-4F790DDCE284}" srcOrd="0" destOrd="0" presId="urn:microsoft.com/office/officeart/2005/8/layout/hierarchy2"/>
    <dgm:cxn modelId="{27ECB736-A8E4-4AE5-88A2-7EBCBD7E356F}" type="presOf" srcId="{090397B5-583F-4722-9A8E-FFC3A6653791}" destId="{DF6F1B7B-2415-445E-9355-651044B86D11}" srcOrd="1" destOrd="0" presId="urn:microsoft.com/office/officeart/2005/8/layout/hierarchy2"/>
    <dgm:cxn modelId="{A26DFADC-4805-4748-97B0-B26A7255D9DD}" type="presOf" srcId="{CD121C22-7F6B-4F3F-92DE-E033BEEC8E0C}" destId="{DEFF42EC-53B8-4164-8BE0-F7918C43141B}" srcOrd="0" destOrd="0" presId="urn:microsoft.com/office/officeart/2005/8/layout/hierarchy2"/>
    <dgm:cxn modelId="{51DE9796-16E5-42C7-AEFC-99C2E35C3E94}" type="presOf" srcId="{89389DE2-FD16-47C1-B468-5F17C2FCEDDB}" destId="{3AC565F0-D257-4180-A8D5-59FE43106F58}" srcOrd="1" destOrd="0" presId="urn:microsoft.com/office/officeart/2005/8/layout/hierarchy2"/>
    <dgm:cxn modelId="{053004E6-E2DE-4861-A79D-8712213EF19A}" srcId="{7D4B6D0E-5F6A-4079-B989-E0A172A08F47}" destId="{27234207-3D66-4D76-B490-F8CFA7C15548}" srcOrd="1" destOrd="0" parTransId="{6B17BB44-45A5-4288-9A13-E0222E0160DB}" sibTransId="{436C06A1-83C9-4CBC-ADC6-1270E7D3E9F5}"/>
    <dgm:cxn modelId="{E17E1F00-33D2-4C06-B626-42DB2415C4D6}" type="presOf" srcId="{6B17BB44-45A5-4288-9A13-E0222E0160DB}" destId="{D666D946-A12C-4802-BB59-37C4EF41BAB6}" srcOrd="0" destOrd="0" presId="urn:microsoft.com/office/officeart/2005/8/layout/hierarchy2"/>
    <dgm:cxn modelId="{ADEF534C-1487-40B1-A395-C5EFB1C60BE8}" type="presOf" srcId="{74E9BC0C-7AC8-42E3-B707-AF9704DC1F79}" destId="{61D853C6-99A5-4B5D-914C-995DA3669657}" srcOrd="0" destOrd="0" presId="urn:microsoft.com/office/officeart/2005/8/layout/hierarchy2"/>
    <dgm:cxn modelId="{002DA1A2-587E-47C3-A8C6-8DC902BE388A}" type="presOf" srcId="{6B17BB44-45A5-4288-9A13-E0222E0160DB}" destId="{2BD2ED7E-9DA3-4151-B355-5F5C479D178D}" srcOrd="1" destOrd="0" presId="urn:microsoft.com/office/officeart/2005/8/layout/hierarchy2"/>
    <dgm:cxn modelId="{E82BE59B-0BBE-4A5A-BCA2-32FE5ED09A4A}" type="presOf" srcId="{82D2AB91-CD80-4C17-8EB1-B02938B4340A}" destId="{0E96CAA6-5044-4497-96FC-9F60A88A2BB4}" srcOrd="1" destOrd="0" presId="urn:microsoft.com/office/officeart/2005/8/layout/hierarchy2"/>
    <dgm:cxn modelId="{B43EF0B8-8B0C-4F00-BC4E-B0678F716557}" type="presOf" srcId="{E6878852-87DE-4B44-AB98-A15AF90BA5E7}" destId="{02D6F66F-4B47-4388-81DA-896E4A6848D6}" srcOrd="0" destOrd="0" presId="urn:microsoft.com/office/officeart/2005/8/layout/hierarchy2"/>
    <dgm:cxn modelId="{CD63961D-D53B-4764-8066-495F5A279070}" type="presOf" srcId="{8F2621EE-52E2-409B-AC78-6497D16A4BFD}" destId="{4454E66D-DEDB-4E86-A304-DC581FA5FBD8}" srcOrd="0" destOrd="0" presId="urn:microsoft.com/office/officeart/2005/8/layout/hierarchy2"/>
    <dgm:cxn modelId="{E6A0AEB4-6FD1-4E1E-A50A-583BB9030D08}" type="presOf" srcId="{090397B5-583F-4722-9A8E-FFC3A6653791}" destId="{8B9C0A7A-7E66-4BE4-BD3C-5A8C3D58B50B}" srcOrd="0" destOrd="0" presId="urn:microsoft.com/office/officeart/2005/8/layout/hierarchy2"/>
    <dgm:cxn modelId="{B0340549-D782-401A-AA89-B0C8F3969F70}" type="presOf" srcId="{89389DE2-FD16-47C1-B468-5F17C2FCEDDB}" destId="{5D8670F1-5E3D-49B8-8E80-9473DDA37765}" srcOrd="0" destOrd="0" presId="urn:microsoft.com/office/officeart/2005/8/layout/hierarchy2"/>
    <dgm:cxn modelId="{9072A7EB-AFB0-4E99-A5F1-A42980AB0070}" srcId="{7D4B6D0E-5F6A-4079-B989-E0A172A08F47}" destId="{CD121C22-7F6B-4F3F-92DE-E033BEEC8E0C}" srcOrd="0" destOrd="0" parTransId="{DC4A501F-BA71-4567-BE1B-6C07CDEF99CC}" sibTransId="{1779EFC0-D1B6-477D-8FFA-7BCC06BC4160}"/>
    <dgm:cxn modelId="{0D1DF6B2-C4FB-4795-B0AA-A5E51954A259}" type="presOf" srcId="{27234207-3D66-4D76-B490-F8CFA7C15548}" destId="{47366AC2-13D9-4B08-B121-C8474EE158FE}" srcOrd="0" destOrd="0" presId="urn:microsoft.com/office/officeart/2005/8/layout/hierarchy2"/>
    <dgm:cxn modelId="{B39C0567-2C0A-449F-875A-345298723518}" srcId="{7D4B6D0E-5F6A-4079-B989-E0A172A08F47}" destId="{6A1F6A3D-6A07-471A-8702-A2B6F104296A}" srcOrd="3" destOrd="0" parTransId="{090397B5-583F-4722-9A8E-FFC3A6653791}" sibTransId="{071727CF-7412-47F1-B14D-09AACD203635}"/>
    <dgm:cxn modelId="{A19BA515-5C4C-43BB-9FC5-17EE6311E2B6}" type="presOf" srcId="{DC4A501F-BA71-4567-BE1B-6C07CDEF99CC}" destId="{C29CE75B-699A-452B-974A-EA3D27B298EF}" srcOrd="0" destOrd="0" presId="urn:microsoft.com/office/officeart/2005/8/layout/hierarchy2"/>
    <dgm:cxn modelId="{7CAB5148-AF7B-491E-B4AD-B76F1A9C5E1C}" srcId="{7D4B6D0E-5F6A-4079-B989-E0A172A08F47}" destId="{8F2621EE-52E2-409B-AC78-6497D16A4BFD}" srcOrd="2" destOrd="0" parTransId="{89389DE2-FD16-47C1-B468-5F17C2FCEDDB}" sibTransId="{C2E0A347-48DE-47B4-AC34-E5F8ACB445F5}"/>
    <dgm:cxn modelId="{A375A921-79B6-42DF-A597-D09ABC70501B}" type="presOf" srcId="{82D2AB91-CD80-4C17-8EB1-B02938B4340A}" destId="{C5A51BA5-5D64-47C4-AD6F-AD0CF4B15234}" srcOrd="0" destOrd="0" presId="urn:microsoft.com/office/officeart/2005/8/layout/hierarchy2"/>
    <dgm:cxn modelId="{3FECF3B3-B3CF-411E-91BE-EB44CB6FBB09}" type="presOf" srcId="{DC4A501F-BA71-4567-BE1B-6C07CDEF99CC}" destId="{BEB7C2BB-9BF3-45EF-A90E-48B7A225C144}" srcOrd="1" destOrd="0" presId="urn:microsoft.com/office/officeart/2005/8/layout/hierarchy2"/>
    <dgm:cxn modelId="{E3BE0831-D593-480D-A8CA-2183C80FC0D7}" type="presParOf" srcId="{02D6F66F-4B47-4388-81DA-896E4A6848D6}" destId="{5CB31B94-76FC-4E52-93F6-2E73A5CEC2F8}" srcOrd="0" destOrd="0" presId="urn:microsoft.com/office/officeart/2005/8/layout/hierarchy2"/>
    <dgm:cxn modelId="{3841A402-F0F9-48D1-97F9-8B1BDEE5548E}" type="presParOf" srcId="{5CB31B94-76FC-4E52-93F6-2E73A5CEC2F8}" destId="{C46B81DA-F640-49A7-8D4B-4F790DDCE284}" srcOrd="0" destOrd="0" presId="urn:microsoft.com/office/officeart/2005/8/layout/hierarchy2"/>
    <dgm:cxn modelId="{294ED186-2874-4127-A4AC-A11EA0598320}" type="presParOf" srcId="{5CB31B94-76FC-4E52-93F6-2E73A5CEC2F8}" destId="{025CEEF6-0AFB-442D-A575-C356CB0B3B1E}" srcOrd="1" destOrd="0" presId="urn:microsoft.com/office/officeart/2005/8/layout/hierarchy2"/>
    <dgm:cxn modelId="{16B7CDA5-03E6-43D3-9A95-A1310CCF0B72}" type="presParOf" srcId="{025CEEF6-0AFB-442D-A575-C356CB0B3B1E}" destId="{C29CE75B-699A-452B-974A-EA3D27B298EF}" srcOrd="0" destOrd="0" presId="urn:microsoft.com/office/officeart/2005/8/layout/hierarchy2"/>
    <dgm:cxn modelId="{EDBD8544-1BBA-4F9E-A003-00F10AFD1B15}" type="presParOf" srcId="{C29CE75B-699A-452B-974A-EA3D27B298EF}" destId="{BEB7C2BB-9BF3-45EF-A90E-48B7A225C144}" srcOrd="0" destOrd="0" presId="urn:microsoft.com/office/officeart/2005/8/layout/hierarchy2"/>
    <dgm:cxn modelId="{C254D872-924E-49DB-B5E2-0216F21D18AF}" type="presParOf" srcId="{025CEEF6-0AFB-442D-A575-C356CB0B3B1E}" destId="{FCCA1241-35C3-4CE3-83F2-28E15CB57463}" srcOrd="1" destOrd="0" presId="urn:microsoft.com/office/officeart/2005/8/layout/hierarchy2"/>
    <dgm:cxn modelId="{DF9F160A-297B-437A-8070-BA53859C0422}" type="presParOf" srcId="{FCCA1241-35C3-4CE3-83F2-28E15CB57463}" destId="{DEFF42EC-53B8-4164-8BE0-F7918C43141B}" srcOrd="0" destOrd="0" presId="urn:microsoft.com/office/officeart/2005/8/layout/hierarchy2"/>
    <dgm:cxn modelId="{FB5B6F94-079E-47B8-AAE9-C9A4E9EE96C0}" type="presParOf" srcId="{FCCA1241-35C3-4CE3-83F2-28E15CB57463}" destId="{C8758E6F-7530-438F-8FBB-3BF5555C4ACB}" srcOrd="1" destOrd="0" presId="urn:microsoft.com/office/officeart/2005/8/layout/hierarchy2"/>
    <dgm:cxn modelId="{11163E1A-F735-4778-B9E7-4016B3288CF8}" type="presParOf" srcId="{025CEEF6-0AFB-442D-A575-C356CB0B3B1E}" destId="{D666D946-A12C-4802-BB59-37C4EF41BAB6}" srcOrd="2" destOrd="0" presId="urn:microsoft.com/office/officeart/2005/8/layout/hierarchy2"/>
    <dgm:cxn modelId="{1230BC56-A44F-430B-9B2A-62AB808CFF19}" type="presParOf" srcId="{D666D946-A12C-4802-BB59-37C4EF41BAB6}" destId="{2BD2ED7E-9DA3-4151-B355-5F5C479D178D}" srcOrd="0" destOrd="0" presId="urn:microsoft.com/office/officeart/2005/8/layout/hierarchy2"/>
    <dgm:cxn modelId="{EF1F5C56-0D12-40AE-9394-4BAEBE8979E9}" type="presParOf" srcId="{025CEEF6-0AFB-442D-A575-C356CB0B3B1E}" destId="{B0FF7C1A-8D35-4E3F-A6B1-9E5D68EFB464}" srcOrd="3" destOrd="0" presId="urn:microsoft.com/office/officeart/2005/8/layout/hierarchy2"/>
    <dgm:cxn modelId="{EDBC45BB-2820-4075-B165-511B5E61EA2F}" type="presParOf" srcId="{B0FF7C1A-8D35-4E3F-A6B1-9E5D68EFB464}" destId="{47366AC2-13D9-4B08-B121-C8474EE158FE}" srcOrd="0" destOrd="0" presId="urn:microsoft.com/office/officeart/2005/8/layout/hierarchy2"/>
    <dgm:cxn modelId="{F271A2D1-10F7-459B-9039-8A6AB28048CA}" type="presParOf" srcId="{B0FF7C1A-8D35-4E3F-A6B1-9E5D68EFB464}" destId="{DC02AA7D-D281-4531-86AD-5EE44E273307}" srcOrd="1" destOrd="0" presId="urn:microsoft.com/office/officeart/2005/8/layout/hierarchy2"/>
    <dgm:cxn modelId="{BF615C8F-D82D-4371-B6FF-346E42AFF19E}" type="presParOf" srcId="{025CEEF6-0AFB-442D-A575-C356CB0B3B1E}" destId="{5D8670F1-5E3D-49B8-8E80-9473DDA37765}" srcOrd="4" destOrd="0" presId="urn:microsoft.com/office/officeart/2005/8/layout/hierarchy2"/>
    <dgm:cxn modelId="{5EE81F79-C824-4EC3-BC04-2BE33F76B316}" type="presParOf" srcId="{5D8670F1-5E3D-49B8-8E80-9473DDA37765}" destId="{3AC565F0-D257-4180-A8D5-59FE43106F58}" srcOrd="0" destOrd="0" presId="urn:microsoft.com/office/officeart/2005/8/layout/hierarchy2"/>
    <dgm:cxn modelId="{A7A0051B-CA3C-4F4F-95C7-3855DABF1198}" type="presParOf" srcId="{025CEEF6-0AFB-442D-A575-C356CB0B3B1E}" destId="{AAAF67ED-2B9F-4441-8AF1-EE0BB4D88757}" srcOrd="5" destOrd="0" presId="urn:microsoft.com/office/officeart/2005/8/layout/hierarchy2"/>
    <dgm:cxn modelId="{812F0BB2-6FBE-4678-AA15-929F032E35D5}" type="presParOf" srcId="{AAAF67ED-2B9F-4441-8AF1-EE0BB4D88757}" destId="{4454E66D-DEDB-4E86-A304-DC581FA5FBD8}" srcOrd="0" destOrd="0" presId="urn:microsoft.com/office/officeart/2005/8/layout/hierarchy2"/>
    <dgm:cxn modelId="{DAED9B85-495E-4230-8E6D-A7032C37CFAB}" type="presParOf" srcId="{AAAF67ED-2B9F-4441-8AF1-EE0BB4D88757}" destId="{F6E99557-A2DB-4DF3-A70F-4B3D4C399146}" srcOrd="1" destOrd="0" presId="urn:microsoft.com/office/officeart/2005/8/layout/hierarchy2"/>
    <dgm:cxn modelId="{DD711646-C699-49A4-ACFD-57C8D6FB325B}" type="presParOf" srcId="{025CEEF6-0AFB-442D-A575-C356CB0B3B1E}" destId="{8B9C0A7A-7E66-4BE4-BD3C-5A8C3D58B50B}" srcOrd="6" destOrd="0" presId="urn:microsoft.com/office/officeart/2005/8/layout/hierarchy2"/>
    <dgm:cxn modelId="{1D30519B-9FB5-4CE0-95C0-789D30B00D93}" type="presParOf" srcId="{8B9C0A7A-7E66-4BE4-BD3C-5A8C3D58B50B}" destId="{DF6F1B7B-2415-445E-9355-651044B86D11}" srcOrd="0" destOrd="0" presId="urn:microsoft.com/office/officeart/2005/8/layout/hierarchy2"/>
    <dgm:cxn modelId="{65A0C063-FE67-43FB-9374-06DFE606B3F2}" type="presParOf" srcId="{025CEEF6-0AFB-442D-A575-C356CB0B3B1E}" destId="{2217D2B4-FBCB-43C8-89EB-686574F5EE15}" srcOrd="7" destOrd="0" presId="urn:microsoft.com/office/officeart/2005/8/layout/hierarchy2"/>
    <dgm:cxn modelId="{949181D0-6BC4-494F-8F66-A7C0976AD441}" type="presParOf" srcId="{2217D2B4-FBCB-43C8-89EB-686574F5EE15}" destId="{54F0C0E3-120C-40A9-81F2-2B54C66F2BD7}" srcOrd="0" destOrd="0" presId="urn:microsoft.com/office/officeart/2005/8/layout/hierarchy2"/>
    <dgm:cxn modelId="{86A6E295-282E-4CF8-A18E-51D1F9388984}" type="presParOf" srcId="{2217D2B4-FBCB-43C8-89EB-686574F5EE15}" destId="{99FB1618-90D5-4F2C-B4F3-05533BFDB434}" srcOrd="1" destOrd="0" presId="urn:microsoft.com/office/officeart/2005/8/layout/hierarchy2"/>
    <dgm:cxn modelId="{F2126D8F-8F6C-4F8C-95D7-55B1FA898C9E}" type="presParOf" srcId="{025CEEF6-0AFB-442D-A575-C356CB0B3B1E}" destId="{C5A51BA5-5D64-47C4-AD6F-AD0CF4B15234}" srcOrd="8" destOrd="0" presId="urn:microsoft.com/office/officeart/2005/8/layout/hierarchy2"/>
    <dgm:cxn modelId="{48A7A8C0-BE51-4A42-B1F3-83618BB5C7C0}" type="presParOf" srcId="{C5A51BA5-5D64-47C4-AD6F-AD0CF4B15234}" destId="{0E96CAA6-5044-4497-96FC-9F60A88A2BB4}" srcOrd="0" destOrd="0" presId="urn:microsoft.com/office/officeart/2005/8/layout/hierarchy2"/>
    <dgm:cxn modelId="{228A2B93-F9C3-4E86-ACFC-1ACC6984242B}" type="presParOf" srcId="{025CEEF6-0AFB-442D-A575-C356CB0B3B1E}" destId="{F3122A20-1333-4168-A90E-E09AC0F04DC2}" srcOrd="9" destOrd="0" presId="urn:microsoft.com/office/officeart/2005/8/layout/hierarchy2"/>
    <dgm:cxn modelId="{2EF010BE-ACDB-4518-AB14-137F69726AF6}" type="presParOf" srcId="{F3122A20-1333-4168-A90E-E09AC0F04DC2}" destId="{61D853C6-99A5-4B5D-914C-995DA3669657}" srcOrd="0" destOrd="0" presId="urn:microsoft.com/office/officeart/2005/8/layout/hierarchy2"/>
    <dgm:cxn modelId="{315CA87D-2302-4AE4-942A-348CB8ED266E}" type="presParOf" srcId="{F3122A20-1333-4168-A90E-E09AC0F04DC2}" destId="{32EE2C50-013E-4D6E-A4A6-B6C15F8CC67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878852-87DE-4B44-AB98-A15AF90BA5E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F3CAB7A9-5376-4A86-B13C-2BE38AEB5284}">
      <dgm:prSet phldrT="[Text]"/>
      <dgm:spPr/>
      <dgm:t>
        <a:bodyPr/>
        <a:lstStyle/>
        <a:p>
          <a:r>
            <a:rPr lang="en-US" b="0" i="0" dirty="0" smtClean="0"/>
            <a:t>rotateX()</a:t>
          </a:r>
          <a:endParaRPr lang="en-US" dirty="0"/>
        </a:p>
      </dgm:t>
    </dgm:pt>
    <dgm:pt modelId="{F5E4B5B2-DFB6-47C8-A1F3-AD4B3046718C}" type="parTrans" cxnId="{9CD40EB4-5FF4-4081-A8F1-911F562E296D}">
      <dgm:prSet/>
      <dgm:spPr/>
      <dgm:t>
        <a:bodyPr/>
        <a:lstStyle/>
        <a:p>
          <a:endParaRPr lang="en-US" dirty="0"/>
        </a:p>
      </dgm:t>
    </dgm:pt>
    <dgm:pt modelId="{BA9918D4-7190-490D-BA09-C1271EF7C6BB}" type="sibTrans" cxnId="{9CD40EB4-5FF4-4081-A8F1-911F562E296D}">
      <dgm:prSet/>
      <dgm:spPr/>
      <dgm:t>
        <a:bodyPr/>
        <a:lstStyle/>
        <a:p>
          <a:endParaRPr lang="en-US"/>
        </a:p>
      </dgm:t>
    </dgm:pt>
    <dgm:pt modelId="{3816758F-F7A0-415F-8BCC-B381C96530D8}">
      <dgm:prSet/>
      <dgm:spPr/>
      <dgm:t>
        <a:bodyPr/>
        <a:lstStyle/>
        <a:p>
          <a:r>
            <a:rPr lang="en-US" b="0" i="0" dirty="0" smtClean="0"/>
            <a:t>rotateY()</a:t>
          </a:r>
          <a:endParaRPr lang="en-US" b="0" i="0" dirty="0"/>
        </a:p>
      </dgm:t>
    </dgm:pt>
    <dgm:pt modelId="{60926C17-672C-4D60-8FCF-5556D6368608}" type="parTrans" cxnId="{598F8A86-EDD5-4BBF-A11B-D0FD3B6A252A}">
      <dgm:prSet/>
      <dgm:spPr/>
      <dgm:t>
        <a:bodyPr/>
        <a:lstStyle/>
        <a:p>
          <a:endParaRPr lang="en-US" dirty="0"/>
        </a:p>
      </dgm:t>
    </dgm:pt>
    <dgm:pt modelId="{1F616E4E-CE20-4B56-9C80-FDC817E87229}" type="sibTrans" cxnId="{598F8A86-EDD5-4BBF-A11B-D0FD3B6A252A}">
      <dgm:prSet/>
      <dgm:spPr/>
      <dgm:t>
        <a:bodyPr/>
        <a:lstStyle/>
        <a:p>
          <a:endParaRPr lang="en-US"/>
        </a:p>
      </dgm:t>
    </dgm:pt>
    <dgm:pt modelId="{DFA45AA6-8C32-45B8-AB05-A07575BC905C}">
      <dgm:prSet/>
      <dgm:spPr/>
      <dgm:t>
        <a:bodyPr/>
        <a:lstStyle/>
        <a:p>
          <a:r>
            <a:rPr lang="en-IN" b="0" i="0" dirty="0" smtClean="0"/>
            <a:t>3D Transforms</a:t>
          </a:r>
          <a:endParaRPr lang="en-US" b="0" i="0" dirty="0"/>
        </a:p>
      </dgm:t>
    </dgm:pt>
    <dgm:pt modelId="{CDEC80D4-1D1C-48BE-9D58-2C462E9EDA4B}" type="parTrans" cxnId="{8CA08727-51D6-47ED-B57C-A40534D13065}">
      <dgm:prSet/>
      <dgm:spPr/>
      <dgm:t>
        <a:bodyPr/>
        <a:lstStyle/>
        <a:p>
          <a:endParaRPr lang="en-US"/>
        </a:p>
      </dgm:t>
    </dgm:pt>
    <dgm:pt modelId="{89C772D3-6337-4322-9C35-76984D738DA1}" type="sibTrans" cxnId="{8CA08727-51D6-47ED-B57C-A40534D13065}">
      <dgm:prSet/>
      <dgm:spPr/>
      <dgm:t>
        <a:bodyPr/>
        <a:lstStyle/>
        <a:p>
          <a:endParaRPr lang="en-US"/>
        </a:p>
      </dgm:t>
    </dgm:pt>
    <dgm:pt modelId="{02D6F66F-4B47-4388-81DA-896E4A6848D6}" type="pres">
      <dgm:prSet presAssocID="{E6878852-87DE-4B44-AB98-A15AF90BA5E7}" presName="diagram" presStyleCnt="0">
        <dgm:presLayoutVars>
          <dgm:chPref val="1"/>
          <dgm:dir/>
          <dgm:animOne val="branch"/>
          <dgm:animLvl val="lvl"/>
          <dgm:resizeHandles val="exact"/>
        </dgm:presLayoutVars>
      </dgm:prSet>
      <dgm:spPr/>
      <dgm:t>
        <a:bodyPr/>
        <a:lstStyle/>
        <a:p>
          <a:endParaRPr lang="en-US"/>
        </a:p>
      </dgm:t>
    </dgm:pt>
    <dgm:pt modelId="{A0934F2A-AC72-482C-B5F0-DF2E9D8CFCD8}" type="pres">
      <dgm:prSet presAssocID="{DFA45AA6-8C32-45B8-AB05-A07575BC905C}" presName="root1" presStyleCnt="0"/>
      <dgm:spPr/>
    </dgm:pt>
    <dgm:pt modelId="{E8621D4E-6A3D-4662-8F13-1D14884F8E19}" type="pres">
      <dgm:prSet presAssocID="{DFA45AA6-8C32-45B8-AB05-A07575BC905C}" presName="LevelOneTextNode" presStyleLbl="node0" presStyleIdx="0" presStyleCnt="1">
        <dgm:presLayoutVars>
          <dgm:chPref val="3"/>
        </dgm:presLayoutVars>
      </dgm:prSet>
      <dgm:spPr/>
      <dgm:t>
        <a:bodyPr/>
        <a:lstStyle/>
        <a:p>
          <a:endParaRPr lang="en-US"/>
        </a:p>
      </dgm:t>
    </dgm:pt>
    <dgm:pt modelId="{947C1D18-021A-49D1-A371-989CDACC372F}" type="pres">
      <dgm:prSet presAssocID="{DFA45AA6-8C32-45B8-AB05-A07575BC905C}" presName="level2hierChild" presStyleCnt="0"/>
      <dgm:spPr/>
    </dgm:pt>
    <dgm:pt modelId="{9965A9BF-0713-4C6B-B3BA-2855F7DFEFA8}" type="pres">
      <dgm:prSet presAssocID="{F5E4B5B2-DFB6-47C8-A1F3-AD4B3046718C}" presName="conn2-1" presStyleLbl="parChTrans1D2" presStyleIdx="0" presStyleCnt="2"/>
      <dgm:spPr/>
      <dgm:t>
        <a:bodyPr/>
        <a:lstStyle/>
        <a:p>
          <a:endParaRPr lang="en-US"/>
        </a:p>
      </dgm:t>
    </dgm:pt>
    <dgm:pt modelId="{432F5238-4908-4D74-947A-162659781207}" type="pres">
      <dgm:prSet presAssocID="{F5E4B5B2-DFB6-47C8-A1F3-AD4B3046718C}" presName="connTx" presStyleLbl="parChTrans1D2" presStyleIdx="0" presStyleCnt="2"/>
      <dgm:spPr/>
      <dgm:t>
        <a:bodyPr/>
        <a:lstStyle/>
        <a:p>
          <a:endParaRPr lang="en-US"/>
        </a:p>
      </dgm:t>
    </dgm:pt>
    <dgm:pt modelId="{6E99990D-F427-4B2C-B312-91C7941565CC}" type="pres">
      <dgm:prSet presAssocID="{F3CAB7A9-5376-4A86-B13C-2BE38AEB5284}" presName="root2" presStyleCnt="0"/>
      <dgm:spPr/>
    </dgm:pt>
    <dgm:pt modelId="{10D89BFD-7358-4B3B-9EEB-BBA1DB5D39CF}" type="pres">
      <dgm:prSet presAssocID="{F3CAB7A9-5376-4A86-B13C-2BE38AEB5284}" presName="LevelTwoTextNode" presStyleLbl="node2" presStyleIdx="0" presStyleCnt="2">
        <dgm:presLayoutVars>
          <dgm:chPref val="3"/>
        </dgm:presLayoutVars>
      </dgm:prSet>
      <dgm:spPr/>
      <dgm:t>
        <a:bodyPr/>
        <a:lstStyle/>
        <a:p>
          <a:endParaRPr lang="en-US"/>
        </a:p>
      </dgm:t>
    </dgm:pt>
    <dgm:pt modelId="{6CCE3FBB-BAE2-408F-ABF7-E8843AF85A54}" type="pres">
      <dgm:prSet presAssocID="{F3CAB7A9-5376-4A86-B13C-2BE38AEB5284}" presName="level3hierChild" presStyleCnt="0"/>
      <dgm:spPr/>
    </dgm:pt>
    <dgm:pt modelId="{A1D1BA81-862E-44F3-88EC-108BFE80A560}" type="pres">
      <dgm:prSet presAssocID="{60926C17-672C-4D60-8FCF-5556D6368608}" presName="conn2-1" presStyleLbl="parChTrans1D2" presStyleIdx="1" presStyleCnt="2"/>
      <dgm:spPr/>
      <dgm:t>
        <a:bodyPr/>
        <a:lstStyle/>
        <a:p>
          <a:endParaRPr lang="en-US"/>
        </a:p>
      </dgm:t>
    </dgm:pt>
    <dgm:pt modelId="{68B62F9B-3B50-412A-9F50-BD6DB7D6C380}" type="pres">
      <dgm:prSet presAssocID="{60926C17-672C-4D60-8FCF-5556D6368608}" presName="connTx" presStyleLbl="parChTrans1D2" presStyleIdx="1" presStyleCnt="2"/>
      <dgm:spPr/>
      <dgm:t>
        <a:bodyPr/>
        <a:lstStyle/>
        <a:p>
          <a:endParaRPr lang="en-US"/>
        </a:p>
      </dgm:t>
    </dgm:pt>
    <dgm:pt modelId="{0638DD60-806D-4F47-8BCE-12D4510F5063}" type="pres">
      <dgm:prSet presAssocID="{3816758F-F7A0-415F-8BCC-B381C96530D8}" presName="root2" presStyleCnt="0"/>
      <dgm:spPr/>
    </dgm:pt>
    <dgm:pt modelId="{E7AC7D40-2893-4A3B-B481-32B9774D82C2}" type="pres">
      <dgm:prSet presAssocID="{3816758F-F7A0-415F-8BCC-B381C96530D8}" presName="LevelTwoTextNode" presStyleLbl="node2" presStyleIdx="1" presStyleCnt="2">
        <dgm:presLayoutVars>
          <dgm:chPref val="3"/>
        </dgm:presLayoutVars>
      </dgm:prSet>
      <dgm:spPr/>
      <dgm:t>
        <a:bodyPr/>
        <a:lstStyle/>
        <a:p>
          <a:endParaRPr lang="en-US"/>
        </a:p>
      </dgm:t>
    </dgm:pt>
    <dgm:pt modelId="{61B02D13-1414-48C7-8B3B-0BA2BE12592B}" type="pres">
      <dgm:prSet presAssocID="{3816758F-F7A0-415F-8BCC-B381C96530D8}" presName="level3hierChild" presStyleCnt="0"/>
      <dgm:spPr/>
    </dgm:pt>
  </dgm:ptLst>
  <dgm:cxnLst>
    <dgm:cxn modelId="{254303FE-6AD1-4AB4-811A-A66D49BB5014}" type="presOf" srcId="{F3CAB7A9-5376-4A86-B13C-2BE38AEB5284}" destId="{10D89BFD-7358-4B3B-9EEB-BBA1DB5D39CF}" srcOrd="0" destOrd="0" presId="urn:microsoft.com/office/officeart/2005/8/layout/hierarchy2"/>
    <dgm:cxn modelId="{B1CD562C-5922-4BBF-AAD4-03C6574A1D48}" type="presOf" srcId="{E6878852-87DE-4B44-AB98-A15AF90BA5E7}" destId="{02D6F66F-4B47-4388-81DA-896E4A6848D6}" srcOrd="0" destOrd="0" presId="urn:microsoft.com/office/officeart/2005/8/layout/hierarchy2"/>
    <dgm:cxn modelId="{9CD40EB4-5FF4-4081-A8F1-911F562E296D}" srcId="{DFA45AA6-8C32-45B8-AB05-A07575BC905C}" destId="{F3CAB7A9-5376-4A86-B13C-2BE38AEB5284}" srcOrd="0" destOrd="0" parTransId="{F5E4B5B2-DFB6-47C8-A1F3-AD4B3046718C}" sibTransId="{BA9918D4-7190-490D-BA09-C1271EF7C6BB}"/>
    <dgm:cxn modelId="{F83E6C20-86F0-416E-A696-6BE8DCFA069D}" type="presOf" srcId="{F5E4B5B2-DFB6-47C8-A1F3-AD4B3046718C}" destId="{9965A9BF-0713-4C6B-B3BA-2855F7DFEFA8}" srcOrd="0" destOrd="0" presId="urn:microsoft.com/office/officeart/2005/8/layout/hierarchy2"/>
    <dgm:cxn modelId="{598F8A86-EDD5-4BBF-A11B-D0FD3B6A252A}" srcId="{DFA45AA6-8C32-45B8-AB05-A07575BC905C}" destId="{3816758F-F7A0-415F-8BCC-B381C96530D8}" srcOrd="1" destOrd="0" parTransId="{60926C17-672C-4D60-8FCF-5556D6368608}" sibTransId="{1F616E4E-CE20-4B56-9C80-FDC817E87229}"/>
    <dgm:cxn modelId="{8CA08727-51D6-47ED-B57C-A40534D13065}" srcId="{E6878852-87DE-4B44-AB98-A15AF90BA5E7}" destId="{DFA45AA6-8C32-45B8-AB05-A07575BC905C}" srcOrd="0" destOrd="0" parTransId="{CDEC80D4-1D1C-48BE-9D58-2C462E9EDA4B}" sibTransId="{89C772D3-6337-4322-9C35-76984D738DA1}"/>
    <dgm:cxn modelId="{2C4212E8-E340-48DB-9D22-5DDB25F35380}" type="presOf" srcId="{3816758F-F7A0-415F-8BCC-B381C96530D8}" destId="{E7AC7D40-2893-4A3B-B481-32B9774D82C2}" srcOrd="0" destOrd="0" presId="urn:microsoft.com/office/officeart/2005/8/layout/hierarchy2"/>
    <dgm:cxn modelId="{FAC34837-2D89-4BCD-B2F9-8E1BA6F77775}" type="presOf" srcId="{60926C17-672C-4D60-8FCF-5556D6368608}" destId="{A1D1BA81-862E-44F3-88EC-108BFE80A560}" srcOrd="0" destOrd="0" presId="urn:microsoft.com/office/officeart/2005/8/layout/hierarchy2"/>
    <dgm:cxn modelId="{86C2C094-A564-4DB6-A411-4581D8DC84BB}" type="presOf" srcId="{60926C17-672C-4D60-8FCF-5556D6368608}" destId="{68B62F9B-3B50-412A-9F50-BD6DB7D6C380}" srcOrd="1" destOrd="0" presId="urn:microsoft.com/office/officeart/2005/8/layout/hierarchy2"/>
    <dgm:cxn modelId="{602C999D-93E9-417D-B985-A729926F2E87}" type="presOf" srcId="{DFA45AA6-8C32-45B8-AB05-A07575BC905C}" destId="{E8621D4E-6A3D-4662-8F13-1D14884F8E19}" srcOrd="0" destOrd="0" presId="urn:microsoft.com/office/officeart/2005/8/layout/hierarchy2"/>
    <dgm:cxn modelId="{5E846B84-8659-436B-9DDA-278AAA234152}" type="presOf" srcId="{F5E4B5B2-DFB6-47C8-A1F3-AD4B3046718C}" destId="{432F5238-4908-4D74-947A-162659781207}" srcOrd="1" destOrd="0" presId="urn:microsoft.com/office/officeart/2005/8/layout/hierarchy2"/>
    <dgm:cxn modelId="{E22335E7-1AE8-4C79-BD71-82FD41092A59}" type="presParOf" srcId="{02D6F66F-4B47-4388-81DA-896E4A6848D6}" destId="{A0934F2A-AC72-482C-B5F0-DF2E9D8CFCD8}" srcOrd="0" destOrd="0" presId="urn:microsoft.com/office/officeart/2005/8/layout/hierarchy2"/>
    <dgm:cxn modelId="{829BC783-0F6B-41BC-B5D7-89C8A7DCA328}" type="presParOf" srcId="{A0934F2A-AC72-482C-B5F0-DF2E9D8CFCD8}" destId="{E8621D4E-6A3D-4662-8F13-1D14884F8E19}" srcOrd="0" destOrd="0" presId="urn:microsoft.com/office/officeart/2005/8/layout/hierarchy2"/>
    <dgm:cxn modelId="{A445CBBE-C8FE-4F54-82BD-F5637AC54BCD}" type="presParOf" srcId="{A0934F2A-AC72-482C-B5F0-DF2E9D8CFCD8}" destId="{947C1D18-021A-49D1-A371-989CDACC372F}" srcOrd="1" destOrd="0" presId="urn:microsoft.com/office/officeart/2005/8/layout/hierarchy2"/>
    <dgm:cxn modelId="{B88D5C52-210A-446C-ABB1-D5383B529295}" type="presParOf" srcId="{947C1D18-021A-49D1-A371-989CDACC372F}" destId="{9965A9BF-0713-4C6B-B3BA-2855F7DFEFA8}" srcOrd="0" destOrd="0" presId="urn:microsoft.com/office/officeart/2005/8/layout/hierarchy2"/>
    <dgm:cxn modelId="{399B44FA-3014-4A3A-AD02-F56C552D718D}" type="presParOf" srcId="{9965A9BF-0713-4C6B-B3BA-2855F7DFEFA8}" destId="{432F5238-4908-4D74-947A-162659781207}" srcOrd="0" destOrd="0" presId="urn:microsoft.com/office/officeart/2005/8/layout/hierarchy2"/>
    <dgm:cxn modelId="{0024D618-66A0-40CD-BE6A-FC5306DACC5F}" type="presParOf" srcId="{947C1D18-021A-49D1-A371-989CDACC372F}" destId="{6E99990D-F427-4B2C-B312-91C7941565CC}" srcOrd="1" destOrd="0" presId="urn:microsoft.com/office/officeart/2005/8/layout/hierarchy2"/>
    <dgm:cxn modelId="{1CD221A8-928D-43B5-B9EC-EDD696FC8A5E}" type="presParOf" srcId="{6E99990D-F427-4B2C-B312-91C7941565CC}" destId="{10D89BFD-7358-4B3B-9EEB-BBA1DB5D39CF}" srcOrd="0" destOrd="0" presId="urn:microsoft.com/office/officeart/2005/8/layout/hierarchy2"/>
    <dgm:cxn modelId="{94D20562-FCFA-4EE1-85CF-B780BD52E8BB}" type="presParOf" srcId="{6E99990D-F427-4B2C-B312-91C7941565CC}" destId="{6CCE3FBB-BAE2-408F-ABF7-E8843AF85A54}" srcOrd="1" destOrd="0" presId="urn:microsoft.com/office/officeart/2005/8/layout/hierarchy2"/>
    <dgm:cxn modelId="{460BFCFB-9C6B-4DB0-B523-C05D06969853}" type="presParOf" srcId="{947C1D18-021A-49D1-A371-989CDACC372F}" destId="{A1D1BA81-862E-44F3-88EC-108BFE80A560}" srcOrd="2" destOrd="0" presId="urn:microsoft.com/office/officeart/2005/8/layout/hierarchy2"/>
    <dgm:cxn modelId="{3261395B-BD4A-4219-8666-A1CD6F61A55C}" type="presParOf" srcId="{A1D1BA81-862E-44F3-88EC-108BFE80A560}" destId="{68B62F9B-3B50-412A-9F50-BD6DB7D6C380}" srcOrd="0" destOrd="0" presId="urn:microsoft.com/office/officeart/2005/8/layout/hierarchy2"/>
    <dgm:cxn modelId="{EFF9CC09-9612-41DA-A7F7-46F4F0B036F4}" type="presParOf" srcId="{947C1D18-021A-49D1-A371-989CDACC372F}" destId="{0638DD60-806D-4F47-8BCE-12D4510F5063}" srcOrd="3" destOrd="0" presId="urn:microsoft.com/office/officeart/2005/8/layout/hierarchy2"/>
    <dgm:cxn modelId="{20271BF6-0E9F-427A-9D3A-542F8F0A81EF}" type="presParOf" srcId="{0638DD60-806D-4F47-8BCE-12D4510F5063}" destId="{E7AC7D40-2893-4A3B-B481-32B9774D82C2}" srcOrd="0" destOrd="0" presId="urn:microsoft.com/office/officeart/2005/8/layout/hierarchy2"/>
    <dgm:cxn modelId="{49C7F9A7-83A8-4F8E-8D65-4DBE040AECB7}" type="presParOf" srcId="{0638DD60-806D-4F47-8BCE-12D4510F5063}" destId="{61B02D13-1414-48C7-8B3B-0BA2BE12592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10/26/2018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293372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css3.info/preview/border-imag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css3.info/preview/border-imag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css3gen.com/gradient-generator/"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css3gen.com/gradient-generator/"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8B6E77-EC63-4CD7-8F8A-914122582C5F}" type="slidenum">
              <a:rPr lang="en-US" smtClean="0"/>
              <a:pPr/>
              <a:t>4</a:t>
            </a:fld>
            <a:endParaRPr lang="en-US" dirty="0"/>
          </a:p>
        </p:txBody>
      </p:sp>
    </p:spTree>
    <p:extLst>
      <p:ext uri="{BB962C8B-B14F-4D97-AF65-F5344CB8AC3E}">
        <p14:creationId xmlns:p14="http://schemas.microsoft.com/office/powerpoint/2010/main" val="813968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smtClean="0">
                <a:solidFill>
                  <a:schemeClr val="bg1"/>
                </a:solidFill>
                <a:latin typeface="Arial" panose="020B0604020202020204" pitchFamily="34" charset="0"/>
              </a:rPr>
              <a:t>The biggest problem is compatibility with old browsers and even new ones.</a:t>
            </a:r>
          </a:p>
          <a:p>
            <a:pPr marL="171450" indent="-171450">
              <a:buFont typeface="Arial" panose="020B0604020202020204" pitchFamily="34" charset="0"/>
              <a:buChar char="•"/>
            </a:pPr>
            <a:r>
              <a:rPr lang="en-IN" dirty="0" smtClean="0">
                <a:solidFill>
                  <a:schemeClr val="bg1"/>
                </a:solidFill>
                <a:latin typeface="Arial" panose="020B0604020202020204" pitchFamily="34" charset="0"/>
              </a:rPr>
              <a:t>This is because CSS3 is still under development, actually there are different modules being developed separately.</a:t>
            </a:r>
          </a:p>
          <a:p>
            <a:pPr marL="171450" indent="-171450">
              <a:buFont typeface="Arial" panose="020B0604020202020204" pitchFamily="34" charset="0"/>
              <a:buChar char="•"/>
            </a:pPr>
            <a:r>
              <a:rPr lang="en-IN" dirty="0" smtClean="0">
                <a:solidFill>
                  <a:schemeClr val="bg1"/>
                </a:solidFill>
                <a:latin typeface="Arial" panose="020B0604020202020204" pitchFamily="34" charset="0"/>
              </a:rPr>
              <a:t>Many properties have not even reached a mature syntax yet, this is why you will need to use prefixes like </a:t>
            </a:r>
            <a:r>
              <a:rPr lang="en-IN" i="1" dirty="0" err="1" smtClean="0">
                <a:solidFill>
                  <a:schemeClr val="bg1"/>
                </a:solidFill>
                <a:latin typeface="Arial" panose="020B0604020202020204" pitchFamily="34" charset="0"/>
              </a:rPr>
              <a:t>moz</a:t>
            </a:r>
            <a:r>
              <a:rPr lang="en-IN" i="1" dirty="0" smtClean="0">
                <a:solidFill>
                  <a:schemeClr val="bg1"/>
                </a:solidFill>
                <a:latin typeface="Arial" panose="020B0604020202020204" pitchFamily="34" charset="0"/>
              </a:rPr>
              <a:t> </a:t>
            </a:r>
            <a:r>
              <a:rPr lang="en-IN" dirty="0" smtClean="0">
                <a:solidFill>
                  <a:schemeClr val="bg1"/>
                </a:solidFill>
                <a:latin typeface="Arial" panose="020B0604020202020204" pitchFamily="34" charset="0"/>
              </a:rPr>
              <a:t>and </a:t>
            </a:r>
            <a:r>
              <a:rPr lang="en-IN" i="1" dirty="0" err="1" smtClean="0">
                <a:solidFill>
                  <a:schemeClr val="bg1"/>
                </a:solidFill>
                <a:latin typeface="Arial" panose="020B0604020202020204" pitchFamily="34" charset="0"/>
              </a:rPr>
              <a:t>webkit</a:t>
            </a:r>
            <a:r>
              <a:rPr lang="en-IN" dirty="0" smtClean="0">
                <a:solidFill>
                  <a:schemeClr val="bg1"/>
                </a:solidFill>
                <a:latin typeface="Arial" panose="020B0604020202020204" pitchFamily="34" charset="0"/>
              </a:rPr>
              <a:t> for those ones.</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40</a:t>
            </a:fld>
            <a:endParaRPr lang="en-US" dirty="0"/>
          </a:p>
        </p:txBody>
      </p:sp>
    </p:spTree>
    <p:extLst>
      <p:ext uri="{BB962C8B-B14F-4D97-AF65-F5344CB8AC3E}">
        <p14:creationId xmlns:p14="http://schemas.microsoft.com/office/powerpoint/2010/main" val="2742042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sz="1200" dirty="0" smtClean="0">
                <a:solidFill>
                  <a:schemeClr val="tx1"/>
                </a:solidFill>
              </a:rPr>
              <a:t>Cascading Style Sheets (CSS) is a style sheet language used for describing the presentation semantics (the look and formatting) of a document written in a </a:t>
            </a:r>
            <a:r>
              <a:rPr lang="en-IN" sz="1200" dirty="0" err="1" smtClean="0">
                <a:solidFill>
                  <a:schemeClr val="tx1"/>
                </a:solidFill>
              </a:rPr>
              <a:t>markup</a:t>
            </a:r>
            <a:r>
              <a:rPr lang="en-IN" sz="1200" dirty="0" smtClean="0">
                <a:solidFill>
                  <a:schemeClr val="tx1"/>
                </a:solidFill>
              </a:rPr>
              <a:t> language</a:t>
            </a:r>
          </a:p>
          <a:p>
            <a:pPr marL="171450" indent="-171450">
              <a:buFont typeface="Arial" panose="020B0604020202020204" pitchFamily="34" charset="0"/>
              <a:buChar char="•"/>
            </a:pPr>
            <a:r>
              <a:rPr lang="en-IN" sz="1200" dirty="0" smtClean="0">
                <a:solidFill>
                  <a:schemeClr val="tx1"/>
                </a:solidFill>
              </a:rPr>
              <a:t>The</a:t>
            </a:r>
            <a:r>
              <a:rPr lang="en-IN" sz="1200" dirty="0" smtClean="0"/>
              <a:t> </a:t>
            </a:r>
            <a:r>
              <a:rPr lang="en-IN" sz="1200" dirty="0" smtClean="0">
                <a:solidFill>
                  <a:schemeClr val="tx1"/>
                </a:solidFill>
              </a:rPr>
              <a:t>CSS3 gradient</a:t>
            </a:r>
            <a:r>
              <a:rPr lang="en-IN" sz="1200" b="1" dirty="0" smtClean="0">
                <a:solidFill>
                  <a:srgbClr val="0070C0"/>
                </a:solidFill>
              </a:rPr>
              <a:t> </a:t>
            </a:r>
            <a:r>
              <a:rPr lang="en-IN" sz="1200" dirty="0" smtClean="0">
                <a:solidFill>
                  <a:schemeClr val="tx1"/>
                </a:solidFill>
              </a:rPr>
              <a:t>property is one of the most useful tools available to a web designer. It allows you to create stunning interfaces using gradients without the need for images  </a:t>
            </a:r>
          </a:p>
          <a:p>
            <a:pPr marL="171450" indent="-171450">
              <a:buFont typeface="Arial" panose="020B0604020202020204" pitchFamily="34" charset="0"/>
              <a:buChar char="•"/>
            </a:pPr>
            <a:r>
              <a:rPr lang="en-IN" sz="1200" dirty="0" smtClean="0">
                <a:solidFill>
                  <a:schemeClr val="tx1"/>
                </a:solidFill>
              </a:rPr>
              <a:t>A transform</a:t>
            </a:r>
            <a:r>
              <a:rPr lang="en-IN" sz="1200" dirty="0" smtClean="0"/>
              <a:t> </a:t>
            </a:r>
            <a:r>
              <a:rPr lang="en-IN" sz="1200" dirty="0" smtClean="0">
                <a:solidFill>
                  <a:schemeClr val="tx1"/>
                </a:solidFill>
              </a:rPr>
              <a:t>is an effect that lets an element change shape, size and position. We can transform your elements using 2D or 3D transformation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41</a:t>
            </a:fld>
            <a:endParaRPr lang="en-US" dirty="0"/>
          </a:p>
        </p:txBody>
      </p:sp>
    </p:spTree>
    <p:extLst>
      <p:ext uri="{BB962C8B-B14F-4D97-AF65-F5344CB8AC3E}">
        <p14:creationId xmlns:p14="http://schemas.microsoft.com/office/powerpoint/2010/main" val="791566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42</a:t>
            </a:fld>
            <a:endParaRPr lang="en-US" dirty="0"/>
          </a:p>
        </p:txBody>
      </p:sp>
    </p:spTree>
    <p:extLst>
      <p:ext uri="{BB962C8B-B14F-4D97-AF65-F5344CB8AC3E}">
        <p14:creationId xmlns:p14="http://schemas.microsoft.com/office/powerpoint/2010/main" val="3497170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sz="1200" dirty="0" smtClean="0">
                <a:solidFill>
                  <a:schemeClr val="tx1"/>
                </a:solidFill>
                <a:latin typeface="Arial "/>
              </a:rPr>
              <a:t>Cascading Style Sheets (CSS) is a style sheet language used for describing the presentation semantics (the look and formatting) of a document written in a </a:t>
            </a:r>
            <a:r>
              <a:rPr lang="en-IN" sz="1200" dirty="0" err="1" smtClean="0">
                <a:solidFill>
                  <a:schemeClr val="tx1"/>
                </a:solidFill>
                <a:latin typeface="Arial "/>
              </a:rPr>
              <a:t>markup</a:t>
            </a:r>
            <a:r>
              <a:rPr lang="en-IN" sz="1200" dirty="0" smtClean="0">
                <a:solidFill>
                  <a:schemeClr val="tx1"/>
                </a:solidFill>
                <a:latin typeface="Arial "/>
              </a:rPr>
              <a:t> language.</a:t>
            </a:r>
          </a:p>
          <a:p>
            <a:pPr marL="171450" indent="-171450">
              <a:buFont typeface="Arial" panose="020B0604020202020204" pitchFamily="34" charset="0"/>
              <a:buChar char="•"/>
            </a:pPr>
            <a:r>
              <a:rPr lang="en-IN" sz="1200" dirty="0" smtClean="0">
                <a:solidFill>
                  <a:schemeClr val="tx1"/>
                </a:solidFill>
                <a:latin typeface="Arial "/>
              </a:rPr>
              <a:t>Its most common application is to style web pages written in HTML and XHTML, but the language can also be applied to any kind of XML document, including plain XML, SVG and XUL</a:t>
            </a:r>
          </a:p>
          <a:p>
            <a:pPr marL="171450" indent="-171450">
              <a:buFont typeface="Arial" panose="020B0604020202020204" pitchFamily="34" charset="0"/>
              <a:buChar char="•"/>
            </a:pPr>
            <a:r>
              <a:rPr lang="en-IN" sz="1200" dirty="0" smtClean="0">
                <a:solidFill>
                  <a:schemeClr val="tx1"/>
                </a:solidFill>
                <a:latin typeface="Arial "/>
              </a:rPr>
              <a:t> File extension is .</a:t>
            </a:r>
            <a:r>
              <a:rPr lang="en-IN" sz="1200" dirty="0" err="1" smtClean="0">
                <a:solidFill>
                  <a:schemeClr val="tx1"/>
                </a:solidFill>
                <a:latin typeface="Arial "/>
              </a:rPr>
              <a:t>css</a:t>
            </a:r>
            <a:r>
              <a:rPr lang="en-IN" sz="1200" dirty="0" smtClean="0">
                <a:solidFill>
                  <a:schemeClr val="tx1"/>
                </a:solidFill>
                <a:latin typeface="Arial "/>
              </a:rPr>
              <a:t> </a:t>
            </a:r>
          </a:p>
          <a:p>
            <a:pPr marL="171450" indent="-171450">
              <a:buFont typeface="Arial" panose="020B0604020202020204" pitchFamily="34" charset="0"/>
              <a:buChar char="•"/>
            </a:pPr>
            <a:r>
              <a:rPr lang="en-IN" sz="1200" dirty="0" smtClean="0">
                <a:solidFill>
                  <a:schemeClr val="tx1"/>
                </a:solidFill>
                <a:latin typeface="Arial "/>
              </a:rPr>
              <a:t>Content-type is “text/</a:t>
            </a:r>
            <a:r>
              <a:rPr lang="en-IN" sz="1200" dirty="0" err="1" smtClean="0">
                <a:solidFill>
                  <a:schemeClr val="tx1"/>
                </a:solidFill>
                <a:latin typeface="Arial "/>
              </a:rPr>
              <a:t>css</a:t>
            </a:r>
            <a:r>
              <a:rPr lang="en-IN" sz="1200" dirty="0" smtClean="0">
                <a:solidFill>
                  <a:schemeClr val="tx1"/>
                </a:solidFill>
                <a:latin typeface="Arial "/>
              </a:rPr>
              <a:t>”</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1181259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a:t>
            </a:fld>
            <a:endParaRPr lang="en-US" dirty="0"/>
          </a:p>
        </p:txBody>
      </p:sp>
    </p:spTree>
    <p:extLst>
      <p:ext uri="{BB962C8B-B14F-4D97-AF65-F5344CB8AC3E}">
        <p14:creationId xmlns:p14="http://schemas.microsoft.com/office/powerpoint/2010/main" val="3479616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solidFill>
                  <a:schemeClr val="bg1"/>
                </a:solidFill>
              </a:rPr>
              <a:t>CSS3 is a latest standard of </a:t>
            </a:r>
            <a:r>
              <a:rPr lang="en-US" dirty="0" err="1" smtClean="0">
                <a:solidFill>
                  <a:schemeClr val="bg1"/>
                </a:solidFill>
              </a:rPr>
              <a:t>css</a:t>
            </a:r>
            <a:r>
              <a:rPr lang="en-US" dirty="0" smtClean="0">
                <a:solidFill>
                  <a:schemeClr val="bg1"/>
                </a:solidFill>
              </a:rPr>
              <a:t>.</a:t>
            </a:r>
          </a:p>
          <a:p>
            <a:pPr marL="171450" indent="-171450">
              <a:buFont typeface="Arial" panose="020B0604020202020204" pitchFamily="34" charset="0"/>
              <a:buChar char="•"/>
            </a:pPr>
            <a:endParaRPr lang="en-IN" dirty="0" smtClean="0">
              <a:solidFill>
                <a:schemeClr val="bg1"/>
              </a:solidFill>
              <a:latin typeface="Arial "/>
            </a:endParaRPr>
          </a:p>
          <a:p>
            <a:pPr marL="171450" indent="-171450">
              <a:buFont typeface="Arial" panose="020B0604020202020204" pitchFamily="34" charset="0"/>
              <a:buChar char="•"/>
            </a:pPr>
            <a:r>
              <a:rPr lang="en-IN" dirty="0" smtClean="0">
                <a:solidFill>
                  <a:schemeClr val="bg1"/>
                </a:solidFill>
                <a:latin typeface="Arial "/>
              </a:rPr>
              <a:t>The older version CSS code written can work in CSS3 (backward</a:t>
            </a:r>
            <a:r>
              <a:rPr lang="en-IN" baseline="0" dirty="0" smtClean="0">
                <a:solidFill>
                  <a:schemeClr val="bg1"/>
                </a:solidFill>
                <a:latin typeface="Arial "/>
              </a:rPr>
              <a:t> compatible)</a:t>
            </a:r>
            <a:endParaRPr lang="en-IN" dirty="0" smtClean="0">
              <a:solidFill>
                <a:schemeClr val="bg1"/>
              </a:solidFill>
              <a:latin typeface="Arial "/>
            </a:endParaRPr>
          </a:p>
          <a:p>
            <a:pPr marL="171450" indent="-171450">
              <a:buFont typeface="Arial" panose="020B0604020202020204" pitchFamily="34" charset="0"/>
              <a:buChar char="•"/>
            </a:pPr>
            <a:endParaRPr lang="en-IN" dirty="0" smtClean="0">
              <a:solidFill>
                <a:schemeClr val="bg1"/>
              </a:solidFill>
              <a:latin typeface="Arial "/>
            </a:endParaRPr>
          </a:p>
          <a:p>
            <a:pPr marL="171450" indent="-171450">
              <a:buFont typeface="Arial" panose="020B0604020202020204" pitchFamily="34" charset="0"/>
              <a:buChar char="•"/>
            </a:pPr>
            <a:r>
              <a:rPr lang="en-IN" dirty="0" smtClean="0">
                <a:solidFill>
                  <a:schemeClr val="bg1"/>
                </a:solidFill>
                <a:latin typeface="Arial "/>
              </a:rPr>
              <a:t> CSS3 Modules</a:t>
            </a:r>
          </a:p>
          <a:p>
            <a:pPr marL="628650" lvl="1" indent="-171450">
              <a:buFont typeface="Arial" panose="020B0604020202020204" pitchFamily="34" charset="0"/>
              <a:buChar char="•"/>
            </a:pPr>
            <a:r>
              <a:rPr lang="en-IN" dirty="0" smtClean="0">
                <a:solidFill>
                  <a:schemeClr val="bg1"/>
                </a:solidFill>
                <a:latin typeface="Arial "/>
              </a:rPr>
              <a:t>CSS3 is split up into "modules". The old specification has been split into smaller pieces, and new ones are also added.</a:t>
            </a:r>
          </a:p>
          <a:p>
            <a:pPr marL="628650" lvl="1" indent="-171450">
              <a:buFont typeface="Arial" panose="020B0604020202020204" pitchFamily="34" charset="0"/>
              <a:buChar char="•"/>
            </a:pPr>
            <a:r>
              <a:rPr lang="en-IN" dirty="0" smtClean="0">
                <a:solidFill>
                  <a:schemeClr val="bg1"/>
                </a:solidFill>
                <a:latin typeface="Arial "/>
              </a:rPr>
              <a:t>Some of the most important CSS3 modules are:</a:t>
            </a:r>
          </a:p>
          <a:p>
            <a:pPr marL="1657350" lvl="3" indent="-285750">
              <a:buFont typeface="Arial" panose="020B0604020202020204" pitchFamily="34" charset="0"/>
              <a:buChar char="•"/>
            </a:pPr>
            <a:r>
              <a:rPr lang="en-IN" sz="1600" dirty="0" smtClean="0">
                <a:solidFill>
                  <a:schemeClr val="bg1"/>
                </a:solidFill>
                <a:latin typeface="Arial "/>
              </a:rPr>
              <a:t>Selectors</a:t>
            </a:r>
          </a:p>
          <a:p>
            <a:pPr marL="1657350" lvl="3" indent="-285750">
              <a:buFont typeface="Arial" panose="020B0604020202020204" pitchFamily="34" charset="0"/>
              <a:buChar char="•"/>
            </a:pPr>
            <a:r>
              <a:rPr lang="en-IN" sz="1600" dirty="0" smtClean="0">
                <a:solidFill>
                  <a:schemeClr val="bg1"/>
                </a:solidFill>
                <a:latin typeface="Arial "/>
              </a:rPr>
              <a:t>Box Model</a:t>
            </a:r>
          </a:p>
          <a:p>
            <a:pPr marL="1657350" lvl="3" indent="-285750">
              <a:buFont typeface="Arial" panose="020B0604020202020204" pitchFamily="34" charset="0"/>
              <a:buChar char="•"/>
            </a:pPr>
            <a:r>
              <a:rPr lang="en-IN" sz="1600" dirty="0" smtClean="0">
                <a:solidFill>
                  <a:schemeClr val="bg1"/>
                </a:solidFill>
                <a:latin typeface="Arial "/>
              </a:rPr>
              <a:t>Backgrounds and Borders</a:t>
            </a:r>
          </a:p>
          <a:p>
            <a:pPr marL="1657350" lvl="3" indent="-285750">
              <a:buFont typeface="Arial" panose="020B0604020202020204" pitchFamily="34" charset="0"/>
              <a:buChar char="•"/>
            </a:pPr>
            <a:r>
              <a:rPr lang="en-IN" sz="1600" dirty="0" smtClean="0">
                <a:solidFill>
                  <a:schemeClr val="bg1"/>
                </a:solidFill>
                <a:latin typeface="Arial "/>
              </a:rPr>
              <a:t>Text Effects</a:t>
            </a:r>
          </a:p>
          <a:p>
            <a:pPr marL="1657350" lvl="3" indent="-285750">
              <a:buFont typeface="Arial" panose="020B0604020202020204" pitchFamily="34" charset="0"/>
              <a:buChar char="•"/>
            </a:pPr>
            <a:r>
              <a:rPr lang="en-IN" sz="1600" dirty="0" smtClean="0">
                <a:solidFill>
                  <a:schemeClr val="bg1"/>
                </a:solidFill>
                <a:latin typeface="Arial "/>
              </a:rPr>
              <a:t>2D/3D Transformations</a:t>
            </a:r>
          </a:p>
          <a:p>
            <a:pPr marL="1657350" lvl="3" indent="-285750">
              <a:buFont typeface="Arial" panose="020B0604020202020204" pitchFamily="34" charset="0"/>
              <a:buChar char="•"/>
            </a:pPr>
            <a:r>
              <a:rPr lang="en-IN" sz="1600" dirty="0" smtClean="0">
                <a:solidFill>
                  <a:schemeClr val="bg1"/>
                </a:solidFill>
                <a:latin typeface="Arial "/>
              </a:rPr>
              <a:t>Animations</a:t>
            </a:r>
          </a:p>
          <a:p>
            <a:pPr marL="1657350" lvl="3" indent="-285750">
              <a:buFont typeface="Arial" panose="020B0604020202020204" pitchFamily="34" charset="0"/>
              <a:buChar char="•"/>
            </a:pPr>
            <a:r>
              <a:rPr lang="en-IN" sz="1600" dirty="0" smtClean="0">
                <a:solidFill>
                  <a:schemeClr val="bg1"/>
                </a:solidFill>
                <a:latin typeface="Arial "/>
              </a:rPr>
              <a:t>Multiple Column Layout</a:t>
            </a:r>
          </a:p>
          <a:p>
            <a:pPr marL="1657350" lvl="3" indent="-285750">
              <a:buFont typeface="Arial" panose="020B0604020202020204" pitchFamily="34" charset="0"/>
              <a:buChar char="•"/>
            </a:pPr>
            <a:r>
              <a:rPr lang="en-IN" sz="1600" dirty="0" smtClean="0">
                <a:solidFill>
                  <a:schemeClr val="bg1"/>
                </a:solidFill>
                <a:latin typeface="Arial "/>
              </a:rPr>
              <a:t>User Interface</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3025573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Link : </a:t>
            </a:r>
            <a:r>
              <a:rPr lang="en-US" dirty="0" smtClean="0">
                <a:hlinkClick r:id="rId3"/>
              </a:rPr>
              <a:t>http://www.css3.info/preview/border-image/</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800" dirty="0" smtClean="0">
                <a:solidFill>
                  <a:schemeClr val="bg1"/>
                </a:solidFill>
              </a:rPr>
              <a:t>The </a:t>
            </a:r>
            <a:r>
              <a:rPr lang="en-US" sz="1800" i="1" dirty="0" smtClean="0">
                <a:solidFill>
                  <a:schemeClr val="bg1"/>
                </a:solidFill>
              </a:rPr>
              <a:t>border</a:t>
            </a:r>
            <a:r>
              <a:rPr lang="en-US" sz="1800" dirty="0" smtClean="0">
                <a:solidFill>
                  <a:schemeClr val="bg1"/>
                </a:solidFill>
              </a:rPr>
              <a:t> properties allow you to specify how the border of the box representing an element should look.</a:t>
            </a:r>
            <a:endParaRPr lang="en-US" sz="1800" dirty="0" smtClean="0">
              <a:solidFill>
                <a:schemeClr val="bg1"/>
              </a:solidFill>
              <a:latin typeface="Arial "/>
            </a:endParaRPr>
          </a:p>
          <a:p>
            <a:r>
              <a:rPr lang="en-US" sz="1800" dirty="0" smtClean="0">
                <a:solidFill>
                  <a:schemeClr val="bg1"/>
                </a:solidFill>
                <a:latin typeface="Arial "/>
              </a:rPr>
              <a:t>CSS3 Border properties :</a:t>
            </a:r>
          </a:p>
          <a:p>
            <a:pPr marL="914400" lvl="1" indent="-457200">
              <a:buFont typeface="+mj-lt"/>
              <a:buAutoNum type="arabicParenR"/>
            </a:pPr>
            <a:r>
              <a:rPr lang="en-US" dirty="0" smtClean="0">
                <a:solidFill>
                  <a:schemeClr val="bg1"/>
                </a:solidFill>
                <a:latin typeface="Arial "/>
              </a:rPr>
              <a:t>border- radius</a:t>
            </a:r>
          </a:p>
          <a:p>
            <a:pPr marL="914400" lvl="1" indent="-457200">
              <a:buFont typeface="+mj-lt"/>
              <a:buAutoNum type="arabicParenR"/>
            </a:pPr>
            <a:r>
              <a:rPr lang="en-US" dirty="0" smtClean="0">
                <a:solidFill>
                  <a:schemeClr val="bg1"/>
                </a:solidFill>
                <a:latin typeface="Arial "/>
              </a:rPr>
              <a:t>box-shadow</a:t>
            </a:r>
          </a:p>
          <a:p>
            <a:pPr marL="914400" lvl="1" indent="-457200">
              <a:buFont typeface="+mj-lt"/>
              <a:buAutoNum type="arabicParenR"/>
            </a:pPr>
            <a:r>
              <a:rPr lang="en-US" dirty="0" smtClean="0">
                <a:solidFill>
                  <a:schemeClr val="bg1"/>
                </a:solidFill>
                <a:latin typeface="Arial "/>
              </a:rPr>
              <a:t>border-image</a:t>
            </a:r>
          </a:p>
          <a:p>
            <a:pPr marL="514350" indent="-514350">
              <a:buFont typeface="+mj-lt"/>
              <a:buAutoNum type="arabicParenR"/>
            </a:pPr>
            <a:r>
              <a:rPr lang="en-US" sz="1800" b="1" dirty="0" smtClean="0">
                <a:solidFill>
                  <a:schemeClr val="bg1"/>
                </a:solidFill>
                <a:latin typeface="Arial "/>
              </a:rPr>
              <a:t>CSS3 Rounded Corners</a:t>
            </a:r>
          </a:p>
          <a:p>
            <a:pPr lvl="1"/>
            <a:r>
              <a:rPr lang="en-US" dirty="0" smtClean="0">
                <a:solidFill>
                  <a:schemeClr val="bg1"/>
                </a:solidFill>
                <a:latin typeface="Arial "/>
              </a:rPr>
              <a:t> In CSS2 , adding rounded corners in CSS2 was tricky . But in CSS3 , creating rounded corners is easy </a:t>
            </a:r>
          </a:p>
          <a:p>
            <a:pPr lvl="1"/>
            <a:r>
              <a:rPr lang="en-US" dirty="0" smtClean="0">
                <a:solidFill>
                  <a:schemeClr val="bg1"/>
                </a:solidFill>
                <a:latin typeface="Arial "/>
              </a:rPr>
              <a:t> border-radius property is used for creating rounded corners </a:t>
            </a:r>
          </a:p>
          <a:p>
            <a:pPr lvl="1">
              <a:buNone/>
            </a:pPr>
            <a:r>
              <a:rPr lang="en-US" dirty="0" err="1" smtClean="0">
                <a:solidFill>
                  <a:schemeClr val="bg1"/>
                </a:solidFill>
                <a:latin typeface="Arial "/>
              </a:rPr>
              <a:t>Eg</a:t>
            </a:r>
            <a:r>
              <a:rPr lang="en-US" dirty="0" smtClean="0">
                <a:solidFill>
                  <a:schemeClr val="bg1"/>
                </a:solidFill>
                <a:latin typeface="Arial "/>
              </a:rPr>
              <a:t> : </a:t>
            </a:r>
            <a:r>
              <a:rPr lang="en-US" dirty="0" smtClean="0">
                <a:solidFill>
                  <a:schemeClr val="bg1"/>
                </a:solidFill>
                <a:latin typeface="Arail"/>
              </a:rPr>
              <a:t>div</a:t>
            </a:r>
          </a:p>
          <a:p>
            <a:pPr lvl="2">
              <a:buNone/>
            </a:pPr>
            <a:r>
              <a:rPr lang="en-US" sz="1800" dirty="0" smtClean="0">
                <a:solidFill>
                  <a:schemeClr val="bg1"/>
                </a:solidFill>
                <a:latin typeface="Arail"/>
              </a:rPr>
              <a:t>{</a:t>
            </a:r>
          </a:p>
          <a:p>
            <a:pPr lvl="2">
              <a:buNone/>
            </a:pPr>
            <a:r>
              <a:rPr lang="en-US" sz="1800" dirty="0" smtClean="0">
                <a:solidFill>
                  <a:schemeClr val="bg1"/>
                </a:solidFill>
                <a:latin typeface="Arail"/>
              </a:rPr>
              <a:t>border:2px solid;</a:t>
            </a:r>
          </a:p>
          <a:p>
            <a:pPr lvl="2">
              <a:buNone/>
            </a:pPr>
            <a:r>
              <a:rPr lang="en-US" sz="1800" dirty="0" smtClean="0">
                <a:solidFill>
                  <a:schemeClr val="bg1"/>
                </a:solidFill>
                <a:latin typeface="Arail"/>
              </a:rPr>
              <a:t>border-radius:25px;</a:t>
            </a:r>
          </a:p>
          <a:p>
            <a:pPr lvl="2">
              <a:buNone/>
            </a:pPr>
            <a:r>
              <a:rPr lang="en-US" sz="1800" dirty="0" smtClean="0">
                <a:solidFill>
                  <a:schemeClr val="bg1"/>
                </a:solidFill>
                <a:latin typeface="Arail"/>
              </a:rPr>
              <a:t>-moz-border-radius:25px; /* Firefox 3.6 and earlier */</a:t>
            </a:r>
          </a:p>
          <a:p>
            <a:pPr lvl="2">
              <a:buNone/>
            </a:pPr>
            <a:r>
              <a:rPr lang="en-US" sz="1800" dirty="0" smtClean="0">
                <a:solidFill>
                  <a:schemeClr val="bg1"/>
                </a:solidFill>
                <a:latin typeface="Arail"/>
              </a:rPr>
              <a:t>} </a:t>
            </a:r>
          </a:p>
          <a:p>
            <a:pPr>
              <a:buNone/>
            </a:pPr>
            <a:r>
              <a:rPr lang="en-US" sz="1800" dirty="0" smtClean="0">
                <a:solidFill>
                  <a:schemeClr val="bg1"/>
                </a:solidFill>
                <a:latin typeface="Arial "/>
              </a:rPr>
              <a:t>For DEMO : Navigate to DEMO folder -&gt; CSS3</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dirty="0"/>
          </a:p>
        </p:txBody>
      </p:sp>
    </p:spTree>
    <p:extLst>
      <p:ext uri="{BB962C8B-B14F-4D97-AF65-F5344CB8AC3E}">
        <p14:creationId xmlns:p14="http://schemas.microsoft.com/office/powerpoint/2010/main" val="806639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Link : </a:t>
            </a:r>
            <a:r>
              <a:rPr lang="en-US" dirty="0" smtClean="0">
                <a:hlinkClick r:id="rId3"/>
              </a:rPr>
              <a:t>http://www.css3.info/preview/border-image/</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indent="0">
              <a:buFont typeface="+mj-lt"/>
              <a:buNone/>
            </a:pPr>
            <a:r>
              <a:rPr lang="en-US" sz="1800" b="1" dirty="0" smtClean="0">
                <a:solidFill>
                  <a:schemeClr val="bg1"/>
                </a:solidFill>
                <a:latin typeface="Arial "/>
              </a:rPr>
              <a:t>CSS3 Rounded Corners</a:t>
            </a:r>
          </a:p>
          <a:p>
            <a:pPr lvl="1"/>
            <a:r>
              <a:rPr lang="en-US" dirty="0" smtClean="0">
                <a:solidFill>
                  <a:schemeClr val="bg1"/>
                </a:solidFill>
                <a:latin typeface="Arial "/>
              </a:rPr>
              <a:t> In CSS2 , adding rounded corners in CSS2 was tricky . But in CSS3 , creating rounded corners is easy </a:t>
            </a:r>
          </a:p>
          <a:p>
            <a:pPr lvl="1"/>
            <a:r>
              <a:rPr lang="en-US" dirty="0" smtClean="0">
                <a:solidFill>
                  <a:schemeClr val="bg1"/>
                </a:solidFill>
                <a:latin typeface="Arial "/>
              </a:rPr>
              <a:t> border-radius property is used for creating rounded corners </a:t>
            </a:r>
          </a:p>
          <a:p>
            <a:pPr lvl="1">
              <a:buNone/>
            </a:pPr>
            <a:r>
              <a:rPr lang="en-US" dirty="0" err="1" smtClean="0">
                <a:solidFill>
                  <a:schemeClr val="bg1"/>
                </a:solidFill>
                <a:latin typeface="Arial "/>
              </a:rPr>
              <a:t>Eg</a:t>
            </a:r>
            <a:r>
              <a:rPr lang="en-US" dirty="0" smtClean="0">
                <a:solidFill>
                  <a:schemeClr val="bg1"/>
                </a:solidFill>
                <a:latin typeface="Arial "/>
              </a:rPr>
              <a:t> : </a:t>
            </a:r>
            <a:r>
              <a:rPr lang="en-US" dirty="0" smtClean="0">
                <a:solidFill>
                  <a:schemeClr val="bg1"/>
                </a:solidFill>
                <a:latin typeface="Arail"/>
              </a:rPr>
              <a:t>div</a:t>
            </a:r>
          </a:p>
          <a:p>
            <a:pPr lvl="2">
              <a:buNone/>
            </a:pPr>
            <a:r>
              <a:rPr lang="en-US" sz="1800" dirty="0" smtClean="0">
                <a:solidFill>
                  <a:schemeClr val="bg1"/>
                </a:solidFill>
                <a:latin typeface="Arail"/>
              </a:rPr>
              <a:t>{</a:t>
            </a:r>
          </a:p>
          <a:p>
            <a:pPr lvl="2">
              <a:buNone/>
            </a:pPr>
            <a:r>
              <a:rPr lang="en-US" sz="1800" dirty="0" smtClean="0">
                <a:solidFill>
                  <a:schemeClr val="bg1"/>
                </a:solidFill>
                <a:latin typeface="Arail"/>
              </a:rPr>
              <a:t>border:2px solid;</a:t>
            </a:r>
          </a:p>
          <a:p>
            <a:pPr lvl="2">
              <a:buNone/>
            </a:pPr>
            <a:r>
              <a:rPr lang="en-US" sz="1800" dirty="0" smtClean="0">
                <a:solidFill>
                  <a:schemeClr val="bg1"/>
                </a:solidFill>
                <a:latin typeface="Arail"/>
              </a:rPr>
              <a:t>border-radius:25px;</a:t>
            </a:r>
          </a:p>
          <a:p>
            <a:pPr lvl="2">
              <a:buNone/>
            </a:pPr>
            <a:r>
              <a:rPr lang="en-US" sz="1800" dirty="0" smtClean="0">
                <a:solidFill>
                  <a:schemeClr val="bg1"/>
                </a:solidFill>
                <a:latin typeface="Arail"/>
              </a:rPr>
              <a:t>-moz-border-radius:25px; /* Firefox 3.6 and earlier */</a:t>
            </a:r>
          </a:p>
          <a:p>
            <a:pPr lvl="2">
              <a:buNone/>
            </a:pPr>
            <a:r>
              <a:rPr lang="en-US" sz="1800" dirty="0" smtClean="0">
                <a:solidFill>
                  <a:schemeClr val="bg1"/>
                </a:solidFill>
                <a:latin typeface="Arail"/>
              </a:rPr>
              <a:t>} </a:t>
            </a:r>
          </a:p>
          <a:p>
            <a:pPr>
              <a:buNone/>
            </a:pPr>
            <a:r>
              <a:rPr lang="en-US" sz="1800" dirty="0" smtClean="0">
                <a:solidFill>
                  <a:schemeClr val="bg1"/>
                </a:solidFill>
                <a:latin typeface="Arial "/>
              </a:rPr>
              <a:t>For DEMO : Navigate to DEMO folder -&gt; CSS3</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dirty="0"/>
          </a:p>
        </p:txBody>
      </p:sp>
    </p:spTree>
    <p:extLst>
      <p:ext uri="{BB962C8B-B14F-4D97-AF65-F5344CB8AC3E}">
        <p14:creationId xmlns:p14="http://schemas.microsoft.com/office/powerpoint/2010/main" val="1408716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Link : </a:t>
            </a:r>
            <a:r>
              <a:rPr lang="en-US" dirty="0" smtClean="0">
                <a:hlinkClick r:id="rId3"/>
              </a:rPr>
              <a:t>http://css3gen.com/gradient-generator/</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dirty="0"/>
          </a:p>
        </p:txBody>
      </p:sp>
    </p:spTree>
    <p:extLst>
      <p:ext uri="{BB962C8B-B14F-4D97-AF65-F5344CB8AC3E}">
        <p14:creationId xmlns:p14="http://schemas.microsoft.com/office/powerpoint/2010/main" val="2666077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Link : </a:t>
            </a:r>
            <a:r>
              <a:rPr lang="en-US" dirty="0" smtClean="0">
                <a:hlinkClick r:id="rId3"/>
              </a:rPr>
              <a:t>http://css3gen.com/gradient-generator/</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dirty="0"/>
          </a:p>
        </p:txBody>
      </p:sp>
    </p:spTree>
    <p:extLst>
      <p:ext uri="{BB962C8B-B14F-4D97-AF65-F5344CB8AC3E}">
        <p14:creationId xmlns:p14="http://schemas.microsoft.com/office/powerpoint/2010/main" val="1732953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b="1" dirty="0" smtClean="0">
                <a:solidFill>
                  <a:schemeClr val="bg1"/>
                </a:solidFill>
                <a:latin typeface="Arial" panose="020B0604020202020204" pitchFamily="34" charset="0"/>
              </a:rPr>
              <a:t>Learning Language </a:t>
            </a:r>
            <a:r>
              <a:rPr lang="en-IN" dirty="0" smtClean="0">
                <a:solidFill>
                  <a:schemeClr val="bg1"/>
                </a:solidFill>
                <a:latin typeface="Arial" panose="020B0604020202020204" pitchFamily="34" charset="0"/>
              </a:rPr>
              <a:t>- CSS3 is a much easier language to learn, especially for all those front end developers out there that have been coding CSS2 for years and simply want to add a few extra aesthetics to their sites</a:t>
            </a:r>
          </a:p>
          <a:p>
            <a:pPr marL="171450" indent="-171450">
              <a:buFont typeface="Arial" panose="020B0604020202020204" pitchFamily="34" charset="0"/>
              <a:buChar char="•"/>
            </a:pPr>
            <a:endParaRPr lang="en-IN" dirty="0" smtClean="0">
              <a:solidFill>
                <a:schemeClr val="bg1"/>
              </a:solidFill>
              <a:latin typeface="Arial" panose="020B0604020202020204" pitchFamily="34" charset="0"/>
            </a:endParaRPr>
          </a:p>
          <a:p>
            <a:pPr marL="171450" indent="-171450">
              <a:buFont typeface="Arial" panose="020B0604020202020204" pitchFamily="34" charset="0"/>
              <a:buChar char="•"/>
            </a:pPr>
            <a:r>
              <a:rPr lang="en-IN" b="1" dirty="0" smtClean="0">
                <a:solidFill>
                  <a:schemeClr val="bg1"/>
                </a:solidFill>
                <a:latin typeface="Arial" panose="020B0604020202020204" pitchFamily="34" charset="0"/>
              </a:rPr>
              <a:t>Size </a:t>
            </a:r>
            <a:r>
              <a:rPr lang="en-IN" dirty="0" smtClean="0">
                <a:solidFill>
                  <a:schemeClr val="bg1"/>
                </a:solidFill>
                <a:latin typeface="Arial" panose="020B0604020202020204" pitchFamily="34" charset="0"/>
              </a:rPr>
              <a:t>- CSS3 is much smaller. The code is tiny in comparison and you can work it straight into your standard </a:t>
            </a:r>
            <a:r>
              <a:rPr lang="en-IN" dirty="0" err="1" smtClean="0">
                <a:solidFill>
                  <a:schemeClr val="bg1"/>
                </a:solidFill>
                <a:latin typeface="Arial" panose="020B0604020202020204" pitchFamily="34" charset="0"/>
              </a:rPr>
              <a:t>stylesheets</a:t>
            </a:r>
            <a:endParaRPr lang="en-IN" dirty="0" smtClean="0">
              <a:solidFill>
                <a:schemeClr val="bg1"/>
              </a:solidFill>
              <a:latin typeface="Arial" panose="020B0604020202020204" pitchFamily="34" charset="0"/>
            </a:endParaRPr>
          </a:p>
          <a:p>
            <a:pPr marL="171450" indent="-171450">
              <a:buFont typeface="Arial" panose="020B0604020202020204" pitchFamily="34" charset="0"/>
              <a:buChar char="•"/>
            </a:pPr>
            <a:endParaRPr lang="en-IN" dirty="0" smtClean="0">
              <a:solidFill>
                <a:schemeClr val="bg1"/>
              </a:solidFill>
              <a:latin typeface="Arial" panose="020B0604020202020204" pitchFamily="34" charset="0"/>
            </a:endParaRPr>
          </a:p>
          <a:p>
            <a:pPr marL="171450" indent="-171450">
              <a:buFont typeface="Arial" panose="020B0604020202020204" pitchFamily="34" charset="0"/>
              <a:buChar char="•"/>
            </a:pPr>
            <a:r>
              <a:rPr lang="en-IN" b="1" dirty="0" smtClean="0">
                <a:solidFill>
                  <a:schemeClr val="bg1"/>
                </a:solidFill>
                <a:latin typeface="Arial" panose="020B0604020202020204" pitchFamily="34" charset="0"/>
              </a:rPr>
              <a:t>Implementation</a:t>
            </a:r>
            <a:r>
              <a:rPr lang="en-IN" dirty="0" smtClean="0">
                <a:solidFill>
                  <a:schemeClr val="bg1"/>
                </a:solidFill>
                <a:latin typeface="Arial" panose="020B0604020202020204" pitchFamily="34" charset="0"/>
              </a:rPr>
              <a:t> - CSS3 can be written straight into your standard </a:t>
            </a:r>
            <a:r>
              <a:rPr lang="en-IN" dirty="0" err="1" smtClean="0">
                <a:solidFill>
                  <a:schemeClr val="bg1"/>
                </a:solidFill>
                <a:latin typeface="Arial" panose="020B0604020202020204" pitchFamily="34" charset="0"/>
              </a:rPr>
              <a:t>stylesheet</a:t>
            </a:r>
            <a:r>
              <a:rPr lang="en-IN" dirty="0" smtClean="0">
                <a:solidFill>
                  <a:schemeClr val="bg1"/>
                </a:solidFill>
                <a:latin typeface="Arial" panose="020B0604020202020204" pitchFamily="34" charset="0"/>
              </a:rPr>
              <a:t> and there is no need for extra files. This means you can avoid linking to various libraries and files full of complicated code in the &lt;head&gt; of your html documents</a:t>
            </a:r>
          </a:p>
          <a:p>
            <a:pPr marL="171450" indent="-171450">
              <a:buFont typeface="Arial" panose="020B0604020202020204" pitchFamily="34" charset="0"/>
              <a:buChar char="•"/>
            </a:pPr>
            <a:endParaRPr lang="en-IN" dirty="0" smtClean="0">
              <a:solidFill>
                <a:schemeClr val="bg1"/>
              </a:solidFill>
              <a:latin typeface="Arial" panose="020B0604020202020204" pitchFamily="34" charset="0"/>
            </a:endParaRPr>
          </a:p>
          <a:p>
            <a:pPr marL="171450" indent="-171450">
              <a:buFont typeface="Arial" panose="020B0604020202020204" pitchFamily="34" charset="0"/>
              <a:buChar char="•"/>
            </a:pPr>
            <a:r>
              <a:rPr lang="en-IN" b="1" dirty="0" smtClean="0">
                <a:solidFill>
                  <a:schemeClr val="bg1"/>
                </a:solidFill>
                <a:latin typeface="Arial" panose="020B0604020202020204" pitchFamily="34" charset="0"/>
              </a:rPr>
              <a:t>Accessibility</a:t>
            </a:r>
            <a:r>
              <a:rPr lang="en-IN" dirty="0" smtClean="0">
                <a:solidFill>
                  <a:schemeClr val="bg1"/>
                </a:solidFill>
                <a:latin typeface="Arial" panose="020B0604020202020204" pitchFamily="34" charset="0"/>
              </a:rPr>
              <a:t> - Accessibility is really important on the Web, especially if you are designing sites that are potentially going to be visited by disabled users. As CSS3 will be part of the W3C Web Standards then it will be completely accessible, no matter what technology you are using to browse the Internet</a:t>
            </a:r>
            <a:r>
              <a:rPr lang="en-IN" sz="1100" dirty="0" smtClean="0">
                <a:solidFill>
                  <a:schemeClr val="tx1"/>
                </a:solidFill>
                <a:latin typeface="Arial" panose="020B0604020202020204" pitchFamily="34" charset="0"/>
              </a:rPr>
              <a:t>.</a:t>
            </a:r>
            <a:endParaRPr lang="en-US" sz="1100" dirty="0" smtClean="0">
              <a:solidFill>
                <a:schemeClr val="tx1"/>
              </a:solidFill>
              <a:latin typeface="Arial" panose="020B0604020202020204" pitchFamily="34"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39</a:t>
            </a:fld>
            <a:endParaRPr lang="en-US" dirty="0"/>
          </a:p>
        </p:txBody>
      </p:sp>
    </p:spTree>
    <p:extLst>
      <p:ext uri="{BB962C8B-B14F-4D97-AF65-F5344CB8AC3E}">
        <p14:creationId xmlns:p14="http://schemas.microsoft.com/office/powerpoint/2010/main" val="621731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Tree>
    <p:custDataLst>
      <p:tags r:id="rId1"/>
    </p:custDataLst>
    <p:extLst>
      <p:ext uri="{BB962C8B-B14F-4D97-AF65-F5344CB8AC3E}">
        <p14:creationId xmlns:p14="http://schemas.microsoft.com/office/powerpoint/2010/main" val="18658150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6410282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2660494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4278348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01842407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44663644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410835692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val="56431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7105655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54986252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28307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4503763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8229600" cy="4906963"/>
          </a:xfrm>
          <a:prstGeom prst="rect">
            <a:avLst/>
          </a:prstGeom>
        </p:spPr>
        <p:txBody>
          <a:bodyPr/>
          <a:lstStyle>
            <a:lvl1pPr>
              <a:defRPr sz="2000"/>
            </a:lvl1pPr>
            <a:lvl2pPr>
              <a:defRPr sz="1800"/>
            </a:lvl2pPr>
            <a:lvl3pPr>
              <a:defRPr sz="1600"/>
            </a:lvl3pPr>
            <a:lvl4pP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0" y="0"/>
            <a:ext cx="6858000" cy="533400"/>
          </a:xfrm>
          <a:prstGeom prst="rect">
            <a:avLst/>
          </a:prstGeom>
        </p:spPr>
        <p:txBody>
          <a:bodyPr/>
          <a:lstStyle>
            <a:lvl1pPr>
              <a:defRPr sz="1800">
                <a:solidFill>
                  <a:schemeClr val="bg1"/>
                </a:solidFill>
              </a:defRPr>
            </a:lvl1pPr>
          </a:lstStyle>
          <a:p>
            <a:r>
              <a:rPr lang="en-US" dirty="0" smtClean="0"/>
              <a:t>Click to edit Master title style</a:t>
            </a:r>
            <a:endParaRPr lang="en-US" dirty="0"/>
          </a:p>
        </p:txBody>
      </p:sp>
      <p:sp>
        <p:nvSpPr>
          <p:cNvPr id="5" name="Slide Number Placeholder 5"/>
          <p:cNvSpPr>
            <a:spLocks noGrp="1"/>
          </p:cNvSpPr>
          <p:nvPr>
            <p:ph type="sldNum" sz="quarter" idx="11"/>
          </p:nvPr>
        </p:nvSpPr>
        <p:spPr>
          <a:xfrm>
            <a:off x="8610600" y="6477000"/>
            <a:ext cx="736600" cy="228600"/>
          </a:xfrm>
          <a:prstGeom prst="rect">
            <a:avLst/>
          </a:prstGeom>
        </p:spPr>
        <p:txBody>
          <a:bodyPr/>
          <a:lstStyle>
            <a:lvl1pPr>
              <a:defRPr>
                <a:solidFill>
                  <a:schemeClr val="bg1"/>
                </a:solidFill>
              </a:defRPr>
            </a:lvl1pPr>
          </a:lstStyle>
          <a:p>
            <a:fld id="{3BC3B6DC-C65B-4C8A-9255-0001C3FAADC7}" type="slidenum">
              <a:rPr lang="en-US" smtClean="0"/>
              <a:pPr/>
              <a:t>‹#›</a:t>
            </a:fld>
            <a:endParaRPr lang="en-US" dirty="0"/>
          </a:p>
        </p:txBody>
      </p:sp>
    </p:spTree>
    <p:extLst>
      <p:ext uri="{BB962C8B-B14F-4D97-AF65-F5344CB8AC3E}">
        <p14:creationId xmlns:p14="http://schemas.microsoft.com/office/powerpoint/2010/main" val="675950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371600"/>
            <a:ext cx="4267200" cy="49434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xfrm>
            <a:off x="8382000" y="6629400"/>
            <a:ext cx="736600" cy="228600"/>
          </a:xfrm>
          <a:prstGeom prst="rect">
            <a:avLst/>
          </a:prstGeom>
        </p:spPr>
        <p:txBody>
          <a:bodyPr/>
          <a:lstStyle>
            <a:lvl1pPr>
              <a:defRPr/>
            </a:lvl1pPr>
          </a:lstStyle>
          <a:p>
            <a:pPr>
              <a:defRPr/>
            </a:pPr>
            <a:fld id="{755E5281-D336-4033-829D-983A86FA9AEE}" type="slidenum">
              <a:rPr lang="en-US" altLang="en-US"/>
              <a:pPr>
                <a:defRPr/>
              </a:pPr>
              <a:t>‹#›</a:t>
            </a:fld>
            <a:endParaRPr lang="en-US" altLang="en-US" dirty="0"/>
          </a:p>
        </p:txBody>
      </p:sp>
    </p:spTree>
    <p:extLst>
      <p:ext uri="{BB962C8B-B14F-4D97-AF65-F5344CB8AC3E}">
        <p14:creationId xmlns:p14="http://schemas.microsoft.com/office/powerpoint/2010/main" val="25962986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a:prstGeom prst="rect">
            <a:avLst/>
          </a:prstGeom>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36738704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4434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7" name="Slide Number Placeholder 3"/>
          <p:cNvSpPr>
            <a:spLocks noGrp="1"/>
          </p:cNvSpPr>
          <p:nvPr>
            <p:ph type="sldNum" sz="quarter" idx="4294967295"/>
          </p:nvPr>
        </p:nvSpPr>
        <p:spPr>
          <a:xfrm>
            <a:off x="8686800" y="6492081"/>
            <a:ext cx="381000" cy="213519"/>
          </a:xfrm>
          <a:prstGeom prst="rect">
            <a:avLst/>
          </a:prstGeom>
        </p:spPr>
        <p:txBody>
          <a:bodyPr/>
          <a:lstStyle>
            <a:lvl1pPr>
              <a:defRPr sz="1600"/>
            </a:lvl1pPr>
          </a:lstStyle>
          <a:p>
            <a:fld id="{47ED8886-DB3B-44F4-9A80-E6A224679F20}" type="slidenum">
              <a:rPr lang="en-US" smtClean="0"/>
              <a:pPr/>
              <a:t>‹#›</a:t>
            </a:fld>
            <a:endParaRPr lang="en-US" dirty="0"/>
          </a:p>
        </p:txBody>
      </p:sp>
      <p:sp>
        <p:nvSpPr>
          <p:cNvPr id="4" name="Title 3"/>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Tree>
    <p:custDataLst>
      <p:tags r:id="rId1"/>
    </p:custDataLst>
    <p:extLst>
      <p:ext uri="{BB962C8B-B14F-4D97-AF65-F5344CB8AC3E}">
        <p14:creationId xmlns:p14="http://schemas.microsoft.com/office/powerpoint/2010/main" val="24619003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7799020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8991742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41029592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32945157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2014374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8663710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5"/>
    </p:custDataLst>
    <p:extLst>
      <p:ext uri="{BB962C8B-B14F-4D97-AF65-F5344CB8AC3E}">
        <p14:creationId xmlns:p14="http://schemas.microsoft.com/office/powerpoint/2010/main" val="419104350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Lst>
  <p:timing>
    <p:tnLst>
      <p:par>
        <p:cTn id="1" dur="indefinite" restart="never" nodeType="tmRoot"/>
      </p:par>
    </p:tnLst>
  </p:timing>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hyperlink" Target="http://css3gen.com/gradient-generator/" TargetMode="External"/><Relationship Id="rId2" Type="http://schemas.openxmlformats.org/officeDocument/2006/relationships/hyperlink" Target="http://gradients.glrzad.com/" TargetMode="External"/><Relationship Id="rId1" Type="http://schemas.openxmlformats.org/officeDocument/2006/relationships/slideLayout" Target="../slideLayouts/slideLayout20.xml"/><Relationship Id="rId4" Type="http://schemas.openxmlformats.org/officeDocument/2006/relationships/hyperlink" Target="http://www.youtube.com/watch?v=ryaAzv5Pxl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www.w3schools.com/cssref/css3_pr_transition-property.asp" TargetMode="External"/><Relationship Id="rId2" Type="http://schemas.openxmlformats.org/officeDocument/2006/relationships/hyperlink" Target="http://www.w3schools.com/cssref/css3_pr_transition.asp" TargetMode="External"/><Relationship Id="rId1" Type="http://schemas.openxmlformats.org/officeDocument/2006/relationships/slideLayout" Target="../slideLayouts/slideLayout20.xml"/><Relationship Id="rId6" Type="http://schemas.openxmlformats.org/officeDocument/2006/relationships/hyperlink" Target="http://www.w3schools.com/cssref/css3_pr_transition-delay.asp" TargetMode="External"/><Relationship Id="rId5" Type="http://schemas.openxmlformats.org/officeDocument/2006/relationships/hyperlink" Target="http://www.w3schools.com/cssref/css3_pr_transition-timing-function.asp" TargetMode="External"/><Relationship Id="rId4" Type="http://schemas.openxmlformats.org/officeDocument/2006/relationships/hyperlink" Target="http://www.w3schools.com/cssref/css3_pr_transition-duration.asp"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8" Type="http://schemas.openxmlformats.org/officeDocument/2006/relationships/hyperlink" Target="http://a-developer-life.blogspot.in/2011/07/pros-and-cons-of-css3.html" TargetMode="External"/><Relationship Id="rId3" Type="http://schemas.openxmlformats.org/officeDocument/2006/relationships/hyperlink" Target="http://en.wikipedia.org/wiki/HTML5" TargetMode="External"/><Relationship Id="rId7" Type="http://schemas.openxmlformats.org/officeDocument/2006/relationships/hyperlink" Target="http://www.whatcreative.co.uk/blog/tips/the-benefits-of-css3-vs-jquery/" TargetMode="External"/><Relationship Id="rId2" Type="http://schemas.openxmlformats.org/officeDocument/2006/relationships/notesSlide" Target="../notesSlides/notesSlide12.xml"/><Relationship Id="rId1" Type="http://schemas.openxmlformats.org/officeDocument/2006/relationships/slideLayout" Target="../slideLayouts/slideLayout20.xml"/><Relationship Id="rId6" Type="http://schemas.openxmlformats.org/officeDocument/2006/relationships/hyperlink" Target="http://www.sitepoint.com/css3-border-images/" TargetMode="External"/><Relationship Id="rId5" Type="http://schemas.openxmlformats.org/officeDocument/2006/relationships/hyperlink" Target="http://webdesign.about.com/od/css3/a/differences-css2-css3.htm" TargetMode="External"/><Relationship Id="rId4" Type="http://schemas.openxmlformats.org/officeDocument/2006/relationships/hyperlink" Target="http://en.wikipedia.org/wiki/Cascading_Style_Sheets" TargetMode="External"/><Relationship Id="rId9" Type="http://schemas.openxmlformats.org/officeDocument/2006/relationships/image" Target="../media/image19.jpeg"/></Relationships>
</file>

<file path=ppt/slides/_rels/slide4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en.wikipedia.org/wiki/Cascading_Style_Sheets" TargetMode="External"/><Relationship Id="rId7" Type="http://schemas.openxmlformats.org/officeDocument/2006/relationships/hyperlink" Target="http://a-developer-life.blogspot.in/2011/07/pros-and-cons-of-css3.html" TargetMode="External"/><Relationship Id="rId2" Type="http://schemas.openxmlformats.org/officeDocument/2006/relationships/hyperlink" Target="http://en.wikipedia.org/wiki/HTML5" TargetMode="External"/><Relationship Id="rId1" Type="http://schemas.openxmlformats.org/officeDocument/2006/relationships/slideLayout" Target="../slideLayouts/slideLayout20.xml"/><Relationship Id="rId6" Type="http://schemas.openxmlformats.org/officeDocument/2006/relationships/hyperlink" Target="http://www.whatcreative.co.uk/blog/tips/the-benefits-of-css3-vs-jquery/" TargetMode="External"/><Relationship Id="rId5" Type="http://schemas.openxmlformats.org/officeDocument/2006/relationships/hyperlink" Target="http://www.sitepoint.com/css3-border-images/" TargetMode="External"/><Relationship Id="rId4" Type="http://schemas.openxmlformats.org/officeDocument/2006/relationships/hyperlink" Target="http://webdesign.about.com/od/css3/a/differences-css2-css3.ht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hyperlink" Target="http://webdesign.about.com/od/w3c/g/bldefw3c.htm" TargetMode="External"/><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p:txBody>
          <a:bodyPr/>
          <a:lstStyle/>
          <a:p>
            <a:r>
              <a:rPr lang="en-US" dirty="0" smtClean="0">
                <a:solidFill>
                  <a:schemeClr val="bg1"/>
                </a:solidFill>
              </a:rPr>
              <a:t>Cascading Style Sheet 3</a:t>
            </a:r>
            <a:endParaRPr lang="en-US" dirty="0">
              <a:solidFill>
                <a:schemeClr val="bg1"/>
              </a:solidFill>
            </a:endParaRPr>
          </a:p>
        </p:txBody>
      </p:sp>
      <p:sp>
        <p:nvSpPr>
          <p:cNvPr id="4" name="Text Placeholder 3"/>
          <p:cNvSpPr>
            <a:spLocks noGrp="1"/>
          </p:cNvSpPr>
          <p:nvPr>
            <p:ph type="body" sz="quarter" idx="15"/>
          </p:nvPr>
        </p:nvSpPr>
        <p:spPr/>
        <p:txBody>
          <a:bodyPr/>
          <a:lstStyle/>
          <a:p>
            <a:r>
              <a:rPr lang="en-US" dirty="0" smtClean="0"/>
              <a:t>Overview of CSS3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533400"/>
            <a:ext cx="8229600" cy="5592763"/>
          </a:xfrm>
        </p:spPr>
        <p:txBody>
          <a:bodyPr>
            <a:normAutofit/>
          </a:bodyPr>
          <a:lstStyle/>
          <a:p>
            <a:pPr marL="0" indent="0">
              <a:buNone/>
            </a:pPr>
            <a:r>
              <a:rPr lang="en-IN" dirty="0" smtClean="0">
                <a:solidFill>
                  <a:schemeClr val="bg1"/>
                </a:solidFill>
                <a:latin typeface="Arial "/>
              </a:rPr>
              <a:t>Adding rounded corners using </a:t>
            </a:r>
            <a:r>
              <a:rPr lang="en-IN" i="1" dirty="0" smtClean="0">
                <a:solidFill>
                  <a:schemeClr val="bg1"/>
                </a:solidFill>
                <a:latin typeface="Arial "/>
              </a:rPr>
              <a:t>border-radius. </a:t>
            </a:r>
          </a:p>
          <a:p>
            <a:pPr marL="0" indent="0">
              <a:buNone/>
            </a:pPr>
            <a:endParaRPr lang="en-IN" i="1" dirty="0">
              <a:solidFill>
                <a:schemeClr val="bg1"/>
              </a:solidFill>
              <a:latin typeface="Arial "/>
            </a:endParaRPr>
          </a:p>
          <a:p>
            <a:pPr marL="0" indent="0">
              <a:buNone/>
            </a:pPr>
            <a:r>
              <a:rPr lang="en-IN" dirty="0" smtClean="0">
                <a:solidFill>
                  <a:schemeClr val="bg1"/>
                </a:solidFill>
                <a:latin typeface="Arial "/>
              </a:rPr>
              <a:t>The example shows how the rounded corner looks like.</a:t>
            </a:r>
            <a:r>
              <a:rPr lang="en-IN" i="1" dirty="0" smtClean="0">
                <a:solidFill>
                  <a:schemeClr val="bg1"/>
                </a:solidFill>
                <a:latin typeface="Arial "/>
              </a:rPr>
              <a:t> </a:t>
            </a:r>
          </a:p>
          <a:p>
            <a:pPr marL="0" indent="0">
              <a:buNone/>
            </a:pPr>
            <a:endParaRPr lang="en-IN" dirty="0" smtClean="0">
              <a:solidFill>
                <a:schemeClr val="bg1"/>
              </a:solidFill>
              <a:latin typeface="Arial "/>
            </a:endParaRPr>
          </a:p>
          <a:p>
            <a:pPr lvl="2">
              <a:buNone/>
            </a:pPr>
            <a:endParaRPr lang="en-US" sz="1800" dirty="0">
              <a:solidFill>
                <a:srgbClr val="00B050"/>
              </a:solidFill>
            </a:endParaRPr>
          </a:p>
        </p:txBody>
      </p:sp>
      <p:sp>
        <p:nvSpPr>
          <p:cNvPr id="3" name="Title 2"/>
          <p:cNvSpPr>
            <a:spLocks noGrp="1"/>
          </p:cNvSpPr>
          <p:nvPr>
            <p:ph type="title"/>
          </p:nvPr>
        </p:nvSpPr>
        <p:spPr/>
        <p:txBody>
          <a:bodyPr/>
          <a:lstStyle/>
          <a:p>
            <a:r>
              <a:rPr lang="en-IN" b="1" dirty="0" smtClean="0">
                <a:latin typeface="Arial "/>
              </a:rPr>
              <a:t>CSS3 Rounded Corners</a:t>
            </a:r>
            <a:endParaRPr lang="en-IN" b="1" dirty="0">
              <a:latin typeface="Arial "/>
            </a:endParaRPr>
          </a:p>
        </p:txBody>
      </p:sp>
      <p:sp>
        <p:nvSpPr>
          <p:cNvPr id="4" name="Slide Number Placeholder 3"/>
          <p:cNvSpPr>
            <a:spLocks noGrp="1"/>
          </p:cNvSpPr>
          <p:nvPr>
            <p:ph type="sldNum" sz="quarter" idx="11"/>
          </p:nvPr>
        </p:nvSpPr>
        <p:spPr/>
        <p:txBody>
          <a:bodyPr/>
          <a:lstStyle/>
          <a:p>
            <a:fld id="{47ED8886-DB3B-44F4-9A80-E6A224679F20}" type="slidenum">
              <a:rPr lang="en-US" smtClean="0">
                <a:solidFill>
                  <a:schemeClr val="bg1"/>
                </a:solidFill>
              </a:rPr>
              <a:pPr/>
              <a:t>10</a:t>
            </a:fld>
            <a:endParaRPr lang="en-US" dirty="0">
              <a:solidFill>
                <a:schemeClr val="bg1"/>
              </a:solidFill>
            </a:endParaRPr>
          </a:p>
        </p:txBody>
      </p:sp>
      <p:sp>
        <p:nvSpPr>
          <p:cNvPr id="5" name="Rectangle 4"/>
          <p:cNvSpPr/>
          <p:nvPr/>
        </p:nvSpPr>
        <p:spPr>
          <a:xfrm>
            <a:off x="381000" y="2438400"/>
            <a:ext cx="7467600" cy="21336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1">
              <a:buNone/>
            </a:pPr>
            <a:r>
              <a:rPr lang="en-IN" sz="1600" b="1" dirty="0" err="1">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Eg</a:t>
            </a:r>
            <a:r>
              <a:rPr lang="en-IN" sz="16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 : div</a:t>
            </a:r>
          </a:p>
          <a:p>
            <a:pPr lvl="2">
              <a:buNone/>
            </a:pPr>
            <a:r>
              <a:rPr lang="en-IN" sz="16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p>
          <a:p>
            <a:pPr lvl="2">
              <a:buNone/>
            </a:pPr>
            <a:r>
              <a:rPr lang="en-IN" sz="16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border:2px solid;</a:t>
            </a:r>
          </a:p>
          <a:p>
            <a:pPr lvl="2">
              <a:buNone/>
            </a:pPr>
            <a:r>
              <a:rPr lang="en-IN" sz="16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border-radius:25px;</a:t>
            </a:r>
          </a:p>
          <a:p>
            <a:pPr lvl="2">
              <a:buNone/>
            </a:pPr>
            <a:r>
              <a:rPr lang="en-IN" sz="16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-moz-border-radius:25px; /* Firefox 3.6 and earlier */</a:t>
            </a:r>
          </a:p>
          <a:p>
            <a:pPr lvl="2">
              <a:buNone/>
            </a:pPr>
            <a:r>
              <a:rPr lang="en-IN" sz="16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 </a:t>
            </a:r>
          </a:p>
        </p:txBody>
      </p:sp>
      <p:pic>
        <p:nvPicPr>
          <p:cNvPr id="6" name="Picture 5"/>
          <p:cNvPicPr>
            <a:picLocks noChangeAspect="1"/>
          </p:cNvPicPr>
          <p:nvPr/>
        </p:nvPicPr>
        <p:blipFill rotWithShape="1">
          <a:blip r:embed="rId3"/>
          <a:srcRect l="25833" t="45360" r="60834" b="32987"/>
          <a:stretch/>
        </p:blipFill>
        <p:spPr>
          <a:xfrm>
            <a:off x="2819400" y="4952999"/>
            <a:ext cx="1219200" cy="1066801"/>
          </a:xfrm>
          <a:prstGeom prst="rect">
            <a:avLst/>
          </a:prstGeom>
        </p:spPr>
      </p:pic>
    </p:spTree>
    <p:extLst>
      <p:ext uri="{BB962C8B-B14F-4D97-AF65-F5344CB8AC3E}">
        <p14:creationId xmlns:p14="http://schemas.microsoft.com/office/powerpoint/2010/main" val="1552838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9743" y="914400"/>
            <a:ext cx="8229600" cy="5410200"/>
          </a:xfrm>
        </p:spPr>
        <p:txBody>
          <a:bodyPr>
            <a:normAutofit/>
          </a:bodyPr>
          <a:lstStyle/>
          <a:p>
            <a:pPr marL="0" indent="0">
              <a:buNone/>
            </a:pPr>
            <a:r>
              <a:rPr lang="en-IN" dirty="0" smtClean="0">
                <a:solidFill>
                  <a:schemeClr val="bg1"/>
                </a:solidFill>
                <a:latin typeface="Arial" panose="020B0604020202020204" pitchFamily="34" charset="0"/>
              </a:rPr>
              <a:t>It is used to add shadow to boxes. </a:t>
            </a:r>
          </a:p>
          <a:p>
            <a:pPr marL="0" indent="0">
              <a:buNone/>
            </a:pPr>
            <a:endParaRPr lang="en-IN" dirty="0">
              <a:solidFill>
                <a:schemeClr val="bg1"/>
              </a:solidFill>
              <a:latin typeface="Arial" panose="020B0604020202020204" pitchFamily="34" charset="0"/>
            </a:endParaRPr>
          </a:p>
          <a:p>
            <a:pPr marL="0" indent="0">
              <a:buNone/>
            </a:pPr>
            <a:r>
              <a:rPr lang="en-IN" dirty="0" smtClean="0">
                <a:solidFill>
                  <a:schemeClr val="bg1"/>
                </a:solidFill>
                <a:latin typeface="Arial" panose="020B0604020202020204" pitchFamily="34" charset="0"/>
              </a:rPr>
              <a:t>The example shows how the shadow looks like. </a:t>
            </a:r>
          </a:p>
          <a:p>
            <a:pPr marL="514350" indent="-514350">
              <a:buNone/>
            </a:pPr>
            <a:endParaRPr lang="en-US" sz="1800" dirty="0"/>
          </a:p>
        </p:txBody>
      </p:sp>
      <p:sp>
        <p:nvSpPr>
          <p:cNvPr id="3" name="Title 2"/>
          <p:cNvSpPr>
            <a:spLocks noGrp="1"/>
          </p:cNvSpPr>
          <p:nvPr>
            <p:ph type="title"/>
          </p:nvPr>
        </p:nvSpPr>
        <p:spPr/>
        <p:txBody>
          <a:bodyPr/>
          <a:lstStyle/>
          <a:p>
            <a:r>
              <a:rPr lang="en-US" b="1" dirty="0">
                <a:latin typeface="Arial" panose="020B0604020202020204" pitchFamily="34" charset="0"/>
              </a:rPr>
              <a:t>CSS3 Box Shadow</a:t>
            </a:r>
          </a:p>
        </p:txBody>
      </p:sp>
      <p:sp>
        <p:nvSpPr>
          <p:cNvPr id="4" name="Slide Number Placeholder 3"/>
          <p:cNvSpPr>
            <a:spLocks noGrp="1"/>
          </p:cNvSpPr>
          <p:nvPr>
            <p:ph type="sldNum" sz="quarter" idx="11"/>
          </p:nvPr>
        </p:nvSpPr>
        <p:spPr/>
        <p:txBody>
          <a:bodyPr/>
          <a:lstStyle/>
          <a:p>
            <a:fld id="{47ED8886-DB3B-44F4-9A80-E6A224679F20}" type="slidenum">
              <a:rPr lang="en-US" smtClean="0">
                <a:solidFill>
                  <a:schemeClr val="bg1"/>
                </a:solidFill>
              </a:rPr>
              <a:pPr/>
              <a:t>11</a:t>
            </a:fld>
            <a:endParaRPr lang="en-US" dirty="0">
              <a:solidFill>
                <a:schemeClr val="bg1"/>
              </a:solidFill>
            </a:endParaRPr>
          </a:p>
        </p:txBody>
      </p:sp>
      <p:pic>
        <p:nvPicPr>
          <p:cNvPr id="2050" name="Picture 2"/>
          <p:cNvPicPr>
            <a:picLocks noChangeAspect="1" noChangeArrowheads="1"/>
          </p:cNvPicPr>
          <p:nvPr/>
        </p:nvPicPr>
        <p:blipFill>
          <a:blip r:embed="rId2"/>
          <a:srcRect/>
          <a:stretch>
            <a:fillRect/>
          </a:stretch>
        </p:blipFill>
        <p:spPr bwMode="auto">
          <a:xfrm>
            <a:off x="1651226" y="4288387"/>
            <a:ext cx="4655003" cy="1807613"/>
          </a:xfrm>
          <a:prstGeom prst="rect">
            <a:avLst/>
          </a:prstGeom>
          <a:noFill/>
          <a:ln w="9525">
            <a:noFill/>
            <a:miter lim="800000"/>
            <a:headEnd/>
            <a:tailEnd/>
          </a:ln>
          <a:effectLst/>
        </p:spPr>
      </p:pic>
      <p:sp>
        <p:nvSpPr>
          <p:cNvPr id="5" name="Rectangle 4"/>
          <p:cNvSpPr/>
          <p:nvPr/>
        </p:nvSpPr>
        <p:spPr>
          <a:xfrm>
            <a:off x="457200" y="2286000"/>
            <a:ext cx="7043057" cy="17526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400050" lvl="1"/>
            <a:r>
              <a:rPr lang="en-IN" sz="1600" b="1" dirty="0" err="1">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Eg</a:t>
            </a:r>
            <a:r>
              <a:rPr lang="en-IN" sz="16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 div</a:t>
            </a:r>
          </a:p>
          <a:p>
            <a:pPr marL="1257300" lvl="3"/>
            <a:r>
              <a:rPr lang="en-IN" sz="16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p>
          <a:p>
            <a:pPr marL="1257300" lvl="3"/>
            <a:r>
              <a:rPr lang="en-IN" sz="16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box-shadow: 10px </a:t>
            </a:r>
            <a:r>
              <a:rPr lang="en-IN" sz="1600" b="1" dirty="0" err="1">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10px</a:t>
            </a:r>
            <a:r>
              <a:rPr lang="en-IN" sz="16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 5px #888888;</a:t>
            </a:r>
          </a:p>
          <a:p>
            <a:pPr marL="1257300" lvl="3"/>
            <a:r>
              <a:rPr lang="en-IN" sz="16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313" y="533400"/>
            <a:ext cx="8229600" cy="5867400"/>
          </a:xfrm>
        </p:spPr>
        <p:txBody>
          <a:bodyPr>
            <a:normAutofit fontScale="85000" lnSpcReduction="10000"/>
          </a:bodyPr>
          <a:lstStyle/>
          <a:p>
            <a:pPr marL="0" indent="0">
              <a:buNone/>
            </a:pPr>
            <a:r>
              <a:rPr lang="en-IN" dirty="0" smtClean="0">
                <a:solidFill>
                  <a:schemeClr val="bg1"/>
                </a:solidFill>
                <a:latin typeface="Arial" panose="020B0604020202020204" pitchFamily="34" charset="0"/>
              </a:rPr>
              <a:t>We can use image to create a border. </a:t>
            </a:r>
          </a:p>
          <a:p>
            <a:pPr marL="0" indent="0">
              <a:buNone/>
            </a:pPr>
            <a:endParaRPr lang="en-IN" dirty="0">
              <a:solidFill>
                <a:schemeClr val="bg1"/>
              </a:solidFill>
              <a:latin typeface="Arial" panose="020B0604020202020204" pitchFamily="34" charset="0"/>
            </a:endParaRPr>
          </a:p>
          <a:p>
            <a:pPr marL="0" indent="0">
              <a:buNone/>
            </a:pPr>
            <a:r>
              <a:rPr lang="en-IN" dirty="0" smtClean="0">
                <a:solidFill>
                  <a:schemeClr val="bg1"/>
                </a:solidFill>
                <a:latin typeface="Arial" panose="020B0604020202020204" pitchFamily="34" charset="0"/>
              </a:rPr>
              <a:t>The example shows how the image is used as border.</a:t>
            </a:r>
          </a:p>
          <a:p>
            <a:pPr marL="514350" indent="-514350">
              <a:buFont typeface="+mj-lt"/>
              <a:buAutoNum type="arabicParenR" startAt="2"/>
            </a:pPr>
            <a:endParaRPr lang="en-IN" dirty="0">
              <a:latin typeface="Arial" panose="020B0604020202020204" pitchFamily="34" charset="0"/>
            </a:endParaRPr>
          </a:p>
          <a:p>
            <a:pPr marL="514350" indent="-514350">
              <a:buFont typeface="+mj-lt"/>
              <a:buAutoNum type="arabicParenR" startAt="2"/>
            </a:pPr>
            <a:endParaRPr lang="en-IN" dirty="0" smtClean="0">
              <a:solidFill>
                <a:schemeClr val="tx1"/>
              </a:solidFill>
              <a:latin typeface="Arial" panose="020B0604020202020204" pitchFamily="34" charset="0"/>
            </a:endParaRPr>
          </a:p>
          <a:p>
            <a:pPr marL="514350" indent="-514350">
              <a:buFont typeface="+mj-lt"/>
              <a:buAutoNum type="arabicParenR" startAt="2"/>
            </a:pPr>
            <a:endParaRPr lang="en-IN" dirty="0">
              <a:latin typeface="Arial" panose="020B0604020202020204" pitchFamily="34" charset="0"/>
            </a:endParaRPr>
          </a:p>
          <a:p>
            <a:pPr marL="514350" indent="-514350">
              <a:buFont typeface="+mj-lt"/>
              <a:buAutoNum type="arabicParenR" startAt="2"/>
            </a:pPr>
            <a:endParaRPr lang="en-IN" dirty="0" smtClean="0">
              <a:solidFill>
                <a:schemeClr val="tx1"/>
              </a:solidFill>
              <a:latin typeface="Arial" panose="020B0604020202020204" pitchFamily="34" charset="0"/>
            </a:endParaRPr>
          </a:p>
          <a:p>
            <a:pPr marL="514350" indent="-514350">
              <a:buFont typeface="+mj-lt"/>
              <a:buAutoNum type="arabicParenR" startAt="2"/>
            </a:pPr>
            <a:endParaRPr lang="en-IN" dirty="0">
              <a:latin typeface="Arial" panose="020B0604020202020204" pitchFamily="34" charset="0"/>
            </a:endParaRPr>
          </a:p>
          <a:p>
            <a:pPr marL="514350" indent="-514350">
              <a:buFont typeface="+mj-lt"/>
              <a:buAutoNum type="arabicParenR" startAt="2"/>
            </a:pPr>
            <a:endParaRPr lang="en-IN" dirty="0" smtClean="0">
              <a:solidFill>
                <a:schemeClr val="tx1"/>
              </a:solidFill>
              <a:latin typeface="Arial" panose="020B0604020202020204" pitchFamily="34" charset="0"/>
            </a:endParaRPr>
          </a:p>
          <a:p>
            <a:pPr marL="514350" indent="-514350">
              <a:buFont typeface="+mj-lt"/>
              <a:buAutoNum type="arabicParenR" startAt="2"/>
            </a:pPr>
            <a:endParaRPr lang="en-IN" dirty="0">
              <a:latin typeface="Arial" panose="020B0604020202020204" pitchFamily="34" charset="0"/>
            </a:endParaRPr>
          </a:p>
          <a:p>
            <a:pPr marL="514350" indent="-514350">
              <a:buFont typeface="+mj-lt"/>
              <a:buAutoNum type="arabicParenR" startAt="2"/>
            </a:pPr>
            <a:endParaRPr lang="en-IN" dirty="0" smtClean="0">
              <a:solidFill>
                <a:schemeClr val="tx1"/>
              </a:solidFill>
              <a:latin typeface="Arial" panose="020B0604020202020204" pitchFamily="34" charset="0"/>
            </a:endParaRPr>
          </a:p>
          <a:p>
            <a:pPr marL="514350" indent="-514350">
              <a:buFont typeface="+mj-lt"/>
              <a:buAutoNum type="arabicParenR" startAt="2"/>
            </a:pPr>
            <a:endParaRPr lang="en-IN" dirty="0">
              <a:latin typeface="Arial" panose="020B0604020202020204" pitchFamily="34" charset="0"/>
            </a:endParaRPr>
          </a:p>
          <a:p>
            <a:pPr marL="514350" indent="-514350">
              <a:buFont typeface="+mj-lt"/>
              <a:buAutoNum type="arabicParenR" startAt="2"/>
            </a:pPr>
            <a:endParaRPr lang="en-IN" dirty="0" smtClean="0">
              <a:solidFill>
                <a:schemeClr val="tx1"/>
              </a:solidFill>
              <a:latin typeface="Arial" panose="020B0604020202020204" pitchFamily="34" charset="0"/>
            </a:endParaRPr>
          </a:p>
          <a:p>
            <a:pPr marL="514350" indent="-514350">
              <a:buFont typeface="+mj-lt"/>
              <a:buAutoNum type="arabicParenR" startAt="2"/>
            </a:pPr>
            <a:endParaRPr lang="en-IN" dirty="0">
              <a:latin typeface="Arial" panose="020B0604020202020204" pitchFamily="34" charset="0"/>
            </a:endParaRPr>
          </a:p>
          <a:p>
            <a:pPr marL="514350" indent="-514350">
              <a:buFont typeface="+mj-lt"/>
              <a:buAutoNum type="arabicParenR" startAt="2"/>
            </a:pPr>
            <a:endParaRPr lang="en-IN" dirty="0" smtClean="0">
              <a:solidFill>
                <a:schemeClr val="tx1"/>
              </a:solidFill>
              <a:latin typeface="Arial" panose="020B0604020202020204" pitchFamily="34" charset="0"/>
            </a:endParaRPr>
          </a:p>
          <a:p>
            <a:pPr marL="514350" indent="-514350">
              <a:buNone/>
            </a:pPr>
            <a:endParaRPr lang="en-US" sz="1800" dirty="0" smtClean="0">
              <a:solidFill>
                <a:srgbClr val="2D9F01"/>
              </a:solidFill>
            </a:endParaRPr>
          </a:p>
          <a:p>
            <a:pPr marL="514350" indent="-514350">
              <a:buNone/>
            </a:pPr>
            <a:endParaRPr lang="en-US" sz="1800" dirty="0" smtClean="0">
              <a:solidFill>
                <a:srgbClr val="2D9F01"/>
              </a:solidFill>
            </a:endParaRPr>
          </a:p>
          <a:p>
            <a:pPr marL="514350" indent="-514350">
              <a:buNone/>
            </a:pPr>
            <a:endParaRPr lang="en-US" sz="1800" dirty="0" smtClean="0">
              <a:solidFill>
                <a:srgbClr val="2D9F01"/>
              </a:solidFill>
            </a:endParaRPr>
          </a:p>
          <a:p>
            <a:pPr marL="514350" indent="-514350">
              <a:buNone/>
            </a:pPr>
            <a:endParaRPr lang="en-US" sz="1800" dirty="0">
              <a:solidFill>
                <a:srgbClr val="2D9F01"/>
              </a:solidFill>
            </a:endParaRPr>
          </a:p>
          <a:p>
            <a:pPr marL="514350" indent="-514350">
              <a:buNone/>
            </a:pPr>
            <a:endParaRPr lang="en-US" sz="1800" dirty="0">
              <a:solidFill>
                <a:srgbClr val="2D9F01"/>
              </a:solidFill>
            </a:endParaRPr>
          </a:p>
          <a:p>
            <a:pPr marL="514350" indent="-514350">
              <a:buNone/>
            </a:pPr>
            <a:r>
              <a:rPr sz="1800" dirty="0" smtClean="0">
                <a:solidFill>
                  <a:schemeClr val="bg1"/>
                </a:solidFill>
              </a:rPr>
              <a:t>For DEMO : Navigate to DEMO folder -&gt; CSS3</a:t>
            </a:r>
          </a:p>
        </p:txBody>
      </p:sp>
      <p:sp>
        <p:nvSpPr>
          <p:cNvPr id="3" name="Title 2"/>
          <p:cNvSpPr>
            <a:spLocks noGrp="1"/>
          </p:cNvSpPr>
          <p:nvPr>
            <p:ph type="title"/>
          </p:nvPr>
        </p:nvSpPr>
        <p:spPr/>
        <p:txBody>
          <a:bodyPr/>
          <a:lstStyle/>
          <a:p>
            <a:r>
              <a:rPr lang="en-US" b="1" dirty="0">
                <a:latin typeface="Arial" panose="020B0604020202020204" pitchFamily="34" charset="0"/>
              </a:rPr>
              <a:t>CSS3 Border Image</a:t>
            </a:r>
          </a:p>
        </p:txBody>
      </p:sp>
      <p:sp>
        <p:nvSpPr>
          <p:cNvPr id="4" name="Slide Number Placeholder 3"/>
          <p:cNvSpPr>
            <a:spLocks noGrp="1"/>
          </p:cNvSpPr>
          <p:nvPr>
            <p:ph type="sldNum" sz="quarter" idx="11"/>
          </p:nvPr>
        </p:nvSpPr>
        <p:spPr/>
        <p:txBody>
          <a:bodyPr/>
          <a:lstStyle/>
          <a:p>
            <a:fld id="{47ED8886-DB3B-44F4-9A80-E6A224679F20}" type="slidenum">
              <a:rPr lang="en-US" smtClean="0">
                <a:solidFill>
                  <a:schemeClr val="bg1"/>
                </a:solidFill>
              </a:rPr>
              <a:pPr/>
              <a:t>12</a:t>
            </a:fld>
            <a:endParaRPr lang="en-US" dirty="0">
              <a:solidFill>
                <a:schemeClr val="bg1"/>
              </a:solidFill>
            </a:endParaRPr>
          </a:p>
        </p:txBody>
      </p:sp>
      <p:pic>
        <p:nvPicPr>
          <p:cNvPr id="2051" name="Picture 3"/>
          <p:cNvPicPr>
            <a:picLocks noChangeAspect="1" noChangeArrowheads="1"/>
          </p:cNvPicPr>
          <p:nvPr/>
        </p:nvPicPr>
        <p:blipFill>
          <a:blip r:embed="rId2"/>
          <a:srcRect/>
          <a:stretch>
            <a:fillRect/>
          </a:stretch>
        </p:blipFill>
        <p:spPr bwMode="auto">
          <a:xfrm>
            <a:off x="2438400" y="4829175"/>
            <a:ext cx="3019425" cy="1038225"/>
          </a:xfrm>
          <a:prstGeom prst="rect">
            <a:avLst/>
          </a:prstGeom>
          <a:noFill/>
          <a:ln w="9525">
            <a:noFill/>
            <a:miter lim="800000"/>
            <a:headEnd/>
            <a:tailEnd/>
          </a:ln>
          <a:effectLst/>
        </p:spPr>
      </p:pic>
      <p:sp>
        <p:nvSpPr>
          <p:cNvPr id="7" name="Rectangle 6"/>
          <p:cNvSpPr/>
          <p:nvPr/>
        </p:nvSpPr>
        <p:spPr>
          <a:xfrm>
            <a:off x="658584" y="2026897"/>
            <a:ext cx="7043057" cy="254510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914400" lvl="1" indent="-514350">
              <a:buNone/>
            </a:pPr>
            <a:r>
              <a:rPr lang="en-IN" sz="1600" b="1" dirty="0" err="1">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Eg</a:t>
            </a:r>
            <a:r>
              <a:rPr lang="en-IN" sz="16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  div</a:t>
            </a:r>
            <a:br>
              <a:rPr lang="en-IN" sz="16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IN" sz="16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br>
              <a:rPr lang="en-IN" sz="16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IN" sz="1600" b="1" dirty="0" err="1">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border-image:url</a:t>
            </a:r>
            <a:r>
              <a:rPr lang="en-IN" sz="16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(border.png) 30 30 round;</a:t>
            </a:r>
            <a:br>
              <a:rPr lang="en-IN" sz="16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IN" sz="16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r>
              <a:rPr lang="en-IN" sz="1600" b="1" dirty="0" err="1">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moz-border-image:url</a:t>
            </a:r>
            <a:r>
              <a:rPr lang="en-IN" sz="16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(border.png) 30 30 round; /* Firefox */</a:t>
            </a:r>
            <a:br>
              <a:rPr lang="en-IN" sz="16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IN" sz="16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r>
              <a:rPr lang="en-IN" sz="1600" b="1" dirty="0" err="1">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webkit-border-image:url</a:t>
            </a:r>
            <a:r>
              <a:rPr lang="en-IN" sz="16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(border.png) 30 30 round; /* Safari and Chrome */</a:t>
            </a:r>
            <a:br>
              <a:rPr lang="en-IN" sz="16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IN" sz="16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r>
              <a:rPr lang="en-IN" sz="1600" b="1" dirty="0" err="1">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o-border-image:url</a:t>
            </a:r>
            <a:r>
              <a:rPr lang="en-IN" sz="16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(border.png) 30 30 round; /* Opera */</a:t>
            </a:r>
            <a:br>
              <a:rPr lang="en-IN" sz="16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IN" sz="16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p>
        </p:txBody>
      </p:sp>
    </p:spTree>
    <p:extLst>
      <p:ext uri="{BB962C8B-B14F-4D97-AF65-F5344CB8AC3E}">
        <p14:creationId xmlns:p14="http://schemas.microsoft.com/office/powerpoint/2010/main" val="1660164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Gradient Generator</a:t>
            </a:r>
            <a:endParaRPr lang="en-US" dirty="0"/>
          </a:p>
        </p:txBody>
      </p:sp>
    </p:spTree>
    <p:extLst>
      <p:ext uri="{BB962C8B-B14F-4D97-AF65-F5344CB8AC3E}">
        <p14:creationId xmlns:p14="http://schemas.microsoft.com/office/powerpoint/2010/main" val="4289599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solidFill>
                  <a:schemeClr val="bg1"/>
                </a:solidFill>
                <a:latin typeface="Arial" panose="020B0604020202020204" pitchFamily="34" charset="0"/>
              </a:rPr>
              <a:t>The </a:t>
            </a:r>
            <a:r>
              <a:rPr lang="en-IN" b="1" dirty="0" smtClean="0">
                <a:solidFill>
                  <a:schemeClr val="bg1"/>
                </a:solidFill>
                <a:latin typeface="Arial" panose="020B0604020202020204" pitchFamily="34" charset="0"/>
              </a:rPr>
              <a:t>CSS3 gradient </a:t>
            </a:r>
            <a:r>
              <a:rPr lang="en-IN" dirty="0" smtClean="0">
                <a:solidFill>
                  <a:schemeClr val="bg1"/>
                </a:solidFill>
                <a:latin typeface="Arial" panose="020B0604020202020204" pitchFamily="34" charset="0"/>
              </a:rPr>
              <a:t>property is one of the most useful tools available to a web designer. </a:t>
            </a:r>
          </a:p>
          <a:p>
            <a:endParaRPr lang="en-IN" dirty="0">
              <a:solidFill>
                <a:schemeClr val="bg1"/>
              </a:solidFill>
              <a:latin typeface="Arial" panose="020B0604020202020204" pitchFamily="34" charset="0"/>
            </a:endParaRPr>
          </a:p>
          <a:p>
            <a:r>
              <a:rPr lang="en-IN" dirty="0" smtClean="0">
                <a:solidFill>
                  <a:schemeClr val="bg1"/>
                </a:solidFill>
                <a:latin typeface="Arial" panose="020B0604020202020204" pitchFamily="34" charset="0"/>
              </a:rPr>
              <a:t>It allows you to create stunning interfaces using gradients without the need for images</a:t>
            </a:r>
          </a:p>
          <a:p>
            <a:endParaRPr lang="en-IN" dirty="0" smtClean="0">
              <a:solidFill>
                <a:schemeClr val="bg1"/>
              </a:solidFill>
              <a:latin typeface="Arial" panose="020B0604020202020204" pitchFamily="34" charset="0"/>
            </a:endParaRPr>
          </a:p>
          <a:p>
            <a:r>
              <a:rPr lang="en-IN" dirty="0" smtClean="0">
                <a:solidFill>
                  <a:schemeClr val="bg1"/>
                </a:solidFill>
                <a:latin typeface="Arial" panose="020B0604020202020204" pitchFamily="34" charset="0"/>
              </a:rPr>
              <a:t> Each browser has their own prefix so the syntax can be quite complex</a:t>
            </a:r>
          </a:p>
          <a:p>
            <a:pPr marL="0" indent="0">
              <a:buNone/>
            </a:pPr>
            <a:endParaRPr lang="en-IN" dirty="0">
              <a:solidFill>
                <a:schemeClr val="bg1"/>
              </a:solidFill>
              <a:latin typeface="Arial" panose="020B0604020202020204" pitchFamily="34" charset="0"/>
            </a:endParaRPr>
          </a:p>
          <a:p>
            <a:endParaRPr lang="en-IN" dirty="0" smtClean="0">
              <a:solidFill>
                <a:schemeClr val="bg1"/>
              </a:solidFill>
              <a:latin typeface="Arial" panose="020B0604020202020204" pitchFamily="34" charset="0"/>
            </a:endParaRPr>
          </a:p>
          <a:p>
            <a:endParaRPr lang="en-IN" sz="1900" dirty="0" smtClean="0">
              <a:solidFill>
                <a:schemeClr val="tx1"/>
              </a:solidFill>
              <a:latin typeface="Arial" panose="020B0604020202020204" pitchFamily="34" charset="0"/>
            </a:endParaRPr>
          </a:p>
        </p:txBody>
      </p:sp>
      <p:sp>
        <p:nvSpPr>
          <p:cNvPr id="3" name="Title 2"/>
          <p:cNvSpPr>
            <a:spLocks noGrp="1"/>
          </p:cNvSpPr>
          <p:nvPr>
            <p:ph type="title"/>
          </p:nvPr>
        </p:nvSpPr>
        <p:spPr/>
        <p:txBody>
          <a:bodyPr/>
          <a:lstStyle/>
          <a:p>
            <a:r>
              <a:rPr lang="en-IN" b="1" dirty="0">
                <a:latin typeface="Arial" panose="020B0604020202020204" pitchFamily="34" charset="0"/>
              </a:rPr>
              <a:t>CSS3 Gradient Generator </a:t>
            </a:r>
            <a:endParaRPr lang="en-US" b="1" dirty="0">
              <a:latin typeface="Arial" panose="020B0604020202020204" pitchFamily="34" charset="0"/>
            </a:endParaRPr>
          </a:p>
        </p:txBody>
      </p:sp>
      <p:sp>
        <p:nvSpPr>
          <p:cNvPr id="4" name="Slide Number Placeholder 3"/>
          <p:cNvSpPr>
            <a:spLocks noGrp="1"/>
          </p:cNvSpPr>
          <p:nvPr>
            <p:ph type="sldNum" sz="quarter" idx="11"/>
          </p:nvPr>
        </p:nvSpPr>
        <p:spPr/>
        <p:txBody>
          <a:bodyPr/>
          <a:lstStyle/>
          <a:p>
            <a:fld id="{47ED8886-DB3B-44F4-9A80-E6A224679F20}" type="slidenum">
              <a:rPr lang="en-US" smtClean="0">
                <a:solidFill>
                  <a:schemeClr val="bg1"/>
                </a:solidFill>
              </a:rPr>
              <a:pPr/>
              <a:t>14</a:t>
            </a:fld>
            <a:endParaRPr lang="en-US"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latin typeface="Arial Rounded MT Bold" panose="020F0704030504030204" pitchFamily="34" charset="0"/>
              </a:rPr>
              <a:t>CSS3 Gradient Generator - Example </a:t>
            </a:r>
            <a:endParaRPr lang="en-US" dirty="0">
              <a:latin typeface="Arial Rounded MT Bold" panose="020F0704030504030204" pitchFamily="34" charset="0"/>
            </a:endParaRPr>
          </a:p>
        </p:txBody>
      </p:sp>
      <p:sp>
        <p:nvSpPr>
          <p:cNvPr id="4" name="Slide Number Placeholder 3"/>
          <p:cNvSpPr>
            <a:spLocks noGrp="1"/>
          </p:cNvSpPr>
          <p:nvPr>
            <p:ph type="sldNum" sz="quarter" idx="11"/>
          </p:nvPr>
        </p:nvSpPr>
        <p:spPr/>
        <p:txBody>
          <a:bodyPr/>
          <a:lstStyle/>
          <a:p>
            <a:fld id="{47ED8886-DB3B-44F4-9A80-E6A224679F20}" type="slidenum">
              <a:rPr lang="en-US" smtClean="0">
                <a:solidFill>
                  <a:schemeClr val="bg1"/>
                </a:solidFill>
              </a:rPr>
              <a:pPr/>
              <a:t>15</a:t>
            </a:fld>
            <a:endParaRPr lang="en-US" dirty="0">
              <a:solidFill>
                <a:schemeClr val="bg1"/>
              </a:solidFill>
            </a:endParaRPr>
          </a:p>
        </p:txBody>
      </p:sp>
      <p:sp>
        <p:nvSpPr>
          <p:cNvPr id="5" name="Rectangle 4"/>
          <p:cNvSpPr/>
          <p:nvPr/>
        </p:nvSpPr>
        <p:spPr>
          <a:xfrm>
            <a:off x="139700" y="838201"/>
            <a:ext cx="8610600" cy="24384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914400" lvl="1" indent="-514350"/>
            <a:r>
              <a:rPr lang="en-IN" sz="1400" b="1" dirty="0" err="1" smtClean="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Eg</a:t>
            </a:r>
            <a:r>
              <a:rPr lang="en-IN" sz="1400" b="1" dirty="0" smtClean="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 </a:t>
            </a:r>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 </a:t>
            </a:r>
          </a:p>
          <a:p>
            <a:pPr marL="914400" lvl="1" indent="-514350"/>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r>
              <a:rPr lang="en-IN" sz="1400" b="1" dirty="0" err="1">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myDiv</a:t>
            </a:r>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 {</a:t>
            </a:r>
          </a:p>
          <a:p>
            <a:pPr marL="914400" lvl="1" indent="-514350"/>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    background: </a:t>
            </a:r>
            <a:r>
              <a:rPr lang="en-IN" sz="1400" b="1" dirty="0" err="1">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rgb</a:t>
            </a:r>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(30, 50, 230);</a:t>
            </a:r>
          </a:p>
          <a:p>
            <a:pPr marL="914400" lvl="1" indent="-514350"/>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    background: -</a:t>
            </a:r>
            <a:r>
              <a:rPr lang="en-IN" sz="1400" b="1" dirty="0" err="1">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moz</a:t>
            </a:r>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-linear-gradient(30deg, </a:t>
            </a:r>
            <a:r>
              <a:rPr lang="en-IN" sz="1400" b="1" dirty="0" err="1">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rgb</a:t>
            </a:r>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(30, 50, 230) 30%, </a:t>
            </a:r>
            <a:r>
              <a:rPr lang="en-IN" sz="1400" b="1" dirty="0" err="1">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rgb</a:t>
            </a:r>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(90, 140, 250) 70%);</a:t>
            </a:r>
          </a:p>
          <a:p>
            <a:pPr marL="914400" lvl="1" indent="-514350"/>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    background: -</a:t>
            </a:r>
            <a:r>
              <a:rPr lang="en-IN" sz="1400" b="1" dirty="0" err="1">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webkit</a:t>
            </a:r>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-linear-gradient(30deg, </a:t>
            </a:r>
            <a:r>
              <a:rPr lang="en-IN" sz="1400" b="1" dirty="0" err="1">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rgb</a:t>
            </a:r>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(30, 50, 230) 30%, </a:t>
            </a:r>
            <a:r>
              <a:rPr lang="en-IN" sz="1400" b="1" dirty="0" err="1">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rgb</a:t>
            </a:r>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(90, 140, 250) 70%);</a:t>
            </a:r>
          </a:p>
          <a:p>
            <a:pPr marL="914400" lvl="1" indent="-514350"/>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    background: -o-linear-gradient(30deg, </a:t>
            </a:r>
            <a:r>
              <a:rPr lang="en-IN" sz="1400" b="1" dirty="0" err="1">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rgb</a:t>
            </a:r>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(30, 50, 230) 30%, </a:t>
            </a:r>
            <a:r>
              <a:rPr lang="en-IN" sz="1400" b="1" dirty="0" err="1">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rgb</a:t>
            </a:r>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(90, 140, 250) 70%);</a:t>
            </a:r>
          </a:p>
          <a:p>
            <a:pPr marL="914400" lvl="1" indent="-514350"/>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    background: -</a:t>
            </a:r>
            <a:r>
              <a:rPr lang="en-IN" sz="1400" b="1" dirty="0" err="1">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ms</a:t>
            </a:r>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-linear-gradient(30deg, </a:t>
            </a:r>
            <a:r>
              <a:rPr lang="en-IN" sz="1400" b="1" dirty="0" err="1">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rgb</a:t>
            </a:r>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(30, 50, 230) 30%, </a:t>
            </a:r>
            <a:r>
              <a:rPr lang="en-IN" sz="1400" b="1" dirty="0" err="1">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rgb</a:t>
            </a:r>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(90, 140, 250) 70%);</a:t>
            </a:r>
          </a:p>
          <a:p>
            <a:pPr marL="914400" lvl="1" indent="-514350"/>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    background: linear-gradient(30deg, </a:t>
            </a:r>
            <a:r>
              <a:rPr lang="en-IN" sz="1400" b="1" dirty="0" err="1">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rgb</a:t>
            </a:r>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(30, 50, 230) 30%, </a:t>
            </a:r>
            <a:r>
              <a:rPr lang="en-IN" sz="1400" b="1" dirty="0" err="1">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rgb</a:t>
            </a:r>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(90, 140, 250) 70%);</a:t>
            </a:r>
          </a:p>
          <a:p>
            <a:pPr marL="914400" lvl="1" indent="-514350"/>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p>
        </p:txBody>
      </p:sp>
      <p:pic>
        <p:nvPicPr>
          <p:cNvPr id="6" name="Picture 5"/>
          <p:cNvPicPr>
            <a:picLocks noChangeAspect="1"/>
          </p:cNvPicPr>
          <p:nvPr/>
        </p:nvPicPr>
        <p:blipFill>
          <a:blip r:embed="rId3"/>
          <a:stretch>
            <a:fillRect/>
          </a:stretch>
        </p:blipFill>
        <p:spPr>
          <a:xfrm>
            <a:off x="767255" y="3886200"/>
            <a:ext cx="7467600" cy="1524000"/>
          </a:xfrm>
          <a:prstGeom prst="rect">
            <a:avLst/>
          </a:prstGeom>
        </p:spPr>
      </p:pic>
      <p:sp>
        <p:nvSpPr>
          <p:cNvPr id="7" name="TextBox 6"/>
          <p:cNvSpPr txBox="1"/>
          <p:nvPr/>
        </p:nvSpPr>
        <p:spPr>
          <a:xfrm>
            <a:off x="762000" y="5943600"/>
            <a:ext cx="4876800" cy="307777"/>
          </a:xfrm>
          <a:prstGeom prst="rect">
            <a:avLst/>
          </a:prstGeom>
          <a:noFill/>
        </p:spPr>
        <p:txBody>
          <a:bodyPr wrap="square" rtlCol="0">
            <a:spAutoFit/>
          </a:bodyPr>
          <a:lstStyle/>
          <a:p>
            <a:r>
              <a:rPr lang="en-US" sz="1400" dirty="0" smtClean="0">
                <a:solidFill>
                  <a:schemeClr val="bg1"/>
                </a:solidFill>
              </a:rPr>
              <a:t>This image is only a representation.</a:t>
            </a:r>
            <a:endParaRPr lang="en-US" sz="1400" dirty="0">
              <a:solidFill>
                <a:schemeClr val="bg1"/>
              </a:solidFill>
            </a:endParaRPr>
          </a:p>
        </p:txBody>
      </p:sp>
    </p:spTree>
    <p:extLst>
      <p:ext uri="{BB962C8B-B14F-4D97-AF65-F5344CB8AC3E}">
        <p14:creationId xmlns:p14="http://schemas.microsoft.com/office/powerpoint/2010/main" val="1854425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1800" dirty="0" smtClean="0">
                <a:solidFill>
                  <a:schemeClr val="bg1"/>
                </a:solidFill>
                <a:latin typeface="Arial" panose="020B0604020202020204" pitchFamily="34" charset="0"/>
              </a:rPr>
              <a:t>Online CSS3 Generator </a:t>
            </a:r>
          </a:p>
          <a:p>
            <a:pPr lvl="1"/>
            <a:r>
              <a:rPr lang="en-IN" dirty="0" smtClean="0">
                <a:latin typeface="Arial" panose="020B0604020202020204" pitchFamily="34" charset="0"/>
              </a:rPr>
              <a:t> </a:t>
            </a:r>
            <a:r>
              <a:rPr dirty="0" smtClean="0">
                <a:latin typeface="Arial" panose="020B0604020202020204" pitchFamily="34" charset="0"/>
                <a:hlinkClick r:id="rId2"/>
              </a:rPr>
              <a:t>http://</a:t>
            </a:r>
            <a:r>
              <a:rPr dirty="0" err="1" smtClean="0">
                <a:latin typeface="Arial" panose="020B0604020202020204" pitchFamily="34" charset="0"/>
                <a:hlinkClick r:id="rId2"/>
              </a:rPr>
              <a:t>gradients.glrzad.com</a:t>
            </a:r>
            <a:r>
              <a:rPr dirty="0" smtClean="0">
                <a:latin typeface="Arial" panose="020B0604020202020204" pitchFamily="34" charset="0"/>
                <a:hlinkClick r:id="rId2"/>
              </a:rPr>
              <a:t>/</a:t>
            </a:r>
            <a:r>
              <a:rPr dirty="0" smtClean="0">
                <a:latin typeface="Arial" panose="020B0604020202020204" pitchFamily="34" charset="0"/>
              </a:rPr>
              <a:t> </a:t>
            </a:r>
          </a:p>
          <a:p>
            <a:pPr lvl="1"/>
            <a:r>
              <a:rPr lang="en-IN" dirty="0" smtClean="0">
                <a:latin typeface="Arial" panose="020B0604020202020204" pitchFamily="34" charset="0"/>
              </a:rPr>
              <a:t> </a:t>
            </a:r>
            <a:r>
              <a:rPr dirty="0" smtClean="0">
                <a:latin typeface="Arial" panose="020B0604020202020204" pitchFamily="34" charset="0"/>
                <a:hlinkClick r:id="rId3"/>
              </a:rPr>
              <a:t>http://css3gen.com/gradient-generator/</a:t>
            </a:r>
            <a:endParaRPr dirty="0" smtClean="0">
              <a:latin typeface="Arial" panose="020B0604020202020204" pitchFamily="34" charset="0"/>
            </a:endParaRPr>
          </a:p>
          <a:p>
            <a:r>
              <a:rPr lang="en-IN" sz="1800" dirty="0" smtClean="0">
                <a:solidFill>
                  <a:schemeClr val="bg1"/>
                </a:solidFill>
                <a:latin typeface="Arial" panose="020B0604020202020204" pitchFamily="34" charset="0"/>
              </a:rPr>
              <a:t>Online Demo </a:t>
            </a:r>
            <a:r>
              <a:rPr lang="en-IN" sz="1800" dirty="0" smtClean="0">
                <a:latin typeface="Arial" panose="020B0604020202020204" pitchFamily="34" charset="0"/>
              </a:rPr>
              <a:t>: </a:t>
            </a:r>
            <a:r>
              <a:rPr sz="1800" dirty="0" smtClean="0">
                <a:latin typeface="Arial" panose="020B0604020202020204" pitchFamily="34" charset="0"/>
                <a:hlinkClick r:id="rId4"/>
              </a:rPr>
              <a:t>http://</a:t>
            </a:r>
            <a:r>
              <a:rPr sz="1800" dirty="0" err="1" smtClean="0">
                <a:latin typeface="Arial" panose="020B0604020202020204" pitchFamily="34" charset="0"/>
                <a:hlinkClick r:id="rId4"/>
              </a:rPr>
              <a:t>www.youtube.com</a:t>
            </a:r>
            <a:r>
              <a:rPr sz="1800" dirty="0" smtClean="0">
                <a:latin typeface="Arial" panose="020B0604020202020204" pitchFamily="34" charset="0"/>
                <a:hlinkClick r:id="rId4"/>
              </a:rPr>
              <a:t>/</a:t>
            </a:r>
            <a:r>
              <a:rPr sz="1800" dirty="0" err="1" smtClean="0">
                <a:latin typeface="Arial" panose="020B0604020202020204" pitchFamily="34" charset="0"/>
                <a:hlinkClick r:id="rId4"/>
              </a:rPr>
              <a:t>watch?v</a:t>
            </a:r>
            <a:r>
              <a:rPr sz="1800" dirty="0" smtClean="0">
                <a:latin typeface="Arial" panose="020B0604020202020204" pitchFamily="34" charset="0"/>
                <a:hlinkClick r:id="rId4"/>
              </a:rPr>
              <a:t>=ryaAzv</a:t>
            </a:r>
            <a:r>
              <a:rPr dirty="0" smtClean="0">
                <a:latin typeface="Arial" panose="020B0604020202020204" pitchFamily="34" charset="0"/>
                <a:hlinkClick r:id="rId4"/>
              </a:rPr>
              <a:t>5PxlA</a:t>
            </a:r>
            <a:endParaRPr dirty="0" smtClean="0">
              <a:latin typeface="Arial" panose="020B0604020202020204" pitchFamily="34" charset="0"/>
            </a:endParaRPr>
          </a:p>
        </p:txBody>
      </p:sp>
      <p:sp>
        <p:nvSpPr>
          <p:cNvPr id="3" name="Title 2"/>
          <p:cNvSpPr>
            <a:spLocks noGrp="1"/>
          </p:cNvSpPr>
          <p:nvPr>
            <p:ph type="title"/>
          </p:nvPr>
        </p:nvSpPr>
        <p:spPr/>
        <p:txBody>
          <a:bodyPr/>
          <a:lstStyle/>
          <a:p>
            <a:r>
              <a:rPr lang="en-IN" b="1" dirty="0">
                <a:latin typeface="Arial" panose="020B0604020202020204" pitchFamily="34" charset="0"/>
              </a:rPr>
              <a:t>CSS3 Gradient </a:t>
            </a:r>
            <a:r>
              <a:rPr lang="en-IN" b="1" dirty="0" smtClean="0">
                <a:latin typeface="Arial" panose="020B0604020202020204" pitchFamily="34" charset="0"/>
              </a:rPr>
              <a:t>Generator - Sources</a:t>
            </a:r>
            <a:endParaRPr lang="en-US" b="1" dirty="0">
              <a:latin typeface="Arial" panose="020B0604020202020204" pitchFamily="34" charset="0"/>
            </a:endParaRPr>
          </a:p>
        </p:txBody>
      </p:sp>
      <p:sp>
        <p:nvSpPr>
          <p:cNvPr id="4" name="Slide Number Placeholder 3"/>
          <p:cNvSpPr>
            <a:spLocks noGrp="1"/>
          </p:cNvSpPr>
          <p:nvPr>
            <p:ph type="sldNum" sz="quarter" idx="11"/>
          </p:nvPr>
        </p:nvSpPr>
        <p:spPr/>
        <p:txBody>
          <a:bodyPr/>
          <a:lstStyle/>
          <a:p>
            <a:fld id="{47ED8886-DB3B-44F4-9A80-E6A224679F20}" type="slidenum">
              <a:rPr lang="en-US" smtClean="0">
                <a:solidFill>
                  <a:schemeClr val="bg1"/>
                </a:solidFill>
              </a:rPr>
              <a:pPr/>
              <a:t>16</a:t>
            </a:fld>
            <a:endParaRPr lang="en-US"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Transform</a:t>
            </a:r>
            <a:endParaRPr lang="en-US" dirty="0"/>
          </a:p>
        </p:txBody>
      </p:sp>
    </p:spTree>
    <p:extLst>
      <p:ext uri="{BB962C8B-B14F-4D97-AF65-F5344CB8AC3E}">
        <p14:creationId xmlns:p14="http://schemas.microsoft.com/office/powerpoint/2010/main" val="682047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1800" dirty="0" smtClean="0">
                <a:solidFill>
                  <a:schemeClr val="bg1"/>
                </a:solidFill>
                <a:latin typeface="Arial" panose="020B0604020202020204" pitchFamily="34" charset="0"/>
              </a:rPr>
              <a:t>With CSS3 transform, we can move, scale, turn, spin, and stretch elements</a:t>
            </a:r>
          </a:p>
          <a:p>
            <a:endParaRPr lang="en-IN" sz="1800" dirty="0" smtClean="0">
              <a:solidFill>
                <a:schemeClr val="bg1"/>
              </a:solidFill>
              <a:latin typeface="Arial" panose="020B0604020202020204" pitchFamily="34" charset="0"/>
            </a:endParaRPr>
          </a:p>
          <a:p>
            <a:r>
              <a:rPr lang="en-IN" sz="1800" dirty="0" smtClean="0">
                <a:solidFill>
                  <a:schemeClr val="bg1"/>
                </a:solidFill>
                <a:latin typeface="Arial" panose="020B0604020202020204" pitchFamily="34" charset="0"/>
              </a:rPr>
              <a:t> A transform is an effect that lets an element change shape, size and position. </a:t>
            </a:r>
          </a:p>
          <a:p>
            <a:endParaRPr lang="en-IN" sz="1800" dirty="0">
              <a:solidFill>
                <a:schemeClr val="bg1"/>
              </a:solidFill>
              <a:latin typeface="Arial" panose="020B0604020202020204" pitchFamily="34" charset="0"/>
            </a:endParaRPr>
          </a:p>
          <a:p>
            <a:r>
              <a:rPr lang="en-IN" sz="1800" dirty="0" smtClean="0">
                <a:solidFill>
                  <a:schemeClr val="bg1"/>
                </a:solidFill>
                <a:latin typeface="Arial" panose="020B0604020202020204" pitchFamily="34" charset="0"/>
              </a:rPr>
              <a:t>We can transform your elements using 2D or 3D transformation</a:t>
            </a:r>
          </a:p>
          <a:p>
            <a:pPr>
              <a:buNone/>
            </a:pPr>
            <a:endParaRPr lang="en-US" sz="1800" dirty="0">
              <a:solidFill>
                <a:schemeClr val="tx1"/>
              </a:solidFill>
              <a:latin typeface="Arial" panose="020B0604020202020204" pitchFamily="34" charset="0"/>
            </a:endParaRPr>
          </a:p>
        </p:txBody>
      </p:sp>
      <p:sp>
        <p:nvSpPr>
          <p:cNvPr id="3" name="Title 2"/>
          <p:cNvSpPr>
            <a:spLocks noGrp="1"/>
          </p:cNvSpPr>
          <p:nvPr>
            <p:ph type="title"/>
          </p:nvPr>
        </p:nvSpPr>
        <p:spPr/>
        <p:txBody>
          <a:bodyPr/>
          <a:lstStyle/>
          <a:p>
            <a:r>
              <a:rPr lang="en-IN" b="1" dirty="0">
                <a:latin typeface="Arial" panose="020B0604020202020204" pitchFamily="34" charset="0"/>
              </a:rPr>
              <a:t>CSS3 Transforms</a:t>
            </a:r>
            <a:endParaRPr lang="en-US" b="1" dirty="0">
              <a:latin typeface="Arial" panose="020B0604020202020204" pitchFamily="34" charset="0"/>
            </a:endParaRPr>
          </a:p>
        </p:txBody>
      </p:sp>
      <p:sp>
        <p:nvSpPr>
          <p:cNvPr id="4" name="Slide Number Placeholder 3"/>
          <p:cNvSpPr>
            <a:spLocks noGrp="1"/>
          </p:cNvSpPr>
          <p:nvPr>
            <p:ph type="sldNum" sz="quarter" idx="11"/>
          </p:nvPr>
        </p:nvSpPr>
        <p:spPr/>
        <p:txBody>
          <a:bodyPr/>
          <a:lstStyle/>
          <a:p>
            <a:fld id="{47ED8886-DB3B-44F4-9A80-E6A224679F20}" type="slidenum">
              <a:rPr lang="en-US" smtClean="0">
                <a:solidFill>
                  <a:schemeClr val="bg1"/>
                </a:solidFill>
              </a:rPr>
              <a:pPr/>
              <a:t>18</a:t>
            </a:fld>
            <a:endParaRPr lang="en-US" dirty="0">
              <a:solidFill>
                <a:schemeClr val="bg1"/>
              </a:solidFill>
            </a:endParaRPr>
          </a:p>
        </p:txBody>
      </p:sp>
      <p:sp>
        <p:nvSpPr>
          <p:cNvPr id="7" name="Rectangle 6"/>
          <p:cNvSpPr/>
          <p:nvPr/>
        </p:nvSpPr>
        <p:spPr>
          <a:xfrm>
            <a:off x="304800" y="6019800"/>
            <a:ext cx="5105400" cy="369332"/>
          </a:xfrm>
          <a:prstGeom prst="rect">
            <a:avLst/>
          </a:prstGeom>
        </p:spPr>
        <p:txBody>
          <a:bodyPr wrap="square">
            <a:spAutoFit/>
          </a:bodyPr>
          <a:lstStyle/>
          <a:p>
            <a:r>
              <a:rPr lang="en-US" dirty="0" smtClean="0">
                <a:solidFill>
                  <a:schemeClr val="bg1"/>
                </a:solidFill>
              </a:rPr>
              <a:t>For DEMO : Navigate to DEMO folder -&gt; CSS3</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219201"/>
            <a:ext cx="8229600" cy="4800600"/>
          </a:xfrm>
        </p:spPr>
        <p:txBody>
          <a:bodyPr/>
          <a:lstStyle/>
          <a:p>
            <a:pPr>
              <a:buNone/>
            </a:pPr>
            <a:endParaRPr lang="en-US" dirty="0">
              <a:solidFill>
                <a:schemeClr val="bg1"/>
              </a:solidFill>
              <a:latin typeface="Arial" panose="020B0604020202020204" pitchFamily="34" charset="0"/>
            </a:endParaRPr>
          </a:p>
        </p:txBody>
      </p:sp>
      <p:sp>
        <p:nvSpPr>
          <p:cNvPr id="3" name="Title 2"/>
          <p:cNvSpPr>
            <a:spLocks noGrp="1"/>
          </p:cNvSpPr>
          <p:nvPr>
            <p:ph type="title"/>
          </p:nvPr>
        </p:nvSpPr>
        <p:spPr/>
        <p:txBody>
          <a:bodyPr/>
          <a:lstStyle/>
          <a:p>
            <a:r>
              <a:rPr lang="en-IN" b="1" dirty="0">
                <a:latin typeface="Arial" panose="020B0604020202020204" pitchFamily="34" charset="0"/>
              </a:rPr>
              <a:t>CSS3 Transform – 2D</a:t>
            </a:r>
            <a:endParaRPr lang="en-US" b="1" dirty="0">
              <a:latin typeface="Arial" panose="020B0604020202020204" pitchFamily="34" charset="0"/>
            </a:endParaRPr>
          </a:p>
        </p:txBody>
      </p:sp>
      <p:sp>
        <p:nvSpPr>
          <p:cNvPr id="4" name="Slide Number Placeholder 3"/>
          <p:cNvSpPr>
            <a:spLocks noGrp="1"/>
          </p:cNvSpPr>
          <p:nvPr>
            <p:ph type="sldNum" sz="quarter" idx="11"/>
          </p:nvPr>
        </p:nvSpPr>
        <p:spPr/>
        <p:txBody>
          <a:bodyPr/>
          <a:lstStyle/>
          <a:p>
            <a:fld id="{47ED8886-DB3B-44F4-9A80-E6A224679F20}" type="slidenum">
              <a:rPr lang="en-US" smtClean="0">
                <a:solidFill>
                  <a:schemeClr val="bg1"/>
                </a:solidFill>
              </a:rPr>
              <a:pPr/>
              <a:t>19</a:t>
            </a:fld>
            <a:endParaRPr lang="en-US" dirty="0">
              <a:solidFill>
                <a:schemeClr val="bg1"/>
              </a:solidFill>
            </a:endParaRPr>
          </a:p>
        </p:txBody>
      </p:sp>
      <p:graphicFrame>
        <p:nvGraphicFramePr>
          <p:cNvPr id="5" name="Diagram 4"/>
          <p:cNvGraphicFramePr/>
          <p:nvPr>
            <p:extLst>
              <p:ext uri="{D42A27DB-BD31-4B8C-83A1-F6EECF244321}">
                <p14:modId xmlns:p14="http://schemas.microsoft.com/office/powerpoint/2010/main" val="2560838433"/>
              </p:ext>
            </p:extLst>
          </p:nvPr>
        </p:nvGraphicFramePr>
        <p:xfrm>
          <a:off x="152400" y="1219200"/>
          <a:ext cx="8229600" cy="4571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304800" y="6019800"/>
            <a:ext cx="4987263" cy="369332"/>
          </a:xfrm>
          <a:prstGeom prst="rect">
            <a:avLst/>
          </a:prstGeom>
        </p:spPr>
        <p:txBody>
          <a:bodyPr wrap="none">
            <a:spAutoFit/>
          </a:bodyPr>
          <a:lstStyle/>
          <a:p>
            <a:r>
              <a:rPr lang="en-US" dirty="0" smtClean="0">
                <a:solidFill>
                  <a:schemeClr val="bg1"/>
                </a:solidFill>
              </a:rPr>
              <a:t>For DEMO : Navigate to DEMO folder -&gt; CSS3</a:t>
            </a:r>
            <a:endParaRPr lang="en-US" dirty="0">
              <a:solidFill>
                <a:schemeClr val="bg1"/>
              </a:solidFill>
            </a:endParaRPr>
          </a:p>
        </p:txBody>
      </p:sp>
      <p:sp>
        <p:nvSpPr>
          <p:cNvPr id="8" name="Rectangle 7"/>
          <p:cNvSpPr/>
          <p:nvPr/>
        </p:nvSpPr>
        <p:spPr>
          <a:xfrm>
            <a:off x="23648" y="990598"/>
            <a:ext cx="5867400" cy="960437"/>
          </a:xfrm>
          <a:prstGeom prst="rect">
            <a:avLst/>
          </a:prstGeom>
          <a:solidFill>
            <a:schemeClr val="tx2">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None/>
            </a:pPr>
            <a:r>
              <a:rPr lang="en-US" dirty="0" smtClean="0">
                <a:solidFill>
                  <a:schemeClr val="bg1"/>
                </a:solidFill>
              </a:rPr>
              <a:t>2D transforms are used to re-change the element structure as translate, rotate, scale, and skew</a:t>
            </a:r>
            <a:endParaRPr lang="en-US" dirty="0">
              <a:solidFill>
                <a:schemeClr val="bg1"/>
              </a:solidFill>
              <a:latin typeface="Arial" panose="020B0604020202020204" pitchFamily="34" charset="0"/>
            </a:endParaRPr>
          </a:p>
        </p:txBody>
      </p:sp>
    </p:spTree>
    <p:extLst>
      <p:ext uri="{BB962C8B-B14F-4D97-AF65-F5344CB8AC3E}">
        <p14:creationId xmlns:p14="http://schemas.microsoft.com/office/powerpoint/2010/main" val="1032628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endParaRPr lang="en-IN" sz="2000" dirty="0">
              <a:solidFill>
                <a:schemeClr val="bg1"/>
              </a:solidFill>
              <a:latin typeface="Arial "/>
            </a:endParaRPr>
          </a:p>
          <a:p>
            <a:pPr lvl="1"/>
            <a:r>
              <a:rPr lang="en-IN" sz="2000" dirty="0">
                <a:solidFill>
                  <a:schemeClr val="bg1"/>
                </a:solidFill>
                <a:latin typeface="Arial "/>
              </a:rPr>
              <a:t> CSS is used to control the style and layout of Web pages </a:t>
            </a:r>
            <a:endParaRPr lang="en-IN" sz="2000" dirty="0" smtClean="0">
              <a:solidFill>
                <a:schemeClr val="bg1"/>
              </a:solidFill>
              <a:latin typeface="Arial "/>
            </a:endParaRPr>
          </a:p>
          <a:p>
            <a:pPr lvl="1"/>
            <a:endParaRPr lang="en-IN" sz="2000" dirty="0" smtClean="0">
              <a:solidFill>
                <a:schemeClr val="bg1"/>
              </a:solidFill>
              <a:latin typeface="Arial "/>
            </a:endParaRPr>
          </a:p>
          <a:p>
            <a:pPr lvl="1"/>
            <a:r>
              <a:rPr lang="en-IN" sz="2000" dirty="0">
                <a:solidFill>
                  <a:schemeClr val="bg1"/>
                </a:solidFill>
                <a:latin typeface="Arial "/>
              </a:rPr>
              <a:t>CSS adds a lot of features to make life easier for web designers and developers</a:t>
            </a:r>
          </a:p>
          <a:p>
            <a:pPr lvl="1"/>
            <a:endParaRPr lang="en-IN" sz="2000" dirty="0" smtClean="0">
              <a:solidFill>
                <a:schemeClr val="bg1"/>
              </a:solidFill>
              <a:latin typeface="Arial "/>
            </a:endParaRPr>
          </a:p>
          <a:p>
            <a:pPr lvl="1"/>
            <a:r>
              <a:rPr lang="en-IN" sz="2000" dirty="0" smtClean="0">
                <a:solidFill>
                  <a:schemeClr val="bg1"/>
                </a:solidFill>
                <a:latin typeface="Arial "/>
              </a:rPr>
              <a:t> </a:t>
            </a:r>
            <a:r>
              <a:rPr lang="en-IN" sz="2000" dirty="0">
                <a:solidFill>
                  <a:schemeClr val="bg1"/>
                </a:solidFill>
                <a:latin typeface="Arial "/>
              </a:rPr>
              <a:t>CSS3 is the latest standard </a:t>
            </a:r>
            <a:r>
              <a:rPr lang="en-IN" sz="2000" dirty="0" smtClean="0">
                <a:solidFill>
                  <a:schemeClr val="bg1"/>
                </a:solidFill>
                <a:latin typeface="Arial "/>
              </a:rPr>
              <a:t>which is an extension of version CSS 2.1</a:t>
            </a:r>
          </a:p>
          <a:p>
            <a:pPr lvl="1"/>
            <a:endParaRPr lang="en-IN" sz="2000" dirty="0">
              <a:solidFill>
                <a:schemeClr val="bg1"/>
              </a:solidFill>
              <a:latin typeface="Arial "/>
            </a:endParaRPr>
          </a:p>
          <a:p>
            <a:pPr lvl="1"/>
            <a:endParaRPr lang="en-US" sz="2000" dirty="0">
              <a:solidFill>
                <a:schemeClr val="bg1"/>
              </a:solidFill>
              <a:latin typeface="Arial "/>
            </a:endParaRPr>
          </a:p>
        </p:txBody>
      </p:sp>
      <p:sp>
        <p:nvSpPr>
          <p:cNvPr id="3" name="Title 2"/>
          <p:cNvSpPr>
            <a:spLocks noGrp="1"/>
          </p:cNvSpPr>
          <p:nvPr>
            <p:ph type="title"/>
          </p:nvPr>
        </p:nvSpPr>
        <p:spPr>
          <a:xfrm>
            <a:off x="0" y="14514"/>
            <a:ext cx="6858000" cy="533400"/>
          </a:xfrm>
        </p:spPr>
        <p:txBody>
          <a:bodyPr/>
          <a:lstStyle/>
          <a:p>
            <a:r>
              <a:rPr lang="en-US" sz="1800" b="1" dirty="0" smtClean="0">
                <a:solidFill>
                  <a:schemeClr val="bg1"/>
                </a:solidFill>
              </a:rPr>
              <a:t>Overview</a:t>
            </a:r>
            <a:endParaRPr lang="en-US" sz="1800" b="1" dirty="0">
              <a:solidFill>
                <a:schemeClr val="bg1"/>
              </a:solidFill>
            </a:endParaRPr>
          </a:p>
        </p:txBody>
      </p:sp>
      <p:sp>
        <p:nvSpPr>
          <p:cNvPr id="4" name="Slide Number Placeholder 3"/>
          <p:cNvSpPr>
            <a:spLocks noGrp="1"/>
          </p:cNvSpPr>
          <p:nvPr>
            <p:ph type="sldNum" sz="quarter" idx="11"/>
          </p:nvPr>
        </p:nvSpPr>
        <p:spPr>
          <a:prstGeom prst="rect">
            <a:avLst/>
          </a:prstGeom>
        </p:spPr>
        <p:txBody>
          <a:bodyPr/>
          <a:lstStyle/>
          <a:p>
            <a:fld id="{47ED8886-DB3B-44F4-9A80-E6A224679F20}" type="slidenum">
              <a:rPr lang="en-US" smtClean="0"/>
              <a:pPr/>
              <a:t>2</a:t>
            </a:fld>
            <a:endParaRPr lang="en-US" dirty="0"/>
          </a:p>
        </p:txBody>
      </p:sp>
    </p:spTree>
    <p:extLst>
      <p:ext uri="{BB962C8B-B14F-4D97-AF65-F5344CB8AC3E}">
        <p14:creationId xmlns:p14="http://schemas.microsoft.com/office/powerpoint/2010/main" val="24775398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solidFill>
                  <a:schemeClr val="bg1"/>
                </a:solidFill>
                <a:latin typeface="Arial" panose="020B0604020202020204" pitchFamily="34" charset="0"/>
                <a:ea typeface="Arial Unicode MS" panose="020B0604020202020204" pitchFamily="34" charset="-128"/>
                <a:cs typeface="Arial" panose="020B0604020202020204" pitchFamily="34" charset="0"/>
              </a:rPr>
              <a:t>The translate</a:t>
            </a:r>
            <a:r>
              <a:rPr lang="en-IN" dirty="0">
                <a:solidFill>
                  <a:schemeClr val="bg1"/>
                </a:solidFill>
                <a:latin typeface="Arial" panose="020B0604020202020204" pitchFamily="34" charset="0"/>
                <a:ea typeface="Arial Unicode MS" panose="020B0604020202020204" pitchFamily="34" charset="-128"/>
                <a:cs typeface="Arial" panose="020B0604020202020204" pitchFamily="34" charset="0"/>
              </a:rPr>
              <a:t>() method, </a:t>
            </a:r>
            <a:r>
              <a:rPr lang="en-IN" dirty="0" smtClean="0">
                <a:solidFill>
                  <a:schemeClr val="bg1"/>
                </a:solidFill>
                <a:latin typeface="Arial" panose="020B0604020202020204" pitchFamily="34" charset="0"/>
                <a:ea typeface="Arial Unicode MS" panose="020B0604020202020204" pitchFamily="34" charset="-128"/>
                <a:cs typeface="Arial" panose="020B0604020202020204" pitchFamily="34" charset="0"/>
              </a:rPr>
              <a:t>moves </a:t>
            </a:r>
            <a:r>
              <a:rPr lang="en-IN" dirty="0">
                <a:solidFill>
                  <a:schemeClr val="bg1"/>
                </a:solidFill>
                <a:latin typeface="Arial" panose="020B0604020202020204" pitchFamily="34" charset="0"/>
                <a:ea typeface="Arial Unicode MS" panose="020B0604020202020204" pitchFamily="34" charset="-128"/>
                <a:cs typeface="Arial" panose="020B0604020202020204" pitchFamily="34" charset="0"/>
              </a:rPr>
              <a:t>the element</a:t>
            </a:r>
            <a:r>
              <a:rPr lang="en-IN" dirty="0" smtClean="0">
                <a:solidFill>
                  <a:schemeClr val="bg1"/>
                </a:solidFill>
                <a:latin typeface="Arial" panose="020B0604020202020204" pitchFamily="34" charset="0"/>
                <a:ea typeface="Arial Unicode MS" panose="020B0604020202020204" pitchFamily="34" charset="-128"/>
                <a:cs typeface="Arial" panose="020B0604020202020204" pitchFamily="34" charset="0"/>
              </a:rPr>
              <a:t> </a:t>
            </a:r>
            <a:r>
              <a:rPr lang="en-IN" dirty="0">
                <a:solidFill>
                  <a:schemeClr val="bg1"/>
                </a:solidFill>
                <a:latin typeface="Arial" panose="020B0604020202020204" pitchFamily="34" charset="0"/>
                <a:ea typeface="Arial Unicode MS" panose="020B0604020202020204" pitchFamily="34" charset="-128"/>
                <a:cs typeface="Arial" panose="020B0604020202020204" pitchFamily="34" charset="0"/>
              </a:rPr>
              <a:t>from its current position, depending on the parameters given for the left (X-axis) and the top (Y-axis</a:t>
            </a:r>
            <a:r>
              <a:rPr lang="en-IN" dirty="0" smtClean="0">
                <a:solidFill>
                  <a:schemeClr val="bg1"/>
                </a:solidFill>
                <a:latin typeface="Arial" panose="020B0604020202020204" pitchFamily="34" charset="0"/>
                <a:ea typeface="Arial Unicode MS" panose="020B0604020202020204" pitchFamily="34" charset="-128"/>
                <a:cs typeface="Arial" panose="020B0604020202020204" pitchFamily="34" charset="0"/>
              </a:rPr>
              <a:t>).</a:t>
            </a:r>
            <a:endParaRPr lang="en-US" dirty="0"/>
          </a:p>
        </p:txBody>
      </p:sp>
      <p:sp>
        <p:nvSpPr>
          <p:cNvPr id="3" name="Title 2"/>
          <p:cNvSpPr>
            <a:spLocks noGrp="1"/>
          </p:cNvSpPr>
          <p:nvPr>
            <p:ph type="title"/>
          </p:nvPr>
        </p:nvSpPr>
        <p:spPr/>
        <p:txBody>
          <a:bodyPr/>
          <a:lstStyle/>
          <a:p>
            <a:r>
              <a:rPr lang="en-IN" b="1" dirty="0">
                <a:latin typeface="Arial" panose="020B0604020202020204" pitchFamily="34" charset="0"/>
              </a:rPr>
              <a:t>2D Transforms – translate()</a:t>
            </a:r>
            <a:endParaRPr lang="en-US" b="1" dirty="0">
              <a:latin typeface="Arial" panose="020B0604020202020204" pitchFamily="34" charset="0"/>
            </a:endParaRPr>
          </a:p>
        </p:txBody>
      </p:sp>
      <p:sp>
        <p:nvSpPr>
          <p:cNvPr id="4" name="Slide Number Placeholder 3"/>
          <p:cNvSpPr>
            <a:spLocks noGrp="1"/>
          </p:cNvSpPr>
          <p:nvPr>
            <p:ph type="sldNum" sz="quarter" idx="11"/>
          </p:nvPr>
        </p:nvSpPr>
        <p:spPr/>
        <p:txBody>
          <a:bodyPr/>
          <a:lstStyle/>
          <a:p>
            <a:fld id="{47ED8886-DB3B-44F4-9A80-E6A224679F20}" type="slidenum">
              <a:rPr lang="en-US" smtClean="0">
                <a:solidFill>
                  <a:schemeClr val="bg1"/>
                </a:solidFill>
              </a:rPr>
              <a:pPr/>
              <a:t>20</a:t>
            </a:fld>
            <a:endParaRPr lang="en-US" dirty="0">
              <a:solidFill>
                <a:schemeClr val="bg1"/>
              </a:solidFill>
            </a:endParaRPr>
          </a:p>
        </p:txBody>
      </p:sp>
      <p:pic>
        <p:nvPicPr>
          <p:cNvPr id="1026" name="Picture 2"/>
          <p:cNvPicPr>
            <a:picLocks noChangeAspect="1" noChangeArrowheads="1"/>
          </p:cNvPicPr>
          <p:nvPr/>
        </p:nvPicPr>
        <p:blipFill>
          <a:blip r:embed="rId2"/>
          <a:srcRect/>
          <a:stretch>
            <a:fillRect/>
          </a:stretch>
        </p:blipFill>
        <p:spPr bwMode="auto">
          <a:xfrm>
            <a:off x="2895600" y="4729272"/>
            <a:ext cx="2028825" cy="1381125"/>
          </a:xfrm>
          <a:prstGeom prst="rect">
            <a:avLst/>
          </a:prstGeom>
          <a:noFill/>
          <a:ln w="9525">
            <a:noFill/>
            <a:miter lim="800000"/>
            <a:headEnd/>
            <a:tailEnd/>
          </a:ln>
          <a:effectLst/>
        </p:spPr>
      </p:pic>
      <p:sp>
        <p:nvSpPr>
          <p:cNvPr id="6" name="Rectangle 5"/>
          <p:cNvSpPr/>
          <p:nvPr/>
        </p:nvSpPr>
        <p:spPr>
          <a:xfrm>
            <a:off x="961696" y="2351196"/>
            <a:ext cx="6306207" cy="2031325"/>
          </a:xfrm>
          <a:prstGeom prst="rect">
            <a:avLst/>
          </a:prstGeom>
          <a:solidFill>
            <a:schemeClr val="tx2">
              <a:lumMod val="25000"/>
              <a:lumOff val="75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marL="914400" lvl="1" indent="-514350"/>
            <a:r>
              <a:rPr lang="en-US" sz="1400" b="1" dirty="0" smtClean="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div</a:t>
            </a: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transform: translate(50px,100px);</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-ms-transform: translate(50px,100px); /* IE 9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-webkit-transform: translate(50px,100px); /* Safari and Chrome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-o-transform: translate(50px,100px); /* Opera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-moz-transform: translate(50px,100px); /* Firefox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solidFill>
                  <a:schemeClr val="bg1"/>
                </a:solidFill>
                <a:latin typeface="Arail"/>
                <a:cs typeface="Arial" panose="020B0604020202020204" pitchFamily="34" charset="0"/>
              </a:rPr>
              <a:t>The rotate</a:t>
            </a:r>
            <a:r>
              <a:rPr lang="en-IN" dirty="0">
                <a:solidFill>
                  <a:schemeClr val="bg1"/>
                </a:solidFill>
                <a:latin typeface="Arail"/>
                <a:cs typeface="Arial" panose="020B0604020202020204" pitchFamily="34" charset="0"/>
              </a:rPr>
              <a:t>() method, </a:t>
            </a:r>
            <a:r>
              <a:rPr lang="en-IN" dirty="0" smtClean="0">
                <a:solidFill>
                  <a:schemeClr val="bg1"/>
                </a:solidFill>
                <a:latin typeface="Arail"/>
                <a:cs typeface="Arial" panose="020B0604020202020204" pitchFamily="34" charset="0"/>
              </a:rPr>
              <a:t>rotates </a:t>
            </a:r>
            <a:r>
              <a:rPr lang="en-IN" dirty="0">
                <a:solidFill>
                  <a:schemeClr val="bg1"/>
                </a:solidFill>
                <a:latin typeface="Arail"/>
                <a:cs typeface="Arial" panose="020B0604020202020204" pitchFamily="34" charset="0"/>
              </a:rPr>
              <a:t>the element </a:t>
            </a:r>
            <a:r>
              <a:rPr lang="en-IN" dirty="0" smtClean="0">
                <a:solidFill>
                  <a:schemeClr val="bg1"/>
                </a:solidFill>
                <a:latin typeface="Arail"/>
                <a:cs typeface="Arial" panose="020B0604020202020204" pitchFamily="34" charset="0"/>
              </a:rPr>
              <a:t>clockwise </a:t>
            </a:r>
            <a:r>
              <a:rPr lang="en-IN" dirty="0">
                <a:solidFill>
                  <a:schemeClr val="bg1"/>
                </a:solidFill>
                <a:latin typeface="Arail"/>
                <a:cs typeface="Arial" panose="020B0604020202020204" pitchFamily="34" charset="0"/>
              </a:rPr>
              <a:t>at a given degree. Negative values are allowed and rotates the element counter-clockwise</a:t>
            </a:r>
            <a:endParaRPr lang="en-US" dirty="0">
              <a:solidFill>
                <a:schemeClr val="bg1"/>
              </a:solidFill>
              <a:latin typeface="Arail"/>
              <a:cs typeface="Arial" panose="020B0604020202020204" pitchFamily="34" charset="0"/>
            </a:endParaRPr>
          </a:p>
          <a:p>
            <a:endParaRPr lang="en-US" dirty="0"/>
          </a:p>
        </p:txBody>
      </p:sp>
      <p:sp>
        <p:nvSpPr>
          <p:cNvPr id="3" name="Title 2"/>
          <p:cNvSpPr>
            <a:spLocks noGrp="1"/>
          </p:cNvSpPr>
          <p:nvPr>
            <p:ph type="title"/>
          </p:nvPr>
        </p:nvSpPr>
        <p:spPr/>
        <p:txBody>
          <a:bodyPr/>
          <a:lstStyle/>
          <a:p>
            <a:r>
              <a:rPr lang="en-IN" b="1" dirty="0">
                <a:latin typeface="Arial" panose="020B0604020202020204" pitchFamily="34" charset="0"/>
              </a:rPr>
              <a:t>2D Transforms – rotate()</a:t>
            </a:r>
            <a:endParaRPr lang="en-US" b="1" dirty="0">
              <a:latin typeface="Arial" panose="020B0604020202020204" pitchFamily="34" charset="0"/>
            </a:endParaRPr>
          </a:p>
        </p:txBody>
      </p:sp>
      <p:sp>
        <p:nvSpPr>
          <p:cNvPr id="4" name="Slide Number Placeholder 3"/>
          <p:cNvSpPr>
            <a:spLocks noGrp="1"/>
          </p:cNvSpPr>
          <p:nvPr>
            <p:ph type="sldNum" sz="quarter" idx="11"/>
          </p:nvPr>
        </p:nvSpPr>
        <p:spPr/>
        <p:txBody>
          <a:bodyPr/>
          <a:lstStyle/>
          <a:p>
            <a:fld id="{47ED8886-DB3B-44F4-9A80-E6A224679F20}" type="slidenum">
              <a:rPr lang="en-US" smtClean="0">
                <a:solidFill>
                  <a:schemeClr val="bg1"/>
                </a:solidFill>
              </a:rPr>
              <a:pPr/>
              <a:t>21</a:t>
            </a:fld>
            <a:endParaRPr lang="en-US" dirty="0">
              <a:solidFill>
                <a:schemeClr val="bg1"/>
              </a:solidFill>
            </a:endParaRPr>
          </a:p>
        </p:txBody>
      </p:sp>
      <p:pic>
        <p:nvPicPr>
          <p:cNvPr id="1027" name="Picture 3"/>
          <p:cNvPicPr>
            <a:picLocks noChangeAspect="1" noChangeArrowheads="1"/>
          </p:cNvPicPr>
          <p:nvPr/>
        </p:nvPicPr>
        <p:blipFill>
          <a:blip r:embed="rId2"/>
          <a:srcRect/>
          <a:stretch>
            <a:fillRect/>
          </a:stretch>
        </p:blipFill>
        <p:spPr bwMode="auto">
          <a:xfrm>
            <a:off x="2895600" y="4468704"/>
            <a:ext cx="1876425" cy="1428750"/>
          </a:xfrm>
          <a:prstGeom prst="rect">
            <a:avLst/>
          </a:prstGeom>
          <a:noFill/>
          <a:ln w="9525">
            <a:noFill/>
            <a:miter lim="800000"/>
            <a:headEnd/>
            <a:tailEnd/>
          </a:ln>
          <a:effectLst/>
        </p:spPr>
      </p:pic>
      <p:sp>
        <p:nvSpPr>
          <p:cNvPr id="8" name="Rectangle 7"/>
          <p:cNvSpPr/>
          <p:nvPr/>
        </p:nvSpPr>
        <p:spPr>
          <a:xfrm>
            <a:off x="646474" y="2424113"/>
            <a:ext cx="6858000" cy="1815882"/>
          </a:xfrm>
          <a:prstGeom prst="rect">
            <a:avLst/>
          </a:prstGeom>
          <a:solidFill>
            <a:schemeClr val="tx2">
              <a:lumMod val="25000"/>
              <a:lumOff val="75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dirty="0" smtClean="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div</a:t>
            </a: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transform: rotate(30deg);</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-ms-transform: rotate(30deg); /* IE 9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-webkit-transform: rotate(30deg); /* Safari and Chrome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-o-transform: rotate(30deg); /* Opera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-moz-transform: rotate(30deg); /* Firefox */</a:t>
            </a:r>
            <a:r>
              <a:rPr lang="en-US" sz="1400" dirty="0" smtClean="0">
                <a:solidFill>
                  <a:schemeClr val="tx1"/>
                </a:solidFill>
                <a:latin typeface="Calibri" panose="020F0502020204030204" pitchFamily="34" charset="0"/>
                <a:cs typeface="Arial" panose="020B0604020202020204" pitchFamily="34" charset="0"/>
              </a:rPr>
              <a:t/>
            </a:r>
            <a:br>
              <a:rPr lang="en-US" sz="1400" dirty="0" smtClean="0">
                <a:solidFill>
                  <a:schemeClr val="tx1"/>
                </a:solidFill>
                <a:latin typeface="Calibri" panose="020F0502020204030204" pitchFamily="34" charset="0"/>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p>
        </p:txBody>
      </p:sp>
    </p:spTree>
    <p:extLst>
      <p:ext uri="{BB962C8B-B14F-4D97-AF65-F5344CB8AC3E}">
        <p14:creationId xmlns:p14="http://schemas.microsoft.com/office/powerpoint/2010/main" val="6806994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solidFill>
                  <a:schemeClr val="bg1"/>
                </a:solidFill>
              </a:rPr>
              <a:t>The </a:t>
            </a:r>
            <a:r>
              <a:rPr lang="en-IN" dirty="0">
                <a:solidFill>
                  <a:schemeClr val="bg1"/>
                </a:solidFill>
              </a:rPr>
              <a:t>scale() method, </a:t>
            </a:r>
            <a:r>
              <a:rPr lang="en-IN" dirty="0" smtClean="0">
                <a:solidFill>
                  <a:schemeClr val="bg1"/>
                </a:solidFill>
              </a:rPr>
              <a:t>increases </a:t>
            </a:r>
            <a:r>
              <a:rPr lang="en-IN" dirty="0">
                <a:solidFill>
                  <a:schemeClr val="bg1"/>
                </a:solidFill>
              </a:rPr>
              <a:t>or decreases the </a:t>
            </a:r>
            <a:r>
              <a:rPr lang="en-IN" dirty="0" smtClean="0">
                <a:solidFill>
                  <a:schemeClr val="bg1"/>
                </a:solidFill>
              </a:rPr>
              <a:t>size of the element, </a:t>
            </a:r>
            <a:r>
              <a:rPr lang="en-IN" dirty="0">
                <a:solidFill>
                  <a:schemeClr val="bg1"/>
                </a:solidFill>
              </a:rPr>
              <a:t>depending on the parameters given for the width (X-axis) and the height (Y-axis</a:t>
            </a:r>
            <a:r>
              <a:rPr lang="en-IN" dirty="0" smtClean="0">
                <a:solidFill>
                  <a:schemeClr val="bg1"/>
                </a:solidFill>
              </a:rPr>
              <a:t>)</a:t>
            </a:r>
            <a:endParaRPr lang="en-US" dirty="0">
              <a:solidFill>
                <a:schemeClr val="bg1"/>
              </a:solidFill>
            </a:endParaRPr>
          </a:p>
        </p:txBody>
      </p:sp>
      <p:sp>
        <p:nvSpPr>
          <p:cNvPr id="3" name="Title 2"/>
          <p:cNvSpPr>
            <a:spLocks noGrp="1"/>
          </p:cNvSpPr>
          <p:nvPr>
            <p:ph type="title"/>
          </p:nvPr>
        </p:nvSpPr>
        <p:spPr/>
        <p:txBody>
          <a:bodyPr/>
          <a:lstStyle/>
          <a:p>
            <a:r>
              <a:rPr lang="en-IN" b="1" dirty="0">
                <a:latin typeface="Arial" panose="020B0604020202020204" pitchFamily="34" charset="0"/>
              </a:rPr>
              <a:t>2D Transforms – scale()</a:t>
            </a:r>
            <a:endParaRPr lang="en-US" b="1" dirty="0">
              <a:latin typeface="Arial" panose="020B0604020202020204" pitchFamily="34" charset="0"/>
            </a:endParaRPr>
          </a:p>
        </p:txBody>
      </p:sp>
      <p:sp>
        <p:nvSpPr>
          <p:cNvPr id="4" name="Slide Number Placeholder 3"/>
          <p:cNvSpPr>
            <a:spLocks noGrp="1"/>
          </p:cNvSpPr>
          <p:nvPr>
            <p:ph type="sldNum" sz="quarter" idx="11"/>
          </p:nvPr>
        </p:nvSpPr>
        <p:spPr/>
        <p:txBody>
          <a:bodyPr/>
          <a:lstStyle/>
          <a:p>
            <a:fld id="{47ED8886-DB3B-44F4-9A80-E6A224679F20}" type="slidenum">
              <a:rPr lang="en-US" smtClean="0">
                <a:solidFill>
                  <a:schemeClr val="bg1"/>
                </a:solidFill>
              </a:rPr>
              <a:pPr/>
              <a:t>22</a:t>
            </a:fld>
            <a:endParaRPr lang="en-US" dirty="0">
              <a:solidFill>
                <a:schemeClr val="bg1"/>
              </a:solidFill>
            </a:endParaRPr>
          </a:p>
        </p:txBody>
      </p:sp>
      <p:pic>
        <p:nvPicPr>
          <p:cNvPr id="2050" name="Picture 2"/>
          <p:cNvPicPr>
            <a:picLocks noChangeAspect="1" noChangeArrowheads="1"/>
          </p:cNvPicPr>
          <p:nvPr/>
        </p:nvPicPr>
        <p:blipFill>
          <a:blip r:embed="rId2"/>
          <a:srcRect/>
          <a:stretch>
            <a:fillRect/>
          </a:stretch>
        </p:blipFill>
        <p:spPr bwMode="auto">
          <a:xfrm>
            <a:off x="3429000" y="4800600"/>
            <a:ext cx="1762125" cy="1476375"/>
          </a:xfrm>
          <a:prstGeom prst="rect">
            <a:avLst/>
          </a:prstGeom>
          <a:noFill/>
          <a:ln w="9525">
            <a:noFill/>
            <a:miter lim="800000"/>
            <a:headEnd/>
            <a:tailEnd/>
          </a:ln>
          <a:effectLst/>
        </p:spPr>
      </p:pic>
      <p:sp>
        <p:nvSpPr>
          <p:cNvPr id="6" name="Rectangle 5"/>
          <p:cNvSpPr/>
          <p:nvPr/>
        </p:nvSpPr>
        <p:spPr>
          <a:xfrm>
            <a:off x="1223962" y="2514600"/>
            <a:ext cx="6172200" cy="1815882"/>
          </a:xfrm>
          <a:prstGeom prst="rect">
            <a:avLst/>
          </a:prstGeom>
          <a:solidFill>
            <a:schemeClr val="tx2">
              <a:lumMod val="25000"/>
              <a:lumOff val="75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div</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transform: scale(2,4);</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-ms-transform: scale(2,4); /* IE 9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-webkit-transform: scale(2,4); /* Safari and Chrome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-o-transform: scale(2,4); /* Opera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-moz-transform: scale(2,4); /* Firefox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solidFill>
                  <a:schemeClr val="bg1"/>
                </a:solidFill>
              </a:rPr>
              <a:t>T</a:t>
            </a:r>
            <a:r>
              <a:rPr lang="en-IN" dirty="0" smtClean="0">
                <a:solidFill>
                  <a:schemeClr val="bg1"/>
                </a:solidFill>
              </a:rPr>
              <a:t>he </a:t>
            </a:r>
            <a:r>
              <a:rPr lang="en-IN" dirty="0">
                <a:solidFill>
                  <a:schemeClr val="bg1"/>
                </a:solidFill>
              </a:rPr>
              <a:t>skew() method, </a:t>
            </a:r>
            <a:r>
              <a:rPr lang="en-IN" dirty="0" smtClean="0">
                <a:solidFill>
                  <a:schemeClr val="bg1"/>
                </a:solidFill>
              </a:rPr>
              <a:t>makes the </a:t>
            </a:r>
            <a:r>
              <a:rPr lang="en-IN" dirty="0">
                <a:solidFill>
                  <a:schemeClr val="bg1"/>
                </a:solidFill>
              </a:rPr>
              <a:t>element </a:t>
            </a:r>
            <a:r>
              <a:rPr lang="en-IN" dirty="0" smtClean="0">
                <a:solidFill>
                  <a:schemeClr val="bg1"/>
                </a:solidFill>
              </a:rPr>
              <a:t>turn </a:t>
            </a:r>
            <a:r>
              <a:rPr lang="en-IN" dirty="0">
                <a:solidFill>
                  <a:schemeClr val="bg1"/>
                </a:solidFill>
              </a:rPr>
              <a:t>in a given angle, depending on the parameters given for the horizontal (X-axis) and the vertical (Y-axis) lines</a:t>
            </a:r>
            <a:endParaRPr lang="en-US" dirty="0">
              <a:solidFill>
                <a:schemeClr val="bg1"/>
              </a:solidFill>
            </a:endParaRPr>
          </a:p>
          <a:p>
            <a:endParaRPr lang="en-US" dirty="0"/>
          </a:p>
        </p:txBody>
      </p:sp>
      <p:sp>
        <p:nvSpPr>
          <p:cNvPr id="3" name="Title 2"/>
          <p:cNvSpPr>
            <a:spLocks noGrp="1"/>
          </p:cNvSpPr>
          <p:nvPr>
            <p:ph type="title"/>
          </p:nvPr>
        </p:nvSpPr>
        <p:spPr/>
        <p:txBody>
          <a:bodyPr/>
          <a:lstStyle/>
          <a:p>
            <a:r>
              <a:rPr lang="en-IN" b="1" dirty="0">
                <a:latin typeface="Arial" panose="020B0604020202020204" pitchFamily="34" charset="0"/>
              </a:rPr>
              <a:t>2D </a:t>
            </a:r>
            <a:r>
              <a:rPr lang="en-IN" b="1" dirty="0" smtClean="0">
                <a:latin typeface="Arial" panose="020B0604020202020204" pitchFamily="34" charset="0"/>
              </a:rPr>
              <a:t>Transforms – skew()</a:t>
            </a:r>
            <a:endParaRPr lang="en-US" b="1" dirty="0">
              <a:latin typeface="Arial" panose="020B0604020202020204" pitchFamily="34" charset="0"/>
            </a:endParaRPr>
          </a:p>
        </p:txBody>
      </p:sp>
      <p:sp>
        <p:nvSpPr>
          <p:cNvPr id="4" name="Slide Number Placeholder 3"/>
          <p:cNvSpPr>
            <a:spLocks noGrp="1"/>
          </p:cNvSpPr>
          <p:nvPr>
            <p:ph type="sldNum" sz="quarter" idx="11"/>
          </p:nvPr>
        </p:nvSpPr>
        <p:spPr/>
        <p:txBody>
          <a:bodyPr/>
          <a:lstStyle/>
          <a:p>
            <a:fld id="{47ED8886-DB3B-44F4-9A80-E6A224679F20}" type="slidenum">
              <a:rPr lang="en-US" smtClean="0">
                <a:solidFill>
                  <a:schemeClr val="bg1"/>
                </a:solidFill>
              </a:rPr>
              <a:pPr/>
              <a:t>23</a:t>
            </a:fld>
            <a:endParaRPr lang="en-US" dirty="0">
              <a:solidFill>
                <a:schemeClr val="bg1"/>
              </a:solidFill>
            </a:endParaRPr>
          </a:p>
        </p:txBody>
      </p:sp>
      <p:pic>
        <p:nvPicPr>
          <p:cNvPr id="2051" name="Picture 3"/>
          <p:cNvPicPr>
            <a:picLocks noChangeAspect="1" noChangeArrowheads="1"/>
          </p:cNvPicPr>
          <p:nvPr/>
        </p:nvPicPr>
        <p:blipFill>
          <a:blip r:embed="rId2"/>
          <a:srcRect/>
          <a:stretch>
            <a:fillRect/>
          </a:stretch>
        </p:blipFill>
        <p:spPr bwMode="auto">
          <a:xfrm>
            <a:off x="3405352" y="4674750"/>
            <a:ext cx="1685925" cy="1438275"/>
          </a:xfrm>
          <a:prstGeom prst="rect">
            <a:avLst/>
          </a:prstGeom>
          <a:noFill/>
          <a:ln w="9525">
            <a:noFill/>
            <a:miter lim="800000"/>
            <a:headEnd/>
            <a:tailEnd/>
          </a:ln>
          <a:effectLst/>
        </p:spPr>
      </p:pic>
      <p:sp>
        <p:nvSpPr>
          <p:cNvPr id="8" name="Rectangle 7"/>
          <p:cNvSpPr/>
          <p:nvPr/>
        </p:nvSpPr>
        <p:spPr>
          <a:xfrm>
            <a:off x="1143000" y="2667000"/>
            <a:ext cx="6629400" cy="1815882"/>
          </a:xfrm>
          <a:prstGeom prst="rect">
            <a:avLst/>
          </a:prstGeom>
          <a:solidFill>
            <a:schemeClr val="tx2">
              <a:lumMod val="25000"/>
              <a:lumOff val="75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div</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transform: skew(30deg,20deg);</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-ms-transform: skew(30deg,20deg); /* IE 9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-webkit-transform: skew(30deg,20deg); /* Safari and Chrome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-o-transform: skew(30deg,20deg); /* Opera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-moz-transform: skew(30deg,20deg); /* Firefox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p>
        </p:txBody>
      </p:sp>
    </p:spTree>
    <p:extLst>
      <p:ext uri="{BB962C8B-B14F-4D97-AF65-F5344CB8AC3E}">
        <p14:creationId xmlns:p14="http://schemas.microsoft.com/office/powerpoint/2010/main" val="679389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solidFill>
                  <a:schemeClr val="bg1"/>
                </a:solidFill>
              </a:rPr>
              <a:t>The matrix() method combines all of the 2D transform methods into one.</a:t>
            </a:r>
            <a:endParaRPr lang="en-US" dirty="0">
              <a:solidFill>
                <a:schemeClr val="bg1"/>
              </a:solidFill>
            </a:endParaRPr>
          </a:p>
          <a:p>
            <a:pPr marL="0" indent="0">
              <a:buNone/>
            </a:pPr>
            <a:endParaRPr lang="en-US" dirty="0"/>
          </a:p>
        </p:txBody>
      </p:sp>
      <p:sp>
        <p:nvSpPr>
          <p:cNvPr id="3" name="Title 2"/>
          <p:cNvSpPr>
            <a:spLocks noGrp="1"/>
          </p:cNvSpPr>
          <p:nvPr>
            <p:ph type="title"/>
          </p:nvPr>
        </p:nvSpPr>
        <p:spPr/>
        <p:txBody>
          <a:bodyPr/>
          <a:lstStyle/>
          <a:p>
            <a:r>
              <a:rPr lang="en-IN" b="1" dirty="0">
                <a:latin typeface="Arial" panose="020B0604020202020204" pitchFamily="34" charset="0"/>
              </a:rPr>
              <a:t>2D </a:t>
            </a:r>
            <a:r>
              <a:rPr lang="en-IN" b="1" dirty="0" smtClean="0">
                <a:latin typeface="Arial" panose="020B0604020202020204" pitchFamily="34" charset="0"/>
              </a:rPr>
              <a:t>Transforms – matrix()</a:t>
            </a:r>
            <a:endParaRPr lang="en-US" b="1" dirty="0">
              <a:latin typeface="Arial" panose="020B0604020202020204" pitchFamily="34" charset="0"/>
            </a:endParaRPr>
          </a:p>
        </p:txBody>
      </p:sp>
      <p:sp>
        <p:nvSpPr>
          <p:cNvPr id="4" name="Slide Number Placeholder 3"/>
          <p:cNvSpPr>
            <a:spLocks noGrp="1"/>
          </p:cNvSpPr>
          <p:nvPr>
            <p:ph type="sldNum" sz="quarter" idx="11"/>
          </p:nvPr>
        </p:nvSpPr>
        <p:spPr/>
        <p:txBody>
          <a:bodyPr/>
          <a:lstStyle/>
          <a:p>
            <a:fld id="{47ED8886-DB3B-44F4-9A80-E6A224679F20}" type="slidenum">
              <a:rPr lang="en-US" smtClean="0">
                <a:solidFill>
                  <a:schemeClr val="bg1"/>
                </a:solidFill>
              </a:rPr>
              <a:pPr/>
              <a:t>24</a:t>
            </a:fld>
            <a:endParaRPr lang="en-US" dirty="0">
              <a:solidFill>
                <a:schemeClr val="bg1"/>
              </a:solidFill>
            </a:endParaRPr>
          </a:p>
        </p:txBody>
      </p:sp>
      <p:pic>
        <p:nvPicPr>
          <p:cNvPr id="3074" name="Picture 2"/>
          <p:cNvPicPr>
            <a:picLocks noChangeAspect="1" noChangeArrowheads="1"/>
          </p:cNvPicPr>
          <p:nvPr/>
        </p:nvPicPr>
        <p:blipFill>
          <a:blip r:embed="rId2"/>
          <a:srcRect/>
          <a:stretch>
            <a:fillRect/>
          </a:stretch>
        </p:blipFill>
        <p:spPr bwMode="auto">
          <a:xfrm>
            <a:off x="3195637" y="4648200"/>
            <a:ext cx="1838325" cy="1371600"/>
          </a:xfrm>
          <a:prstGeom prst="rect">
            <a:avLst/>
          </a:prstGeom>
          <a:noFill/>
          <a:ln w="9525">
            <a:noFill/>
            <a:miter lim="800000"/>
            <a:headEnd/>
            <a:tailEnd/>
          </a:ln>
          <a:effectLst/>
        </p:spPr>
      </p:pic>
      <p:sp>
        <p:nvSpPr>
          <p:cNvPr id="6" name="Rectangle 5"/>
          <p:cNvSpPr/>
          <p:nvPr/>
        </p:nvSpPr>
        <p:spPr>
          <a:xfrm>
            <a:off x="685800" y="2146518"/>
            <a:ext cx="7543800" cy="1815882"/>
          </a:xfrm>
          <a:prstGeom prst="rect">
            <a:avLst/>
          </a:prstGeom>
          <a:solidFill>
            <a:schemeClr val="tx2">
              <a:lumMod val="25000"/>
              <a:lumOff val="75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div</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transform:matrix(0.866,0.5,-0.5,0.866,0,0);</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-ms-transform:matrix(0.866,0.5,-0.5,0.866,0,0); /* IE 9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-moz-transform:matrix(0.866,0.5,-0.5,0.866,0,0); /* Firefox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-webkit-transform:matrix(0.866,0.5,-0.5,0.866,0,0); /* Safari and Chrome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-o-transform:matrix(0.866,0.5,-0.5,0.866,0,0); /* Opera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p>
        </p:txBody>
      </p:sp>
      <p:sp>
        <p:nvSpPr>
          <p:cNvPr id="7" name="Rectangle 6"/>
          <p:cNvSpPr/>
          <p:nvPr/>
        </p:nvSpPr>
        <p:spPr>
          <a:xfrm>
            <a:off x="228600" y="6019800"/>
            <a:ext cx="4987263" cy="369332"/>
          </a:xfrm>
          <a:prstGeom prst="rect">
            <a:avLst/>
          </a:prstGeom>
        </p:spPr>
        <p:txBody>
          <a:bodyPr wrap="none">
            <a:spAutoFit/>
          </a:bodyPr>
          <a:lstStyle/>
          <a:p>
            <a:r>
              <a:rPr lang="en-US" dirty="0" smtClean="0">
                <a:solidFill>
                  <a:schemeClr val="bg1"/>
                </a:solidFill>
              </a:rPr>
              <a:t>For DEMO : Navigate to DEMO folder -&gt; CSS3</a:t>
            </a:r>
            <a:endParaRPr lang="en-US" dirty="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a:solidFill>
                  <a:schemeClr val="bg1"/>
                </a:solidFill>
              </a:rPr>
              <a:t>Using with 3d transforms, we can move element to x-axis, y-axis and </a:t>
            </a:r>
            <a:r>
              <a:rPr lang="en-US" dirty="0" smtClean="0">
                <a:solidFill>
                  <a:schemeClr val="bg1"/>
                </a:solidFill>
              </a:rPr>
              <a:t>z-axis.</a:t>
            </a:r>
            <a:r>
              <a:rPr lang="en-US" dirty="0">
                <a:solidFill>
                  <a:schemeClr val="bg1"/>
                </a:solidFill>
              </a:rPr>
              <a:t> </a:t>
            </a:r>
            <a:endParaRPr lang="en-US" dirty="0">
              <a:solidFill>
                <a:schemeClr val="bg1"/>
              </a:solidFill>
              <a:latin typeface="Arial" panose="020B0604020202020204" pitchFamily="34" charset="0"/>
            </a:endParaRPr>
          </a:p>
        </p:txBody>
      </p:sp>
      <p:sp>
        <p:nvSpPr>
          <p:cNvPr id="3" name="Title 2"/>
          <p:cNvSpPr>
            <a:spLocks noGrp="1"/>
          </p:cNvSpPr>
          <p:nvPr>
            <p:ph type="title"/>
          </p:nvPr>
        </p:nvSpPr>
        <p:spPr/>
        <p:txBody>
          <a:bodyPr/>
          <a:lstStyle/>
          <a:p>
            <a:r>
              <a:rPr lang="en-IN" b="1" dirty="0">
                <a:latin typeface="Arial" panose="020B0604020202020204" pitchFamily="34" charset="0"/>
              </a:rPr>
              <a:t>CSS3 </a:t>
            </a:r>
            <a:r>
              <a:rPr lang="en-IN" b="1" dirty="0" smtClean="0">
                <a:latin typeface="Arial" panose="020B0604020202020204" pitchFamily="34" charset="0"/>
              </a:rPr>
              <a:t>Transform – 3D</a:t>
            </a:r>
            <a:endParaRPr lang="en-US" b="1" dirty="0">
              <a:latin typeface="Arial" panose="020B0604020202020204" pitchFamily="34" charset="0"/>
            </a:endParaRPr>
          </a:p>
        </p:txBody>
      </p:sp>
      <p:sp>
        <p:nvSpPr>
          <p:cNvPr id="4" name="Slide Number Placeholder 3"/>
          <p:cNvSpPr>
            <a:spLocks noGrp="1"/>
          </p:cNvSpPr>
          <p:nvPr>
            <p:ph type="sldNum" sz="quarter" idx="11"/>
          </p:nvPr>
        </p:nvSpPr>
        <p:spPr/>
        <p:txBody>
          <a:bodyPr/>
          <a:lstStyle/>
          <a:p>
            <a:fld id="{47ED8886-DB3B-44F4-9A80-E6A224679F20}" type="slidenum">
              <a:rPr lang="en-US" smtClean="0">
                <a:solidFill>
                  <a:schemeClr val="bg1"/>
                </a:solidFill>
              </a:rPr>
              <a:pPr/>
              <a:t>25</a:t>
            </a:fld>
            <a:endParaRPr lang="en-US" dirty="0">
              <a:solidFill>
                <a:schemeClr val="bg1"/>
              </a:solidFill>
            </a:endParaRPr>
          </a:p>
        </p:txBody>
      </p:sp>
      <p:graphicFrame>
        <p:nvGraphicFramePr>
          <p:cNvPr id="6" name="Diagram 5"/>
          <p:cNvGraphicFramePr/>
          <p:nvPr>
            <p:extLst>
              <p:ext uri="{D42A27DB-BD31-4B8C-83A1-F6EECF244321}">
                <p14:modId xmlns:p14="http://schemas.microsoft.com/office/powerpoint/2010/main" val="2655516982"/>
              </p:ext>
            </p:extLst>
          </p:nvPr>
        </p:nvGraphicFramePr>
        <p:xfrm>
          <a:off x="762000" y="2037945"/>
          <a:ext cx="7315200" cy="37188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304800" y="6019800"/>
            <a:ext cx="4987263" cy="369332"/>
          </a:xfrm>
          <a:prstGeom prst="rect">
            <a:avLst/>
          </a:prstGeom>
        </p:spPr>
        <p:txBody>
          <a:bodyPr wrap="none">
            <a:spAutoFit/>
          </a:bodyPr>
          <a:lstStyle/>
          <a:p>
            <a:r>
              <a:rPr lang="en-US" dirty="0" smtClean="0">
                <a:solidFill>
                  <a:schemeClr val="bg1"/>
                </a:solidFill>
              </a:rPr>
              <a:t>For DEMO : Navigate to DEMO folder -&gt; CSS3</a:t>
            </a:r>
            <a:endParaRPr lang="en-US" dirty="0">
              <a:solidFill>
                <a:schemeClr val="bg1"/>
              </a:solidFill>
            </a:endParaRPr>
          </a:p>
        </p:txBody>
      </p:sp>
    </p:spTree>
    <p:extLst>
      <p:ext uri="{BB962C8B-B14F-4D97-AF65-F5344CB8AC3E}">
        <p14:creationId xmlns:p14="http://schemas.microsoft.com/office/powerpoint/2010/main" val="21560700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solidFill>
                  <a:schemeClr val="bg1"/>
                </a:solidFill>
              </a:rPr>
              <a:t>The </a:t>
            </a:r>
            <a:r>
              <a:rPr lang="en-IN" dirty="0" err="1" smtClean="0">
                <a:solidFill>
                  <a:schemeClr val="bg1"/>
                </a:solidFill>
              </a:rPr>
              <a:t>rotateX</a:t>
            </a:r>
            <a:r>
              <a:rPr lang="en-IN" dirty="0">
                <a:solidFill>
                  <a:schemeClr val="bg1"/>
                </a:solidFill>
              </a:rPr>
              <a:t>() method, </a:t>
            </a:r>
            <a:r>
              <a:rPr lang="en-IN" dirty="0" smtClean="0">
                <a:solidFill>
                  <a:schemeClr val="bg1"/>
                </a:solidFill>
              </a:rPr>
              <a:t>rotates </a:t>
            </a:r>
            <a:r>
              <a:rPr lang="en-IN" dirty="0">
                <a:solidFill>
                  <a:schemeClr val="bg1"/>
                </a:solidFill>
              </a:rPr>
              <a:t>the element </a:t>
            </a:r>
            <a:r>
              <a:rPr lang="en-IN" dirty="0" smtClean="0">
                <a:solidFill>
                  <a:schemeClr val="bg1"/>
                </a:solidFill>
              </a:rPr>
              <a:t>around </a:t>
            </a:r>
            <a:r>
              <a:rPr lang="en-IN" dirty="0">
                <a:solidFill>
                  <a:schemeClr val="bg1"/>
                </a:solidFill>
              </a:rPr>
              <a:t>its X-axis at a given degree.</a:t>
            </a:r>
            <a:endParaRPr lang="en-US" dirty="0">
              <a:solidFill>
                <a:schemeClr val="bg1"/>
              </a:solidFill>
            </a:endParaRPr>
          </a:p>
          <a:p>
            <a:endParaRPr lang="en-US" dirty="0"/>
          </a:p>
        </p:txBody>
      </p:sp>
      <p:sp>
        <p:nvSpPr>
          <p:cNvPr id="3" name="Title 2"/>
          <p:cNvSpPr>
            <a:spLocks noGrp="1"/>
          </p:cNvSpPr>
          <p:nvPr>
            <p:ph type="title"/>
          </p:nvPr>
        </p:nvSpPr>
        <p:spPr/>
        <p:txBody>
          <a:bodyPr/>
          <a:lstStyle/>
          <a:p>
            <a:r>
              <a:rPr lang="en-IN" b="1" dirty="0">
                <a:latin typeface="Arial" panose="020B0604020202020204" pitchFamily="34" charset="0"/>
              </a:rPr>
              <a:t>3D Transforms – </a:t>
            </a:r>
            <a:r>
              <a:rPr lang="en-IN" b="1" dirty="0" err="1">
                <a:latin typeface="Arial" panose="020B0604020202020204" pitchFamily="34" charset="0"/>
              </a:rPr>
              <a:t>rorateX</a:t>
            </a:r>
            <a:r>
              <a:rPr lang="en-IN" b="1" dirty="0">
                <a:latin typeface="Arial" panose="020B0604020202020204" pitchFamily="34" charset="0"/>
              </a:rPr>
              <a:t>()</a:t>
            </a:r>
            <a:endParaRPr lang="en-US" b="1" dirty="0">
              <a:latin typeface="Arial" panose="020B0604020202020204" pitchFamily="34" charset="0"/>
            </a:endParaRPr>
          </a:p>
        </p:txBody>
      </p:sp>
      <p:sp>
        <p:nvSpPr>
          <p:cNvPr id="4" name="Slide Number Placeholder 3"/>
          <p:cNvSpPr>
            <a:spLocks noGrp="1"/>
          </p:cNvSpPr>
          <p:nvPr>
            <p:ph type="sldNum" sz="quarter" idx="11"/>
          </p:nvPr>
        </p:nvSpPr>
        <p:spPr/>
        <p:txBody>
          <a:bodyPr/>
          <a:lstStyle/>
          <a:p>
            <a:fld id="{47ED8886-DB3B-44F4-9A80-E6A224679F20}" type="slidenum">
              <a:rPr lang="en-US" smtClean="0">
                <a:solidFill>
                  <a:schemeClr val="bg1"/>
                </a:solidFill>
              </a:rPr>
              <a:pPr/>
              <a:t>26</a:t>
            </a:fld>
            <a:endParaRPr lang="en-US" dirty="0">
              <a:solidFill>
                <a:schemeClr val="bg1"/>
              </a:solidFill>
            </a:endParaRPr>
          </a:p>
        </p:txBody>
      </p:sp>
      <p:pic>
        <p:nvPicPr>
          <p:cNvPr id="4098" name="Picture 2"/>
          <p:cNvPicPr>
            <a:picLocks noChangeAspect="1" noChangeArrowheads="1"/>
          </p:cNvPicPr>
          <p:nvPr/>
        </p:nvPicPr>
        <p:blipFill>
          <a:blip r:embed="rId2"/>
          <a:srcRect/>
          <a:stretch>
            <a:fillRect/>
          </a:stretch>
        </p:blipFill>
        <p:spPr bwMode="auto">
          <a:xfrm>
            <a:off x="3581400" y="4495800"/>
            <a:ext cx="1943100" cy="1095375"/>
          </a:xfrm>
          <a:prstGeom prst="rect">
            <a:avLst/>
          </a:prstGeom>
          <a:noFill/>
          <a:ln w="9525">
            <a:noFill/>
            <a:miter lim="800000"/>
            <a:headEnd/>
            <a:tailEnd/>
          </a:ln>
          <a:effectLst/>
        </p:spPr>
      </p:pic>
      <p:sp>
        <p:nvSpPr>
          <p:cNvPr id="8" name="Rectangle 7"/>
          <p:cNvSpPr/>
          <p:nvPr/>
        </p:nvSpPr>
        <p:spPr>
          <a:xfrm>
            <a:off x="1600200" y="2287686"/>
            <a:ext cx="5715000" cy="1384995"/>
          </a:xfrm>
          <a:prstGeom prst="rect">
            <a:avLst/>
          </a:prstGeom>
          <a:solidFill>
            <a:schemeClr val="tx2">
              <a:lumMod val="25000"/>
              <a:lumOff val="75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div</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transform: rotateX(120deg);</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-webkit-transform: rotateX(120deg); /* Safari and Chrome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-moz-transform: rotateX(120deg); /* Firefox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p>
        </p:txBody>
      </p:sp>
      <p:sp>
        <p:nvSpPr>
          <p:cNvPr id="9" name="Rectangle 8"/>
          <p:cNvSpPr/>
          <p:nvPr/>
        </p:nvSpPr>
        <p:spPr>
          <a:xfrm>
            <a:off x="304800" y="6096000"/>
            <a:ext cx="4987263" cy="369332"/>
          </a:xfrm>
          <a:prstGeom prst="rect">
            <a:avLst/>
          </a:prstGeom>
        </p:spPr>
        <p:txBody>
          <a:bodyPr wrap="none">
            <a:spAutoFit/>
          </a:bodyPr>
          <a:lstStyle/>
          <a:p>
            <a:r>
              <a:rPr lang="en-US" dirty="0" smtClean="0">
                <a:solidFill>
                  <a:schemeClr val="bg1"/>
                </a:solidFill>
              </a:rPr>
              <a:t>For DEMO : Navigate to DEMO folder -&gt; CSS3</a:t>
            </a:r>
            <a:endParaRPr lang="en-US" dirty="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solidFill>
                  <a:schemeClr val="bg1"/>
                </a:solidFill>
              </a:rPr>
              <a:t>The </a:t>
            </a:r>
            <a:r>
              <a:rPr lang="en-IN" dirty="0" err="1" smtClean="0">
                <a:solidFill>
                  <a:schemeClr val="bg1"/>
                </a:solidFill>
              </a:rPr>
              <a:t>rotateY</a:t>
            </a:r>
            <a:r>
              <a:rPr lang="en-IN" dirty="0">
                <a:solidFill>
                  <a:schemeClr val="bg1"/>
                </a:solidFill>
              </a:rPr>
              <a:t>() method, </a:t>
            </a:r>
            <a:r>
              <a:rPr lang="en-IN" dirty="0" smtClean="0">
                <a:solidFill>
                  <a:schemeClr val="bg1"/>
                </a:solidFill>
              </a:rPr>
              <a:t>rotates </a:t>
            </a:r>
            <a:r>
              <a:rPr lang="en-IN" dirty="0">
                <a:solidFill>
                  <a:schemeClr val="bg1"/>
                </a:solidFill>
              </a:rPr>
              <a:t>the element </a:t>
            </a:r>
            <a:r>
              <a:rPr lang="en-IN" dirty="0" smtClean="0">
                <a:solidFill>
                  <a:schemeClr val="bg1"/>
                </a:solidFill>
              </a:rPr>
              <a:t>around </a:t>
            </a:r>
            <a:r>
              <a:rPr lang="en-IN" dirty="0">
                <a:solidFill>
                  <a:schemeClr val="bg1"/>
                </a:solidFill>
              </a:rPr>
              <a:t>its Y-axis at a given degree</a:t>
            </a:r>
            <a:endParaRPr lang="en-US" dirty="0">
              <a:solidFill>
                <a:schemeClr val="bg1"/>
              </a:solidFill>
            </a:endParaRPr>
          </a:p>
          <a:p>
            <a:pPr marL="0" indent="0">
              <a:buNone/>
            </a:pPr>
            <a:endParaRPr lang="en-US" dirty="0"/>
          </a:p>
        </p:txBody>
      </p:sp>
      <p:sp>
        <p:nvSpPr>
          <p:cNvPr id="3" name="Title 2"/>
          <p:cNvSpPr>
            <a:spLocks noGrp="1"/>
          </p:cNvSpPr>
          <p:nvPr>
            <p:ph type="title"/>
          </p:nvPr>
        </p:nvSpPr>
        <p:spPr/>
        <p:txBody>
          <a:bodyPr/>
          <a:lstStyle/>
          <a:p>
            <a:r>
              <a:rPr lang="en-IN" b="1" dirty="0">
                <a:latin typeface="Arial" panose="020B0604020202020204" pitchFamily="34" charset="0"/>
              </a:rPr>
              <a:t>3D </a:t>
            </a:r>
            <a:r>
              <a:rPr lang="en-IN" b="1" dirty="0" smtClean="0">
                <a:latin typeface="Arial" panose="020B0604020202020204" pitchFamily="34" charset="0"/>
              </a:rPr>
              <a:t>Transforms – rotate()</a:t>
            </a:r>
            <a:endParaRPr lang="en-US" b="1" dirty="0">
              <a:latin typeface="Arial" panose="020B0604020202020204" pitchFamily="34" charset="0"/>
            </a:endParaRPr>
          </a:p>
        </p:txBody>
      </p:sp>
      <p:sp>
        <p:nvSpPr>
          <p:cNvPr id="4" name="Slide Number Placeholder 3"/>
          <p:cNvSpPr>
            <a:spLocks noGrp="1"/>
          </p:cNvSpPr>
          <p:nvPr>
            <p:ph type="sldNum" sz="quarter" idx="11"/>
          </p:nvPr>
        </p:nvSpPr>
        <p:spPr/>
        <p:txBody>
          <a:bodyPr/>
          <a:lstStyle/>
          <a:p>
            <a:fld id="{47ED8886-DB3B-44F4-9A80-E6A224679F20}" type="slidenum">
              <a:rPr lang="en-US" smtClean="0">
                <a:solidFill>
                  <a:schemeClr val="bg1"/>
                </a:solidFill>
              </a:rPr>
              <a:pPr/>
              <a:t>27</a:t>
            </a:fld>
            <a:endParaRPr lang="en-US" dirty="0">
              <a:solidFill>
                <a:schemeClr val="bg1"/>
              </a:solidFill>
            </a:endParaRPr>
          </a:p>
        </p:txBody>
      </p:sp>
      <p:pic>
        <p:nvPicPr>
          <p:cNvPr id="4099" name="Picture 3"/>
          <p:cNvPicPr>
            <a:picLocks noChangeAspect="1" noChangeArrowheads="1"/>
          </p:cNvPicPr>
          <p:nvPr/>
        </p:nvPicPr>
        <p:blipFill>
          <a:blip r:embed="rId2"/>
          <a:srcRect/>
          <a:stretch>
            <a:fillRect/>
          </a:stretch>
        </p:blipFill>
        <p:spPr bwMode="auto">
          <a:xfrm>
            <a:off x="3176587" y="4495800"/>
            <a:ext cx="1876425" cy="1085850"/>
          </a:xfrm>
          <a:prstGeom prst="rect">
            <a:avLst/>
          </a:prstGeom>
          <a:noFill/>
          <a:ln w="9525">
            <a:noFill/>
            <a:miter lim="800000"/>
            <a:headEnd/>
            <a:tailEnd/>
          </a:ln>
          <a:effectLst/>
        </p:spPr>
      </p:pic>
      <p:sp>
        <p:nvSpPr>
          <p:cNvPr id="7" name="Rectangle 6"/>
          <p:cNvSpPr/>
          <p:nvPr/>
        </p:nvSpPr>
        <p:spPr>
          <a:xfrm>
            <a:off x="1219200" y="2425005"/>
            <a:ext cx="6019800" cy="1384995"/>
          </a:xfrm>
          <a:prstGeom prst="rect">
            <a:avLst/>
          </a:prstGeom>
          <a:solidFill>
            <a:schemeClr val="tx2">
              <a:lumMod val="25000"/>
              <a:lumOff val="75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div</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transform: rotateY(130deg);</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-webkit-transform: rotateY(130deg); /* Safari and Chrome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-moz-transform: rotateY(130deg); /* Firefox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p>
        </p:txBody>
      </p:sp>
      <p:sp>
        <p:nvSpPr>
          <p:cNvPr id="9" name="Rectangle 8"/>
          <p:cNvSpPr/>
          <p:nvPr/>
        </p:nvSpPr>
        <p:spPr>
          <a:xfrm>
            <a:off x="304800" y="6096000"/>
            <a:ext cx="4987263" cy="369332"/>
          </a:xfrm>
          <a:prstGeom prst="rect">
            <a:avLst/>
          </a:prstGeom>
        </p:spPr>
        <p:txBody>
          <a:bodyPr wrap="none">
            <a:spAutoFit/>
          </a:bodyPr>
          <a:lstStyle/>
          <a:p>
            <a:r>
              <a:rPr lang="en-US" dirty="0" smtClean="0">
                <a:solidFill>
                  <a:schemeClr val="bg1"/>
                </a:solidFill>
              </a:rPr>
              <a:t>For DEMO : Navigate to DEMO folder -&gt; CSS3</a:t>
            </a:r>
            <a:endParaRPr lang="en-US" dirty="0">
              <a:solidFill>
                <a:schemeClr val="bg1"/>
              </a:solidFill>
            </a:endParaRPr>
          </a:p>
        </p:txBody>
      </p:sp>
    </p:spTree>
    <p:extLst>
      <p:ext uri="{BB962C8B-B14F-4D97-AF65-F5344CB8AC3E}">
        <p14:creationId xmlns:p14="http://schemas.microsoft.com/office/powerpoint/2010/main" val="561939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Transition</a:t>
            </a:r>
            <a:endParaRPr lang="en-US" dirty="0"/>
          </a:p>
        </p:txBody>
      </p:sp>
    </p:spTree>
    <p:extLst>
      <p:ext uri="{BB962C8B-B14F-4D97-AF65-F5344CB8AC3E}">
        <p14:creationId xmlns:p14="http://schemas.microsoft.com/office/powerpoint/2010/main" val="9319951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solidFill>
                  <a:schemeClr val="bg1"/>
                </a:solidFill>
              </a:rPr>
              <a:t>With CSS3, we can add an effect when changing from one style to another, without using Flash animations or JavaScripts </a:t>
            </a:r>
          </a:p>
          <a:p>
            <a:r>
              <a:rPr lang="en-IN" dirty="0" smtClean="0">
                <a:solidFill>
                  <a:schemeClr val="bg1"/>
                </a:solidFill>
              </a:rPr>
              <a:t>CSS3 transitions are effects that will gradually change the element from one style to another.</a:t>
            </a:r>
          </a:p>
          <a:p>
            <a:r>
              <a:rPr lang="en-IN" dirty="0" smtClean="0">
                <a:solidFill>
                  <a:schemeClr val="bg1"/>
                </a:solidFill>
              </a:rPr>
              <a:t>To achieve this , we need to do two things:</a:t>
            </a:r>
          </a:p>
          <a:p>
            <a:pPr lvl="1"/>
            <a:r>
              <a:rPr lang="en-IN" dirty="0" smtClean="0">
                <a:solidFill>
                  <a:schemeClr val="bg1"/>
                </a:solidFill>
              </a:rPr>
              <a:t>Specify the CSS property you want to add an effect to</a:t>
            </a:r>
          </a:p>
          <a:p>
            <a:pPr lvl="1"/>
            <a:r>
              <a:rPr lang="en-IN" dirty="0" smtClean="0">
                <a:solidFill>
                  <a:schemeClr val="bg1"/>
                </a:solidFill>
              </a:rPr>
              <a:t>Specify the duration of the effect.</a:t>
            </a:r>
          </a:p>
          <a:p>
            <a:endParaRPr lang="en-US" sz="2000" dirty="0"/>
          </a:p>
        </p:txBody>
      </p:sp>
      <p:sp>
        <p:nvSpPr>
          <p:cNvPr id="3" name="Title 2"/>
          <p:cNvSpPr>
            <a:spLocks noGrp="1"/>
          </p:cNvSpPr>
          <p:nvPr>
            <p:ph type="title"/>
          </p:nvPr>
        </p:nvSpPr>
        <p:spPr/>
        <p:txBody>
          <a:bodyPr/>
          <a:lstStyle/>
          <a:p>
            <a:r>
              <a:rPr lang="en-IN" b="1" dirty="0">
                <a:latin typeface="Arial" panose="020B0604020202020204" pitchFamily="34" charset="0"/>
              </a:rPr>
              <a:t>CSS3 Transition</a:t>
            </a:r>
            <a:endParaRPr lang="en-US" b="1" dirty="0">
              <a:latin typeface="Arial" panose="020B0604020202020204" pitchFamily="34" charset="0"/>
            </a:endParaRPr>
          </a:p>
        </p:txBody>
      </p:sp>
      <p:sp>
        <p:nvSpPr>
          <p:cNvPr id="4" name="Slide Number Placeholder 3"/>
          <p:cNvSpPr>
            <a:spLocks noGrp="1"/>
          </p:cNvSpPr>
          <p:nvPr>
            <p:ph type="sldNum" sz="quarter" idx="11"/>
          </p:nvPr>
        </p:nvSpPr>
        <p:spPr/>
        <p:txBody>
          <a:bodyPr/>
          <a:lstStyle/>
          <a:p>
            <a:fld id="{47ED8886-DB3B-44F4-9A80-E6A224679F20}" type="slidenum">
              <a:rPr lang="en-US" smtClean="0">
                <a:solidFill>
                  <a:schemeClr val="bg1"/>
                </a:solidFill>
              </a:rPr>
              <a:pPr/>
              <a:t>29</a:t>
            </a:fld>
            <a:endParaRPr lang="en-US" dirty="0">
              <a:solidFill>
                <a:schemeClr val="bg1"/>
              </a:solidFill>
            </a:endParaRPr>
          </a:p>
        </p:txBody>
      </p:sp>
      <p:sp>
        <p:nvSpPr>
          <p:cNvPr id="5" name="Rectangle 4"/>
          <p:cNvSpPr/>
          <p:nvPr/>
        </p:nvSpPr>
        <p:spPr>
          <a:xfrm>
            <a:off x="1676400" y="3856991"/>
            <a:ext cx="4572000" cy="1600438"/>
          </a:xfrm>
          <a:prstGeom prst="rect">
            <a:avLst/>
          </a:prstGeom>
          <a:solidFill>
            <a:schemeClr val="tx2">
              <a:lumMod val="25000"/>
              <a:lumOff val="75000"/>
            </a:schemeClr>
          </a:solidFill>
        </p:spPr>
        <p:style>
          <a:lnRef idx="2">
            <a:schemeClr val="accent1"/>
          </a:lnRef>
          <a:fillRef idx="1">
            <a:schemeClr val="lt1"/>
          </a:fillRef>
          <a:effectRef idx="0">
            <a:schemeClr val="accent1"/>
          </a:effectRef>
          <a:fontRef idx="minor">
            <a:schemeClr val="dk1"/>
          </a:fontRef>
        </p:style>
        <p:txBody>
          <a:bodyPr>
            <a:spAutoFit/>
          </a:bodyPr>
          <a:lstStyle/>
          <a:p>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div</a:t>
            </a:r>
            <a:b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b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transition: width 2s;</a:t>
            </a:r>
            <a:b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-moz-transition: width 2s; /* Firefox 4 */</a:t>
            </a:r>
            <a:b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-webkit-transition: width 2s; /* Safari and Chrome */</a:t>
            </a:r>
            <a:b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-o-transition: width 2s; /* Opera */</a:t>
            </a:r>
            <a:b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endPar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endParaRPr>
          </a:p>
        </p:txBody>
      </p:sp>
      <p:sp>
        <p:nvSpPr>
          <p:cNvPr id="6" name="Rectangle 5"/>
          <p:cNvSpPr/>
          <p:nvPr/>
        </p:nvSpPr>
        <p:spPr>
          <a:xfrm>
            <a:off x="304800" y="6019800"/>
            <a:ext cx="4987263" cy="369332"/>
          </a:xfrm>
          <a:prstGeom prst="rect">
            <a:avLst/>
          </a:prstGeom>
        </p:spPr>
        <p:txBody>
          <a:bodyPr wrap="none">
            <a:spAutoFit/>
          </a:bodyPr>
          <a:lstStyle/>
          <a:p>
            <a:r>
              <a:rPr lang="en-US" dirty="0" smtClean="0">
                <a:solidFill>
                  <a:schemeClr val="bg1"/>
                </a:solidFill>
              </a:rPr>
              <a:t>For DEMO : Navigate to DEMO folder -&gt; CSS3</a:t>
            </a:r>
            <a:endParaRPr lang="en-US" dirty="0">
              <a:solidFill>
                <a:schemeClr val="bg1"/>
              </a:solidFill>
            </a:endParaRPr>
          </a:p>
        </p:txBody>
      </p:sp>
    </p:spTree>
    <p:extLst>
      <p:ext uri="{BB962C8B-B14F-4D97-AF65-F5344CB8AC3E}">
        <p14:creationId xmlns:p14="http://schemas.microsoft.com/office/powerpoint/2010/main" val="1805046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34159"/>
            <a:ext cx="8389665" cy="607259"/>
          </a:xfrm>
        </p:spPr>
        <p:txBody>
          <a:bodyPr/>
          <a:lstStyle/>
          <a:p>
            <a:r>
              <a:rPr lang="en-US" sz="1800" dirty="0"/>
              <a:t>Enabling Objectives</a:t>
            </a:r>
          </a:p>
        </p:txBody>
      </p:sp>
      <p:sp>
        <p:nvSpPr>
          <p:cNvPr id="2" name="Content Placeholder 1"/>
          <p:cNvSpPr>
            <a:spLocks noGrp="1"/>
          </p:cNvSpPr>
          <p:nvPr>
            <p:ph type="body" sz="quarter" idx="13"/>
          </p:nvPr>
        </p:nvSpPr>
        <p:spPr/>
        <p:txBody>
          <a:bodyPr/>
          <a:lstStyle/>
          <a:p>
            <a:r>
              <a:rPr lang="en-US" sz="2000" dirty="0">
                <a:solidFill>
                  <a:schemeClr val="bg1"/>
                </a:solidFill>
              </a:rPr>
              <a:t>After completing this chapter, you will be able to : </a:t>
            </a:r>
          </a:p>
          <a:p>
            <a:endParaRPr lang="en-US" sz="1800" dirty="0">
              <a:solidFill>
                <a:schemeClr val="bg1"/>
              </a:solidFill>
            </a:endParaRPr>
          </a:p>
          <a:p>
            <a:pPr marL="342900" lvl="0" indent="-342900" defTabSz="914400" eaLnBrk="0" fontAlgn="base" hangingPunct="0">
              <a:spcBef>
                <a:spcPct val="0"/>
              </a:spcBef>
              <a:spcAft>
                <a:spcPct val="0"/>
              </a:spcAft>
              <a:buFont typeface="Arial" panose="020B0604020202020204" pitchFamily="34" charset="0"/>
              <a:buChar char="•"/>
            </a:pPr>
            <a:r>
              <a:rPr lang="en-US" altLang="en-US" sz="1800" dirty="0">
                <a:solidFill>
                  <a:schemeClr val="bg1"/>
                </a:solidFill>
              </a:rPr>
              <a:t>Explain </a:t>
            </a:r>
            <a:r>
              <a:rPr lang="en-US" altLang="en-US" sz="1800" dirty="0" smtClean="0">
                <a:solidFill>
                  <a:schemeClr val="bg1"/>
                </a:solidFill>
              </a:rPr>
              <a:t>and demonstrate the knowledge obtained in enhancing the look and feel of the page using the CSS3.</a:t>
            </a:r>
            <a:endParaRPr lang="en-US" altLang="en-US" sz="1800" dirty="0">
              <a:solidFill>
                <a:schemeClr val="bg1"/>
              </a:solidFill>
            </a:endParaRPr>
          </a:p>
        </p:txBody>
      </p:sp>
      <p:sp>
        <p:nvSpPr>
          <p:cNvPr id="4" name="Slide Number Placeholder 3"/>
          <p:cNvSpPr>
            <a:spLocks noGrp="1"/>
          </p:cNvSpPr>
          <p:nvPr>
            <p:ph type="sldNum" sz="quarter" idx="4294967295"/>
          </p:nvPr>
        </p:nvSpPr>
        <p:spPr/>
        <p:txBody>
          <a:bodyPr/>
          <a:lstStyle/>
          <a:p>
            <a:endParaRPr lang="en-US" dirty="0"/>
          </a:p>
          <a:p>
            <a:endParaRPr lang="en-US" dirty="0"/>
          </a:p>
        </p:txBody>
      </p:sp>
    </p:spTree>
    <p:extLst>
      <p:ext uri="{BB962C8B-B14F-4D97-AF65-F5344CB8AC3E}">
        <p14:creationId xmlns:p14="http://schemas.microsoft.com/office/powerpoint/2010/main" val="773925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376169385"/>
              </p:ext>
            </p:extLst>
          </p:nvPr>
        </p:nvGraphicFramePr>
        <p:xfrm>
          <a:off x="457200" y="1219200"/>
          <a:ext cx="8229600" cy="4567416"/>
        </p:xfrm>
        <a:graphic>
          <a:graphicData uri="http://schemas.openxmlformats.org/drawingml/2006/table">
            <a:tbl>
              <a:tblPr>
                <a:tableStyleId>{5C22544A-7EE6-4342-B048-85BDC9FD1C3A}</a:tableStyleId>
              </a:tblPr>
              <a:tblGrid>
                <a:gridCol w="2425566">
                  <a:extLst>
                    <a:ext uri="{9D8B030D-6E8A-4147-A177-3AD203B41FA5}">
                      <a16:colId xmlns="" xmlns:a16="http://schemas.microsoft.com/office/drawing/2014/main" val="20000"/>
                    </a:ext>
                  </a:extLst>
                </a:gridCol>
                <a:gridCol w="5804034">
                  <a:extLst>
                    <a:ext uri="{9D8B030D-6E8A-4147-A177-3AD203B41FA5}">
                      <a16:colId xmlns="" xmlns:a16="http://schemas.microsoft.com/office/drawing/2014/main" val="20001"/>
                    </a:ext>
                  </a:extLst>
                </a:gridCol>
              </a:tblGrid>
              <a:tr h="752475">
                <a:tc>
                  <a:txBody>
                    <a:bodyPr/>
                    <a:lstStyle/>
                    <a:p>
                      <a:pPr algn="ctr" fontAlgn="t"/>
                      <a:r>
                        <a:rPr lang="en-US" sz="1800" b="1" i="0" u="none" dirty="0">
                          <a:solidFill>
                            <a:schemeClr val="bg1"/>
                          </a:solidFill>
                          <a:latin typeface="Agency FB" pitchFamily="34" charset="0"/>
                        </a:rPr>
                        <a:t>Property</a:t>
                      </a:r>
                    </a:p>
                  </a:txBody>
                  <a:tcPr marL="33647" marR="33647" marT="27728" marB="27728" anchor="ctr">
                    <a:solidFill>
                      <a:schemeClr val="tx2">
                        <a:lumMod val="75000"/>
                        <a:lumOff val="25000"/>
                      </a:schemeClr>
                    </a:solidFill>
                  </a:tcPr>
                </a:tc>
                <a:tc>
                  <a:txBody>
                    <a:bodyPr/>
                    <a:lstStyle/>
                    <a:p>
                      <a:pPr algn="ctr" fontAlgn="t"/>
                      <a:r>
                        <a:rPr lang="en-US" sz="1800" b="1" i="0" u="none" dirty="0">
                          <a:solidFill>
                            <a:schemeClr val="bg1"/>
                          </a:solidFill>
                          <a:latin typeface="Agency FB" pitchFamily="34" charset="0"/>
                        </a:rPr>
                        <a:t>Description</a:t>
                      </a:r>
                    </a:p>
                  </a:txBody>
                  <a:tcPr marL="33647" marR="33647" marT="27728" marB="27728" anchor="ctr">
                    <a:solidFill>
                      <a:schemeClr val="tx2">
                        <a:lumMod val="75000"/>
                        <a:lumOff val="25000"/>
                      </a:schemeClr>
                    </a:solidFill>
                  </a:tcPr>
                </a:tc>
                <a:extLst>
                  <a:ext uri="{0D108BD9-81ED-4DB2-BD59-A6C34878D82A}">
                    <a16:rowId xmlns="" xmlns:a16="http://schemas.microsoft.com/office/drawing/2014/main" val="10000"/>
                  </a:ext>
                </a:extLst>
              </a:tr>
              <a:tr h="854018">
                <a:tc>
                  <a:txBody>
                    <a:bodyPr/>
                    <a:lstStyle/>
                    <a:p>
                      <a:pPr fontAlgn="t"/>
                      <a:r>
                        <a:rPr lang="en-US" sz="1800" i="0" u="none" kern="1200" dirty="0">
                          <a:solidFill>
                            <a:schemeClr val="bg1"/>
                          </a:solidFill>
                          <a:latin typeface="Agency FB" pitchFamily="34" charset="0"/>
                          <a:ea typeface="+mn-ea"/>
                          <a:cs typeface="+mn-cs"/>
                          <a:hlinkClick r:id="rId2"/>
                        </a:rPr>
                        <a:t>transition</a:t>
                      </a:r>
                      <a:endParaRPr lang="en-US" sz="1800" i="0" u="none" kern="1200" dirty="0">
                        <a:solidFill>
                          <a:schemeClr val="bg1"/>
                        </a:solidFill>
                        <a:latin typeface="Agency FB" pitchFamily="34" charset="0"/>
                        <a:ea typeface="+mn-ea"/>
                        <a:cs typeface="+mn-cs"/>
                      </a:endParaRPr>
                    </a:p>
                  </a:txBody>
                  <a:tcPr marL="33647" marR="33647" marT="27728" marB="27728" anchor="ctr">
                    <a:solidFill>
                      <a:schemeClr val="tx2">
                        <a:lumMod val="25000"/>
                        <a:lumOff val="75000"/>
                      </a:schemeClr>
                    </a:solidFill>
                  </a:tcPr>
                </a:tc>
                <a:tc>
                  <a:txBody>
                    <a:bodyPr/>
                    <a:lstStyle/>
                    <a:p>
                      <a:pPr fontAlgn="t"/>
                      <a:r>
                        <a:rPr lang="en-IN" sz="2000" kern="1200" dirty="0">
                          <a:solidFill>
                            <a:schemeClr val="bg1"/>
                          </a:solidFill>
                          <a:latin typeface="+mn-lt"/>
                          <a:ea typeface="+mn-ea"/>
                          <a:cs typeface="+mn-cs"/>
                        </a:rPr>
                        <a:t>A shorthand property for setting the four transition properties into a single property</a:t>
                      </a:r>
                    </a:p>
                  </a:txBody>
                  <a:tcPr marL="33647" marR="33647" marT="27728" marB="27728" anchor="ctr">
                    <a:solidFill>
                      <a:schemeClr val="tx2">
                        <a:lumMod val="25000"/>
                        <a:lumOff val="75000"/>
                      </a:schemeClr>
                    </a:solidFill>
                  </a:tcPr>
                </a:tc>
                <a:extLst>
                  <a:ext uri="{0D108BD9-81ED-4DB2-BD59-A6C34878D82A}">
                    <a16:rowId xmlns="" xmlns:a16="http://schemas.microsoft.com/office/drawing/2014/main" val="10001"/>
                  </a:ext>
                </a:extLst>
              </a:tr>
              <a:tr h="854018">
                <a:tc>
                  <a:txBody>
                    <a:bodyPr/>
                    <a:lstStyle/>
                    <a:p>
                      <a:pPr fontAlgn="t"/>
                      <a:r>
                        <a:rPr lang="en-US" sz="1800" i="0" u="none" kern="1200" dirty="0">
                          <a:solidFill>
                            <a:schemeClr val="bg1"/>
                          </a:solidFill>
                          <a:latin typeface="Agency FB" pitchFamily="34" charset="0"/>
                          <a:ea typeface="+mn-ea"/>
                          <a:cs typeface="+mn-cs"/>
                          <a:hlinkClick r:id="rId3"/>
                        </a:rPr>
                        <a:t>transition-property</a:t>
                      </a:r>
                      <a:endParaRPr lang="en-US" sz="1800" i="0" u="none" kern="1200" dirty="0">
                        <a:solidFill>
                          <a:schemeClr val="bg1"/>
                        </a:solidFill>
                        <a:latin typeface="Agency FB" pitchFamily="34" charset="0"/>
                        <a:ea typeface="+mn-ea"/>
                        <a:cs typeface="+mn-cs"/>
                      </a:endParaRPr>
                    </a:p>
                  </a:txBody>
                  <a:tcPr marL="33647" marR="33647" marT="27728" marB="27728" anchor="ctr">
                    <a:solidFill>
                      <a:schemeClr val="tx2">
                        <a:lumMod val="25000"/>
                        <a:lumOff val="75000"/>
                      </a:schemeClr>
                    </a:solidFill>
                  </a:tcPr>
                </a:tc>
                <a:tc>
                  <a:txBody>
                    <a:bodyPr/>
                    <a:lstStyle/>
                    <a:p>
                      <a:pPr fontAlgn="t"/>
                      <a:r>
                        <a:rPr lang="en-IN" sz="2000" kern="1200" dirty="0">
                          <a:solidFill>
                            <a:schemeClr val="bg1"/>
                          </a:solidFill>
                          <a:latin typeface="+mn-lt"/>
                          <a:ea typeface="+mn-ea"/>
                          <a:cs typeface="+mn-cs"/>
                        </a:rPr>
                        <a:t>Specifies the name of the CSS property to which the transition is applied</a:t>
                      </a:r>
                    </a:p>
                  </a:txBody>
                  <a:tcPr marL="33647" marR="33647" marT="27728" marB="27728" anchor="ctr">
                    <a:solidFill>
                      <a:schemeClr val="tx2">
                        <a:lumMod val="25000"/>
                        <a:lumOff val="75000"/>
                      </a:schemeClr>
                    </a:solidFill>
                  </a:tcPr>
                </a:tc>
                <a:extLst>
                  <a:ext uri="{0D108BD9-81ED-4DB2-BD59-A6C34878D82A}">
                    <a16:rowId xmlns="" xmlns:a16="http://schemas.microsoft.com/office/drawing/2014/main" val="10002"/>
                  </a:ext>
                </a:extLst>
              </a:tr>
              <a:tr h="587831">
                <a:tc>
                  <a:txBody>
                    <a:bodyPr/>
                    <a:lstStyle/>
                    <a:p>
                      <a:pPr fontAlgn="t"/>
                      <a:r>
                        <a:rPr lang="en-US" sz="1800" i="0" u="none" kern="1200" dirty="0">
                          <a:solidFill>
                            <a:schemeClr val="bg1"/>
                          </a:solidFill>
                          <a:latin typeface="Agency FB" pitchFamily="34" charset="0"/>
                          <a:ea typeface="+mn-ea"/>
                          <a:cs typeface="+mn-cs"/>
                          <a:hlinkClick r:id="rId4"/>
                        </a:rPr>
                        <a:t>transition-duration</a:t>
                      </a:r>
                      <a:endParaRPr lang="en-US" sz="1800" i="0" u="none" kern="1200" dirty="0">
                        <a:solidFill>
                          <a:schemeClr val="bg1"/>
                        </a:solidFill>
                        <a:latin typeface="Agency FB" pitchFamily="34" charset="0"/>
                        <a:ea typeface="+mn-ea"/>
                        <a:cs typeface="+mn-cs"/>
                      </a:endParaRPr>
                    </a:p>
                  </a:txBody>
                  <a:tcPr marL="33647" marR="33647" marT="27728" marB="27728" anchor="ctr">
                    <a:solidFill>
                      <a:schemeClr val="tx2">
                        <a:lumMod val="25000"/>
                        <a:lumOff val="75000"/>
                      </a:schemeClr>
                    </a:solidFill>
                  </a:tcPr>
                </a:tc>
                <a:tc>
                  <a:txBody>
                    <a:bodyPr/>
                    <a:lstStyle/>
                    <a:p>
                      <a:pPr fontAlgn="t"/>
                      <a:r>
                        <a:rPr lang="en-IN" sz="2000" kern="1200" dirty="0">
                          <a:solidFill>
                            <a:schemeClr val="bg1"/>
                          </a:solidFill>
                          <a:latin typeface="+mn-lt"/>
                          <a:ea typeface="+mn-ea"/>
                          <a:cs typeface="+mn-cs"/>
                        </a:rPr>
                        <a:t>Defines the length of time that a transition takes. Default 0</a:t>
                      </a:r>
                    </a:p>
                  </a:txBody>
                  <a:tcPr marL="33647" marR="33647" marT="27728" marB="27728" anchor="ctr">
                    <a:solidFill>
                      <a:schemeClr val="tx2">
                        <a:lumMod val="25000"/>
                        <a:lumOff val="75000"/>
                      </a:schemeClr>
                    </a:solidFill>
                  </a:tcPr>
                </a:tc>
                <a:extLst>
                  <a:ext uri="{0D108BD9-81ED-4DB2-BD59-A6C34878D82A}">
                    <a16:rowId xmlns="" xmlns:a16="http://schemas.microsoft.com/office/drawing/2014/main" val="10003"/>
                  </a:ext>
                </a:extLst>
              </a:tr>
              <a:tr h="854018">
                <a:tc>
                  <a:txBody>
                    <a:bodyPr/>
                    <a:lstStyle/>
                    <a:p>
                      <a:pPr fontAlgn="t"/>
                      <a:r>
                        <a:rPr lang="en-US" sz="1800" i="0" u="none" kern="1200" dirty="0">
                          <a:solidFill>
                            <a:schemeClr val="bg1"/>
                          </a:solidFill>
                          <a:latin typeface="Agency FB" pitchFamily="34" charset="0"/>
                          <a:ea typeface="+mn-ea"/>
                          <a:cs typeface="+mn-cs"/>
                          <a:hlinkClick r:id="rId5"/>
                        </a:rPr>
                        <a:t>transition-timing-function</a:t>
                      </a:r>
                      <a:endParaRPr lang="en-US" sz="1800" i="0" u="none" kern="1200" dirty="0">
                        <a:solidFill>
                          <a:schemeClr val="bg1"/>
                        </a:solidFill>
                        <a:latin typeface="Agency FB" pitchFamily="34" charset="0"/>
                        <a:ea typeface="+mn-ea"/>
                        <a:cs typeface="+mn-cs"/>
                      </a:endParaRPr>
                    </a:p>
                  </a:txBody>
                  <a:tcPr marL="33647" marR="33647" marT="27728" marB="27728" anchor="ctr">
                    <a:solidFill>
                      <a:schemeClr val="tx2">
                        <a:lumMod val="25000"/>
                        <a:lumOff val="75000"/>
                      </a:schemeClr>
                    </a:solidFill>
                  </a:tcPr>
                </a:tc>
                <a:tc>
                  <a:txBody>
                    <a:bodyPr/>
                    <a:lstStyle/>
                    <a:p>
                      <a:pPr fontAlgn="t"/>
                      <a:r>
                        <a:rPr lang="en-IN" sz="2000" kern="1200" dirty="0">
                          <a:solidFill>
                            <a:schemeClr val="bg1"/>
                          </a:solidFill>
                          <a:latin typeface="+mn-lt"/>
                          <a:ea typeface="+mn-ea"/>
                          <a:cs typeface="+mn-cs"/>
                        </a:rPr>
                        <a:t>Describes how the speed during a transition will be calculated. Default "ease"</a:t>
                      </a:r>
                    </a:p>
                  </a:txBody>
                  <a:tcPr marL="33647" marR="33647" marT="27728" marB="27728" anchor="ctr">
                    <a:solidFill>
                      <a:schemeClr val="tx2">
                        <a:lumMod val="25000"/>
                        <a:lumOff val="75000"/>
                      </a:schemeClr>
                    </a:solidFill>
                  </a:tcPr>
                </a:tc>
                <a:extLst>
                  <a:ext uri="{0D108BD9-81ED-4DB2-BD59-A6C34878D82A}">
                    <a16:rowId xmlns="" xmlns:a16="http://schemas.microsoft.com/office/drawing/2014/main" val="10004"/>
                  </a:ext>
                </a:extLst>
              </a:tr>
              <a:tr h="587831">
                <a:tc>
                  <a:txBody>
                    <a:bodyPr/>
                    <a:lstStyle/>
                    <a:p>
                      <a:pPr fontAlgn="t"/>
                      <a:r>
                        <a:rPr lang="en-US" sz="1800" i="0" u="none" kern="1200" dirty="0">
                          <a:solidFill>
                            <a:schemeClr val="bg1"/>
                          </a:solidFill>
                          <a:latin typeface="Agency FB" pitchFamily="34" charset="0"/>
                          <a:ea typeface="+mn-ea"/>
                          <a:cs typeface="+mn-cs"/>
                          <a:hlinkClick r:id="rId6"/>
                        </a:rPr>
                        <a:t>transition-delay</a:t>
                      </a:r>
                      <a:endParaRPr lang="en-US" sz="1800" i="0" u="none" kern="1200" dirty="0">
                        <a:solidFill>
                          <a:schemeClr val="bg1"/>
                        </a:solidFill>
                        <a:latin typeface="Agency FB" pitchFamily="34" charset="0"/>
                        <a:ea typeface="+mn-ea"/>
                        <a:cs typeface="+mn-cs"/>
                      </a:endParaRPr>
                    </a:p>
                  </a:txBody>
                  <a:tcPr marL="33647" marR="33647" marT="27728" marB="27728" anchor="ctr">
                    <a:solidFill>
                      <a:schemeClr val="tx2">
                        <a:lumMod val="25000"/>
                        <a:lumOff val="75000"/>
                      </a:schemeClr>
                    </a:solidFill>
                  </a:tcPr>
                </a:tc>
                <a:tc>
                  <a:txBody>
                    <a:bodyPr/>
                    <a:lstStyle/>
                    <a:p>
                      <a:pPr fontAlgn="t"/>
                      <a:r>
                        <a:rPr lang="en-IN" sz="2000" kern="1200" dirty="0">
                          <a:solidFill>
                            <a:schemeClr val="bg1"/>
                          </a:solidFill>
                          <a:latin typeface="+mn-lt"/>
                          <a:ea typeface="+mn-ea"/>
                          <a:cs typeface="+mn-cs"/>
                        </a:rPr>
                        <a:t>Defines when the transition will start. Default 0</a:t>
                      </a:r>
                    </a:p>
                  </a:txBody>
                  <a:tcPr marL="33647" marR="33647" marT="27728" marB="27728" anchor="ctr">
                    <a:solidFill>
                      <a:schemeClr val="tx2">
                        <a:lumMod val="25000"/>
                        <a:lumOff val="75000"/>
                      </a:schemeClr>
                    </a:solidFill>
                  </a:tcPr>
                </a:tc>
                <a:extLst>
                  <a:ext uri="{0D108BD9-81ED-4DB2-BD59-A6C34878D82A}">
                    <a16:rowId xmlns="" xmlns:a16="http://schemas.microsoft.com/office/drawing/2014/main" val="10005"/>
                  </a:ext>
                </a:extLst>
              </a:tr>
            </a:tbl>
          </a:graphicData>
        </a:graphic>
      </p:graphicFrame>
      <p:sp>
        <p:nvSpPr>
          <p:cNvPr id="3" name="Title 2"/>
          <p:cNvSpPr>
            <a:spLocks noGrp="1"/>
          </p:cNvSpPr>
          <p:nvPr>
            <p:ph type="title"/>
          </p:nvPr>
        </p:nvSpPr>
        <p:spPr/>
        <p:txBody>
          <a:bodyPr>
            <a:normAutofit/>
          </a:bodyPr>
          <a:lstStyle/>
          <a:p>
            <a:r>
              <a:rPr lang="en-IN" b="1" dirty="0">
                <a:latin typeface="Arial" panose="020B0604020202020204" pitchFamily="34" charset="0"/>
              </a:rPr>
              <a:t>CSS3 Transition Properties</a:t>
            </a:r>
            <a:endParaRPr lang="en-US" b="1" dirty="0">
              <a:latin typeface="Arial" panose="020B0604020202020204" pitchFamily="34" charset="0"/>
            </a:endParaRPr>
          </a:p>
        </p:txBody>
      </p:sp>
      <p:sp>
        <p:nvSpPr>
          <p:cNvPr id="4" name="Slide Number Placeholder 3"/>
          <p:cNvSpPr>
            <a:spLocks noGrp="1"/>
          </p:cNvSpPr>
          <p:nvPr>
            <p:ph type="sldNum" sz="quarter" idx="11"/>
          </p:nvPr>
        </p:nvSpPr>
        <p:spPr/>
        <p:txBody>
          <a:bodyPr/>
          <a:lstStyle/>
          <a:p>
            <a:fld id="{47ED8886-DB3B-44F4-9A80-E6A224679F20}" type="slidenum">
              <a:rPr lang="en-US" smtClean="0"/>
              <a:pPr/>
              <a:t>30</a:t>
            </a:fld>
            <a:endParaRPr lang="en-US" dirty="0"/>
          </a:p>
        </p:txBody>
      </p:sp>
      <p:sp>
        <p:nvSpPr>
          <p:cNvPr id="5121"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
            </a:r>
            <a:br>
              <a:rPr kumimoji="0" lang="en-US" sz="1800" b="0" i="0" u="none" strike="noStrike" cap="none" normalizeH="0" baseline="0" dirty="0" smtClean="0">
                <a:ln>
                  <a:noFill/>
                </a:ln>
                <a:solidFill>
                  <a:schemeClr val="tx1"/>
                </a:solidFill>
                <a:effectLst/>
                <a:latin typeface="Arial" charset="0"/>
                <a:cs typeface="Arial" charset="0"/>
              </a:rPr>
            </a:b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Fonts</a:t>
            </a:r>
            <a:endParaRPr lang="en-US" dirty="0"/>
          </a:p>
        </p:txBody>
      </p:sp>
    </p:spTree>
    <p:extLst>
      <p:ext uri="{BB962C8B-B14F-4D97-AF65-F5344CB8AC3E}">
        <p14:creationId xmlns:p14="http://schemas.microsoft.com/office/powerpoint/2010/main" val="12524246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solidFill>
                  <a:schemeClr val="bg1"/>
                </a:solidFill>
                <a:latin typeface="Arial" panose="020B0604020202020204" pitchFamily="34" charset="0"/>
              </a:rPr>
              <a:t>Earlier CSS, web designers had to use fonts that were already installed on the user's computer.</a:t>
            </a:r>
          </a:p>
          <a:p>
            <a:endParaRPr lang="en-IN" dirty="0" smtClean="0">
              <a:solidFill>
                <a:schemeClr val="bg1"/>
              </a:solidFill>
              <a:latin typeface="Arial" panose="020B0604020202020204" pitchFamily="34" charset="0"/>
            </a:endParaRPr>
          </a:p>
          <a:p>
            <a:r>
              <a:rPr lang="en-IN" dirty="0" smtClean="0">
                <a:solidFill>
                  <a:schemeClr val="bg1"/>
                </a:solidFill>
                <a:latin typeface="Arial" panose="020B0604020202020204" pitchFamily="34" charset="0"/>
              </a:rPr>
              <a:t>Currently CSS3, web designers can use whatever font he/she likes</a:t>
            </a:r>
          </a:p>
          <a:p>
            <a:endParaRPr lang="en-US" dirty="0">
              <a:latin typeface="Arial" panose="020B0604020202020204" pitchFamily="34" charset="0"/>
            </a:endParaRPr>
          </a:p>
        </p:txBody>
      </p:sp>
      <p:sp>
        <p:nvSpPr>
          <p:cNvPr id="3" name="Title 2"/>
          <p:cNvSpPr>
            <a:spLocks noGrp="1"/>
          </p:cNvSpPr>
          <p:nvPr>
            <p:ph type="title"/>
          </p:nvPr>
        </p:nvSpPr>
        <p:spPr/>
        <p:txBody>
          <a:bodyPr/>
          <a:lstStyle/>
          <a:p>
            <a:r>
              <a:rPr lang="en-US" b="1" dirty="0">
                <a:latin typeface="Arial" panose="020B0604020202020204" pitchFamily="34" charset="0"/>
              </a:rPr>
              <a:t>CSS3 Fonts</a:t>
            </a:r>
          </a:p>
        </p:txBody>
      </p:sp>
      <p:sp>
        <p:nvSpPr>
          <p:cNvPr id="4" name="Slide Number Placeholder 3"/>
          <p:cNvSpPr>
            <a:spLocks noGrp="1"/>
          </p:cNvSpPr>
          <p:nvPr>
            <p:ph type="sldNum" sz="quarter" idx="11"/>
          </p:nvPr>
        </p:nvSpPr>
        <p:spPr/>
        <p:txBody>
          <a:bodyPr/>
          <a:lstStyle/>
          <a:p>
            <a:fld id="{47ED8886-DB3B-44F4-9A80-E6A224679F20}" type="slidenum">
              <a:rPr lang="en-US" smtClean="0">
                <a:solidFill>
                  <a:schemeClr val="bg1"/>
                </a:solidFill>
              </a:rPr>
              <a:pPr/>
              <a:t>32</a:t>
            </a:fld>
            <a:endParaRPr lang="en-US" dirty="0">
              <a:solidFill>
                <a:schemeClr val="bg1"/>
              </a:solidFill>
            </a:endParaRPr>
          </a:p>
        </p:txBody>
      </p:sp>
      <p:sp>
        <p:nvSpPr>
          <p:cNvPr id="6" name="Rectangle 5"/>
          <p:cNvSpPr/>
          <p:nvPr/>
        </p:nvSpPr>
        <p:spPr>
          <a:xfrm>
            <a:off x="783022" y="2966490"/>
            <a:ext cx="3429000" cy="3108543"/>
          </a:xfrm>
          <a:prstGeom prst="rect">
            <a:avLst/>
          </a:prstGeom>
          <a:solidFill>
            <a:schemeClr val="tx2">
              <a:lumMod val="25000"/>
              <a:lumOff val="75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Eg: 1</a:t>
            </a:r>
            <a:endPar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endParaRPr>
          </a:p>
          <a:p>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&lt;style type="text/css"&gt;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@font-face</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font-family: myFirstFont;</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src: url('Sansation_Light.ttf'),</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     url('Sansation_Light.eot'); /* IE9+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div</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font-family:myFirstFont;</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&lt;/style&gt;</a:t>
            </a:r>
          </a:p>
        </p:txBody>
      </p:sp>
      <p:sp>
        <p:nvSpPr>
          <p:cNvPr id="7" name="Rectangle 6"/>
          <p:cNvSpPr/>
          <p:nvPr/>
        </p:nvSpPr>
        <p:spPr>
          <a:xfrm>
            <a:off x="4657396" y="2979628"/>
            <a:ext cx="3419803" cy="3108543"/>
          </a:xfrm>
          <a:prstGeom prst="rect">
            <a:avLst/>
          </a:prstGeom>
          <a:solidFill>
            <a:schemeClr val="tx2">
              <a:lumMod val="25000"/>
              <a:lumOff val="75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Eg :2 </a:t>
            </a:r>
            <a:endPar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endParaRPr>
          </a:p>
          <a:p>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@font-face</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font-family: myFirstFont;</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src: url('Sansation_Bold.ttf'),</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     url('Sansation_Bold.eot'); /* IE9+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font-weight:bold;</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p>
          <a:p>
            <a:endParaRPr lang="en-US" sz="1400" b="1" dirty="0" smtClean="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endParaRPr>
          </a:p>
          <a:p>
            <a:endPar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endParaRPr>
          </a:p>
          <a:p>
            <a:endParaRPr lang="en-US" sz="1400" b="1" dirty="0" smtClean="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endParaRPr>
          </a:p>
          <a:p>
            <a:endPar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endParaRPr>
          </a:p>
          <a:p>
            <a:endParaRPr lang="en-US" sz="1400" dirty="0">
              <a:solidFill>
                <a:schemeClr val="tx1"/>
              </a:solidFill>
            </a:endParaRPr>
          </a:p>
          <a:p>
            <a:endParaRPr lang="en-US" sz="1400" dirty="0">
              <a:solidFill>
                <a:schemeClr val="tx1"/>
              </a:solidFill>
            </a:endParaRPr>
          </a:p>
        </p:txBody>
      </p:sp>
      <p:sp>
        <p:nvSpPr>
          <p:cNvPr id="8" name="Rectangle 7"/>
          <p:cNvSpPr/>
          <p:nvPr/>
        </p:nvSpPr>
        <p:spPr>
          <a:xfrm>
            <a:off x="381000" y="6096000"/>
            <a:ext cx="4987263" cy="369332"/>
          </a:xfrm>
          <a:prstGeom prst="rect">
            <a:avLst/>
          </a:prstGeom>
        </p:spPr>
        <p:txBody>
          <a:bodyPr wrap="none">
            <a:spAutoFit/>
          </a:bodyPr>
          <a:lstStyle/>
          <a:p>
            <a:r>
              <a:rPr lang="en-US" dirty="0" smtClean="0">
                <a:solidFill>
                  <a:schemeClr val="bg1"/>
                </a:solidFill>
                <a:latin typeface="Arial "/>
              </a:rPr>
              <a:t>For DEMO : Navigate to DEMO folder -&gt; CSS3</a:t>
            </a:r>
            <a:endParaRPr lang="en-US" dirty="0">
              <a:solidFill>
                <a:schemeClr val="bg1"/>
              </a:solidFill>
              <a:latin typeface="Arial "/>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b="1" dirty="0">
                <a:latin typeface="Arial" panose="020B0604020202020204" pitchFamily="34" charset="0"/>
              </a:rPr>
              <a:t>CSS3 Font Descriptors</a:t>
            </a:r>
          </a:p>
        </p:txBody>
      </p:sp>
      <p:sp>
        <p:nvSpPr>
          <p:cNvPr id="4" name="Slide Number Placeholder 3"/>
          <p:cNvSpPr>
            <a:spLocks noGrp="1"/>
          </p:cNvSpPr>
          <p:nvPr>
            <p:ph type="sldNum" sz="quarter" idx="11"/>
          </p:nvPr>
        </p:nvSpPr>
        <p:spPr/>
        <p:txBody>
          <a:bodyPr/>
          <a:lstStyle/>
          <a:p>
            <a:fld id="{47ED8886-DB3B-44F4-9A80-E6A224679F20}" type="slidenum">
              <a:rPr lang="en-US" smtClean="0">
                <a:solidFill>
                  <a:schemeClr val="bg1"/>
                </a:solidFill>
              </a:rPr>
              <a:pPr/>
              <a:t>33</a:t>
            </a:fld>
            <a:endParaRPr lang="en-US" dirty="0">
              <a:solidFill>
                <a:schemeClr val="bg1"/>
              </a:solidFill>
            </a:endParaRPr>
          </a:p>
        </p:txBody>
      </p:sp>
      <p:pic>
        <p:nvPicPr>
          <p:cNvPr id="43009" name="Picture 1"/>
          <p:cNvPicPr>
            <a:picLocks noChangeAspect="1" noChangeArrowheads="1"/>
          </p:cNvPicPr>
          <p:nvPr/>
        </p:nvPicPr>
        <p:blipFill>
          <a:blip r:embed="rId2"/>
          <a:srcRect/>
          <a:stretch>
            <a:fillRect/>
          </a:stretch>
        </p:blipFill>
        <p:spPr bwMode="auto">
          <a:xfrm>
            <a:off x="1143000" y="1500981"/>
            <a:ext cx="6670221" cy="43434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err="1" smtClean="0"/>
              <a:t>Multicolumns</a:t>
            </a:r>
            <a:endParaRPr lang="en-US" dirty="0"/>
          </a:p>
        </p:txBody>
      </p:sp>
    </p:spTree>
    <p:extLst>
      <p:ext uri="{BB962C8B-B14F-4D97-AF65-F5344CB8AC3E}">
        <p14:creationId xmlns:p14="http://schemas.microsoft.com/office/powerpoint/2010/main" val="13967820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solidFill>
                  <a:schemeClr val="bg1"/>
                </a:solidFill>
                <a:latin typeface="Arial" panose="020B0604020202020204" pitchFamily="34" charset="0"/>
              </a:rPr>
              <a:t>We can have multiple columns layout like a newspapers</a:t>
            </a:r>
            <a:r>
              <a:rPr lang="en-IN" dirty="0">
                <a:solidFill>
                  <a:schemeClr val="bg1"/>
                </a:solidFill>
                <a:latin typeface="Arial" panose="020B0604020202020204" pitchFamily="34" charset="0"/>
              </a:rPr>
              <a:t>.</a:t>
            </a:r>
            <a:endParaRPr lang="en-IN" dirty="0" smtClean="0">
              <a:solidFill>
                <a:schemeClr val="bg1"/>
              </a:solidFill>
              <a:latin typeface="Arial" panose="020B0604020202020204" pitchFamily="34" charset="0"/>
            </a:endParaRPr>
          </a:p>
          <a:p>
            <a:endParaRPr lang="en-IN" dirty="0" smtClean="0">
              <a:solidFill>
                <a:schemeClr val="bg1"/>
              </a:solidFill>
              <a:latin typeface="Arial" panose="020B0604020202020204" pitchFamily="34" charset="0"/>
            </a:endParaRPr>
          </a:p>
          <a:p>
            <a:r>
              <a:rPr lang="en-IN" dirty="0" smtClean="0">
                <a:solidFill>
                  <a:schemeClr val="bg1"/>
                </a:solidFill>
                <a:latin typeface="Arial" panose="020B0604020202020204" pitchFamily="34" charset="0"/>
              </a:rPr>
              <a:t>CSS3 Multiple column properties:</a:t>
            </a:r>
          </a:p>
          <a:p>
            <a:pPr lvl="1"/>
            <a:r>
              <a:rPr lang="en-IN" dirty="0" smtClean="0">
                <a:solidFill>
                  <a:schemeClr val="bg1"/>
                </a:solidFill>
                <a:latin typeface="Arial" panose="020B0604020202020204" pitchFamily="34" charset="0"/>
              </a:rPr>
              <a:t>column-count</a:t>
            </a:r>
          </a:p>
          <a:p>
            <a:pPr lvl="1"/>
            <a:r>
              <a:rPr lang="en-IN" dirty="0" smtClean="0">
                <a:solidFill>
                  <a:schemeClr val="bg1"/>
                </a:solidFill>
                <a:latin typeface="Arial" panose="020B0604020202020204" pitchFamily="34" charset="0"/>
              </a:rPr>
              <a:t>column-gap</a:t>
            </a:r>
          </a:p>
          <a:p>
            <a:pPr lvl="1"/>
            <a:r>
              <a:rPr lang="en-IN" dirty="0" smtClean="0">
                <a:solidFill>
                  <a:schemeClr val="bg1"/>
                </a:solidFill>
                <a:latin typeface="Arial" panose="020B0604020202020204" pitchFamily="34" charset="0"/>
              </a:rPr>
              <a:t>column-rule</a:t>
            </a:r>
          </a:p>
          <a:p>
            <a:endParaRPr lang="en-US" sz="2000" dirty="0"/>
          </a:p>
        </p:txBody>
      </p:sp>
      <p:sp>
        <p:nvSpPr>
          <p:cNvPr id="3" name="Title 2"/>
          <p:cNvSpPr>
            <a:spLocks noGrp="1"/>
          </p:cNvSpPr>
          <p:nvPr>
            <p:ph type="title"/>
          </p:nvPr>
        </p:nvSpPr>
        <p:spPr/>
        <p:txBody>
          <a:bodyPr>
            <a:normAutofit/>
          </a:bodyPr>
          <a:lstStyle/>
          <a:p>
            <a:r>
              <a:rPr lang="en-US" b="1" dirty="0">
                <a:latin typeface="Arial" panose="020B0604020202020204" pitchFamily="34" charset="0"/>
              </a:rPr>
              <a:t>CSS3 Multicolumn Layouts</a:t>
            </a:r>
          </a:p>
        </p:txBody>
      </p:sp>
      <p:sp>
        <p:nvSpPr>
          <p:cNvPr id="4" name="Slide Number Placeholder 3"/>
          <p:cNvSpPr>
            <a:spLocks noGrp="1"/>
          </p:cNvSpPr>
          <p:nvPr>
            <p:ph type="sldNum" sz="quarter" idx="11"/>
          </p:nvPr>
        </p:nvSpPr>
        <p:spPr/>
        <p:txBody>
          <a:bodyPr/>
          <a:lstStyle/>
          <a:p>
            <a:fld id="{47ED8886-DB3B-44F4-9A80-E6A224679F20}" type="slidenum">
              <a:rPr lang="en-US" smtClean="0">
                <a:solidFill>
                  <a:schemeClr val="bg1"/>
                </a:solidFill>
              </a:rPr>
              <a:pPr/>
              <a:t>35</a:t>
            </a:fld>
            <a:endParaRPr lang="en-US" dirty="0">
              <a:solidFill>
                <a:schemeClr val="bg1"/>
              </a:solidFill>
            </a:endParaRPr>
          </a:p>
        </p:txBody>
      </p:sp>
      <p:pic>
        <p:nvPicPr>
          <p:cNvPr id="41985" name="Picture 1"/>
          <p:cNvPicPr>
            <a:picLocks noChangeAspect="1" noChangeArrowheads="1"/>
          </p:cNvPicPr>
          <p:nvPr/>
        </p:nvPicPr>
        <p:blipFill>
          <a:blip r:embed="rId2"/>
          <a:srcRect/>
          <a:stretch>
            <a:fillRect/>
          </a:stretch>
        </p:blipFill>
        <p:spPr bwMode="auto">
          <a:xfrm>
            <a:off x="990600" y="3733799"/>
            <a:ext cx="6781800" cy="2392363"/>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1"/>
                </a:solidFill>
              </a:rPr>
              <a:t>This example shows how to d</a:t>
            </a:r>
            <a:r>
              <a:rPr lang="en-IN" dirty="0" err="1" smtClean="0">
                <a:solidFill>
                  <a:schemeClr val="bg1"/>
                </a:solidFill>
              </a:rPr>
              <a:t>ivide</a:t>
            </a:r>
            <a:r>
              <a:rPr lang="en-IN" dirty="0" smtClean="0">
                <a:solidFill>
                  <a:schemeClr val="bg1"/>
                </a:solidFill>
              </a:rPr>
              <a:t> </a:t>
            </a:r>
            <a:r>
              <a:rPr lang="en-IN" dirty="0">
                <a:solidFill>
                  <a:schemeClr val="bg1"/>
                </a:solidFill>
              </a:rPr>
              <a:t>the text in a div element into three </a:t>
            </a:r>
            <a:r>
              <a:rPr lang="en-IN" dirty="0" smtClean="0">
                <a:solidFill>
                  <a:schemeClr val="bg1"/>
                </a:solidFill>
              </a:rPr>
              <a:t>columns.</a:t>
            </a:r>
            <a:endParaRPr lang="en-US" dirty="0">
              <a:solidFill>
                <a:schemeClr val="bg1"/>
              </a:solidFill>
            </a:endParaRPr>
          </a:p>
        </p:txBody>
      </p:sp>
      <p:sp>
        <p:nvSpPr>
          <p:cNvPr id="3" name="Title 2"/>
          <p:cNvSpPr>
            <a:spLocks noGrp="1"/>
          </p:cNvSpPr>
          <p:nvPr>
            <p:ph type="title"/>
          </p:nvPr>
        </p:nvSpPr>
        <p:spPr/>
        <p:txBody>
          <a:bodyPr>
            <a:normAutofit/>
          </a:bodyPr>
          <a:lstStyle/>
          <a:p>
            <a:r>
              <a:rPr lang="en-US" b="1" dirty="0">
                <a:latin typeface="Arial" panose="020B0604020202020204" pitchFamily="34" charset="0"/>
              </a:rPr>
              <a:t>CSS3 Multicolumn </a:t>
            </a:r>
            <a:r>
              <a:rPr lang="en-US" b="1" dirty="0" smtClean="0">
                <a:latin typeface="Arial" panose="020B0604020202020204" pitchFamily="34" charset="0"/>
              </a:rPr>
              <a:t>Layouts</a:t>
            </a:r>
            <a:endParaRPr lang="en-US" b="1" dirty="0">
              <a:latin typeface="Arial" panose="020B0604020202020204" pitchFamily="34" charset="0"/>
            </a:endParaRPr>
          </a:p>
        </p:txBody>
      </p:sp>
      <p:sp>
        <p:nvSpPr>
          <p:cNvPr id="4" name="Slide Number Placeholder 3"/>
          <p:cNvSpPr>
            <a:spLocks noGrp="1"/>
          </p:cNvSpPr>
          <p:nvPr>
            <p:ph type="sldNum" sz="quarter" idx="11"/>
          </p:nvPr>
        </p:nvSpPr>
        <p:spPr/>
        <p:txBody>
          <a:bodyPr/>
          <a:lstStyle/>
          <a:p>
            <a:fld id="{47ED8886-DB3B-44F4-9A80-E6A224679F20}" type="slidenum">
              <a:rPr lang="en-US" smtClean="0">
                <a:solidFill>
                  <a:schemeClr val="bg1"/>
                </a:solidFill>
              </a:rPr>
              <a:pPr/>
              <a:t>36</a:t>
            </a:fld>
            <a:endParaRPr lang="en-US" dirty="0">
              <a:solidFill>
                <a:schemeClr val="bg1"/>
              </a:solidFill>
            </a:endParaRPr>
          </a:p>
        </p:txBody>
      </p:sp>
      <p:sp>
        <p:nvSpPr>
          <p:cNvPr id="5" name="Rectangle 4"/>
          <p:cNvSpPr/>
          <p:nvPr/>
        </p:nvSpPr>
        <p:spPr>
          <a:xfrm>
            <a:off x="1295400" y="2438400"/>
            <a:ext cx="6629400" cy="1600438"/>
          </a:xfrm>
          <a:prstGeom prst="rect">
            <a:avLst/>
          </a:prstGeom>
          <a:solidFill>
            <a:schemeClr val="tx2">
              <a:lumMod val="25000"/>
              <a:lumOff val="75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endPar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endParaRPr>
          </a:p>
          <a:p>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div</a:t>
            </a:r>
            <a:b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b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-moz-column-count:3; /* Firefox */</a:t>
            </a:r>
            <a:b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-webkit-column-count:3; /* Safari and Chrome */</a:t>
            </a:r>
            <a:b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column-count:3;</a:t>
            </a:r>
            <a:b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IN"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solidFill>
                  <a:schemeClr val="bg1"/>
                </a:solidFill>
              </a:rPr>
              <a:t>This example shows how to specify </a:t>
            </a:r>
            <a:r>
              <a:rPr lang="en-US" u="sng" dirty="0">
                <a:solidFill>
                  <a:schemeClr val="bg1"/>
                </a:solidFill>
                <a:effectLst>
                  <a:outerShdw blurRad="38100" dist="38100" dir="2700000" algn="tl">
                    <a:srgbClr val="000000">
                      <a:alpha val="43137"/>
                    </a:srgbClr>
                  </a:outerShdw>
                </a:effectLst>
              </a:rPr>
              <a:t>40 pixels</a:t>
            </a:r>
            <a:r>
              <a:rPr lang="en-US" dirty="0">
                <a:solidFill>
                  <a:schemeClr val="bg1"/>
                </a:solidFill>
                <a:effectLst>
                  <a:outerShdw blurRad="38100" dist="38100" dir="2700000" algn="tl">
                    <a:srgbClr val="000000">
                      <a:alpha val="43137"/>
                    </a:srgbClr>
                  </a:outerShdw>
                </a:effectLst>
              </a:rPr>
              <a:t> </a:t>
            </a:r>
            <a:r>
              <a:rPr lang="en-IN" dirty="0" smtClean="0">
                <a:solidFill>
                  <a:schemeClr val="bg1"/>
                </a:solidFill>
              </a:rPr>
              <a:t>spacing between columns</a:t>
            </a:r>
            <a:endParaRPr lang="en-IN" dirty="0">
              <a:solidFill>
                <a:schemeClr val="bg1"/>
              </a:solidFill>
            </a:endParaRPr>
          </a:p>
        </p:txBody>
      </p:sp>
      <p:sp>
        <p:nvSpPr>
          <p:cNvPr id="3" name="Title 2"/>
          <p:cNvSpPr>
            <a:spLocks noGrp="1"/>
          </p:cNvSpPr>
          <p:nvPr>
            <p:ph type="title"/>
          </p:nvPr>
        </p:nvSpPr>
        <p:spPr/>
        <p:txBody>
          <a:bodyPr>
            <a:normAutofit/>
          </a:bodyPr>
          <a:lstStyle/>
          <a:p>
            <a:r>
              <a:rPr lang="en-US" b="1" dirty="0">
                <a:latin typeface="Arial" panose="020B0604020202020204" pitchFamily="34" charset="0"/>
              </a:rPr>
              <a:t>CSS3 Multicolumn </a:t>
            </a:r>
            <a:r>
              <a:rPr lang="en-US" b="1" dirty="0" smtClean="0">
                <a:latin typeface="Arial" panose="020B0604020202020204" pitchFamily="34" charset="0"/>
              </a:rPr>
              <a:t>Layouts</a:t>
            </a:r>
            <a:endParaRPr lang="en-US" b="1" dirty="0">
              <a:latin typeface="Arial" panose="020B0604020202020204" pitchFamily="34" charset="0"/>
            </a:endParaRPr>
          </a:p>
        </p:txBody>
      </p:sp>
      <p:sp>
        <p:nvSpPr>
          <p:cNvPr id="4" name="Slide Number Placeholder 3"/>
          <p:cNvSpPr>
            <a:spLocks noGrp="1"/>
          </p:cNvSpPr>
          <p:nvPr>
            <p:ph type="sldNum" sz="quarter" idx="11"/>
          </p:nvPr>
        </p:nvSpPr>
        <p:spPr/>
        <p:txBody>
          <a:bodyPr/>
          <a:lstStyle/>
          <a:p>
            <a:fld id="{47ED8886-DB3B-44F4-9A80-E6A224679F20}" type="slidenum">
              <a:rPr lang="en-US" smtClean="0">
                <a:solidFill>
                  <a:schemeClr val="bg1"/>
                </a:solidFill>
              </a:rPr>
              <a:pPr/>
              <a:t>37</a:t>
            </a:fld>
            <a:endParaRPr lang="en-US" dirty="0">
              <a:solidFill>
                <a:schemeClr val="bg1"/>
              </a:solidFill>
            </a:endParaRPr>
          </a:p>
        </p:txBody>
      </p:sp>
      <p:sp>
        <p:nvSpPr>
          <p:cNvPr id="6" name="Rectangle 5"/>
          <p:cNvSpPr/>
          <p:nvPr/>
        </p:nvSpPr>
        <p:spPr>
          <a:xfrm>
            <a:off x="1143000" y="2286000"/>
            <a:ext cx="6019800" cy="1384995"/>
          </a:xfrm>
          <a:prstGeom prst="rect">
            <a:avLst/>
          </a:prstGeom>
          <a:solidFill>
            <a:schemeClr val="tx2">
              <a:lumMod val="25000"/>
              <a:lumOff val="75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div</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-moz-column-gap:40px; /* Firefox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-webkit-column-gap:40px; /* Safari and Chrome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column-gap:40px;</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p>
        </p:txBody>
      </p:sp>
    </p:spTree>
    <p:extLst>
      <p:ext uri="{BB962C8B-B14F-4D97-AF65-F5344CB8AC3E}">
        <p14:creationId xmlns:p14="http://schemas.microsoft.com/office/powerpoint/2010/main" val="3625930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1"/>
                </a:solidFill>
              </a:rPr>
              <a:t>It is shown in the example on how to specify the </a:t>
            </a:r>
            <a:r>
              <a:rPr lang="en-IN" dirty="0" smtClean="0">
                <a:solidFill>
                  <a:schemeClr val="bg1"/>
                </a:solidFill>
                <a:effectLst>
                  <a:outerShdw blurRad="38100" dist="38100" dir="2700000" algn="tl">
                    <a:srgbClr val="000000">
                      <a:alpha val="43137"/>
                    </a:srgbClr>
                  </a:outerShdw>
                </a:effectLst>
              </a:rPr>
              <a:t>width</a:t>
            </a:r>
            <a:r>
              <a:rPr lang="en-IN" dirty="0">
                <a:solidFill>
                  <a:schemeClr val="bg1"/>
                </a:solidFill>
                <a:effectLst>
                  <a:outerShdw blurRad="38100" dist="38100" dir="2700000" algn="tl">
                    <a:srgbClr val="000000">
                      <a:alpha val="43137"/>
                    </a:srgbClr>
                  </a:outerShdw>
                </a:effectLst>
              </a:rPr>
              <a:t>, style and </a:t>
            </a:r>
            <a:r>
              <a:rPr lang="en-IN" dirty="0" err="1">
                <a:solidFill>
                  <a:schemeClr val="bg1"/>
                </a:solidFill>
                <a:effectLst>
                  <a:outerShdw blurRad="38100" dist="38100" dir="2700000" algn="tl">
                    <a:srgbClr val="000000">
                      <a:alpha val="43137"/>
                    </a:srgbClr>
                  </a:outerShdw>
                </a:effectLst>
              </a:rPr>
              <a:t>color</a:t>
            </a:r>
            <a:r>
              <a:rPr lang="en-IN" dirty="0">
                <a:solidFill>
                  <a:schemeClr val="bg1"/>
                </a:solidFill>
                <a:effectLst>
                  <a:outerShdw blurRad="38100" dist="38100" dir="2700000" algn="tl">
                    <a:srgbClr val="000000">
                      <a:alpha val="43137"/>
                    </a:srgbClr>
                  </a:outerShdw>
                </a:effectLst>
              </a:rPr>
              <a:t> of the rule between columns</a:t>
            </a:r>
            <a:r>
              <a:rPr lang="en-IN" dirty="0">
                <a:effectLst>
                  <a:outerShdw blurRad="38100" dist="38100" dir="2700000" algn="tl">
                    <a:srgbClr val="000000">
                      <a:alpha val="43137"/>
                    </a:srgbClr>
                  </a:outerShdw>
                </a:effectLst>
              </a:rPr>
              <a:t>:</a:t>
            </a:r>
            <a:endParaRPr lang="en-US" dirty="0">
              <a:effectLst>
                <a:outerShdw blurRad="38100" dist="38100" dir="2700000" algn="tl">
                  <a:srgbClr val="000000">
                    <a:alpha val="43137"/>
                  </a:srgbClr>
                </a:outerShdw>
              </a:effectLst>
            </a:endParaRPr>
          </a:p>
          <a:p>
            <a:endParaRPr lang="en-US" dirty="0"/>
          </a:p>
        </p:txBody>
      </p:sp>
      <p:sp>
        <p:nvSpPr>
          <p:cNvPr id="3" name="Title 2"/>
          <p:cNvSpPr>
            <a:spLocks noGrp="1"/>
          </p:cNvSpPr>
          <p:nvPr>
            <p:ph type="title"/>
          </p:nvPr>
        </p:nvSpPr>
        <p:spPr/>
        <p:txBody>
          <a:bodyPr>
            <a:normAutofit/>
          </a:bodyPr>
          <a:lstStyle/>
          <a:p>
            <a:r>
              <a:rPr lang="en-US" b="1" dirty="0">
                <a:latin typeface="Arial" panose="020B0604020202020204" pitchFamily="34" charset="0"/>
              </a:rPr>
              <a:t>CSS3 Multicolumn </a:t>
            </a:r>
            <a:r>
              <a:rPr lang="en-US" b="1" dirty="0" smtClean="0">
                <a:latin typeface="Arial" panose="020B0604020202020204" pitchFamily="34" charset="0"/>
              </a:rPr>
              <a:t>Layouts</a:t>
            </a:r>
            <a:endParaRPr lang="en-US" dirty="0">
              <a:latin typeface="Arial Rounded MT Bold" panose="020F0704030504030204" pitchFamily="34" charset="0"/>
            </a:endParaRPr>
          </a:p>
        </p:txBody>
      </p:sp>
      <p:sp>
        <p:nvSpPr>
          <p:cNvPr id="4" name="Slide Number Placeholder 3"/>
          <p:cNvSpPr>
            <a:spLocks noGrp="1"/>
          </p:cNvSpPr>
          <p:nvPr>
            <p:ph type="sldNum" sz="quarter" idx="11"/>
          </p:nvPr>
        </p:nvSpPr>
        <p:spPr/>
        <p:txBody>
          <a:bodyPr/>
          <a:lstStyle/>
          <a:p>
            <a:fld id="{47ED8886-DB3B-44F4-9A80-E6A224679F20}" type="slidenum">
              <a:rPr lang="en-US" smtClean="0">
                <a:solidFill>
                  <a:schemeClr val="bg1"/>
                </a:solidFill>
              </a:rPr>
              <a:pPr/>
              <a:t>38</a:t>
            </a:fld>
            <a:endParaRPr lang="en-US" dirty="0">
              <a:solidFill>
                <a:schemeClr val="bg1"/>
              </a:solidFill>
            </a:endParaRPr>
          </a:p>
        </p:txBody>
      </p:sp>
      <p:sp>
        <p:nvSpPr>
          <p:cNvPr id="7" name="Rectangle 6"/>
          <p:cNvSpPr/>
          <p:nvPr/>
        </p:nvSpPr>
        <p:spPr>
          <a:xfrm>
            <a:off x="1600200" y="2362200"/>
            <a:ext cx="4572000" cy="1600438"/>
          </a:xfrm>
          <a:prstGeom prst="rect">
            <a:avLst/>
          </a:prstGeom>
          <a:solidFill>
            <a:schemeClr val="tx2">
              <a:lumMod val="25000"/>
              <a:lumOff val="75000"/>
            </a:schemeClr>
          </a:solidFill>
        </p:spPr>
        <p:style>
          <a:lnRef idx="2">
            <a:schemeClr val="accent1"/>
          </a:lnRef>
          <a:fillRef idx="1">
            <a:schemeClr val="lt1"/>
          </a:fillRef>
          <a:effectRef idx="0">
            <a:schemeClr val="accent1"/>
          </a:effectRef>
          <a:fontRef idx="minor">
            <a:schemeClr val="dk1"/>
          </a:fontRef>
        </p:style>
        <p:txBody>
          <a:bodyPr>
            <a:spAutoFit/>
          </a:bodyPr>
          <a:lstStyle/>
          <a:p>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div</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-moz-column-rule:3px outset #ff00ff; /* Firefox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-webkit-column-rule:3px outset #ff00ff; /* Safari and Chrome */</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column-rule:3px outset #ff00ff;</a:t>
            </a:r>
            <a:b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br>
            <a:r>
              <a:rPr lang="en-US" sz="1400" b="1" dirty="0">
                <a:solidFill>
                  <a:schemeClr val="accent4">
                    <a:lumMod val="75000"/>
                  </a:schemeClr>
                </a:solidFill>
                <a:latin typeface="Arial" panose="020B0604020202020204" pitchFamily="34" charset="0"/>
                <a:ea typeface="Arial Unicode MS" panose="020B0604020202020204" pitchFamily="34" charset="-128"/>
                <a:cs typeface="Arial" panose="020B0604020202020204" pitchFamily="34" charset="0"/>
              </a:rPr>
              <a:t>}</a:t>
            </a:r>
          </a:p>
        </p:txBody>
      </p:sp>
    </p:spTree>
    <p:extLst>
      <p:ext uri="{BB962C8B-B14F-4D97-AF65-F5344CB8AC3E}">
        <p14:creationId xmlns:p14="http://schemas.microsoft.com/office/powerpoint/2010/main" val="9524031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smtClean="0">
                <a:solidFill>
                  <a:schemeClr val="bg1"/>
                </a:solidFill>
                <a:latin typeface="Arial" panose="020B0604020202020204" pitchFamily="34" charset="0"/>
              </a:rPr>
              <a:t>Learning Language </a:t>
            </a:r>
            <a:r>
              <a:rPr lang="en-IN" dirty="0" smtClean="0">
                <a:solidFill>
                  <a:schemeClr val="bg1"/>
                </a:solidFill>
                <a:latin typeface="Arial" panose="020B0604020202020204" pitchFamily="34" charset="0"/>
              </a:rPr>
              <a:t>- CSS3 is a much easier language to learn compared to its predecessor.</a:t>
            </a:r>
          </a:p>
          <a:p>
            <a:endParaRPr lang="en-IN" dirty="0" smtClean="0">
              <a:solidFill>
                <a:schemeClr val="bg1"/>
              </a:solidFill>
              <a:latin typeface="Arial" panose="020B0604020202020204" pitchFamily="34" charset="0"/>
            </a:endParaRPr>
          </a:p>
          <a:p>
            <a:r>
              <a:rPr lang="en-IN" b="1" dirty="0" smtClean="0">
                <a:solidFill>
                  <a:schemeClr val="bg1"/>
                </a:solidFill>
                <a:latin typeface="Arial" panose="020B0604020202020204" pitchFamily="34" charset="0"/>
              </a:rPr>
              <a:t>Size </a:t>
            </a:r>
            <a:r>
              <a:rPr lang="en-IN" dirty="0" smtClean="0">
                <a:solidFill>
                  <a:schemeClr val="bg1"/>
                </a:solidFill>
                <a:latin typeface="Arial" panose="020B0604020202020204" pitchFamily="34" charset="0"/>
              </a:rPr>
              <a:t>– Number of lines of code written in CSS3 is less to implement a functionality. </a:t>
            </a:r>
          </a:p>
          <a:p>
            <a:endParaRPr lang="en-IN" dirty="0" smtClean="0">
              <a:solidFill>
                <a:schemeClr val="bg1"/>
              </a:solidFill>
              <a:latin typeface="Arial" panose="020B0604020202020204" pitchFamily="34" charset="0"/>
            </a:endParaRPr>
          </a:p>
          <a:p>
            <a:r>
              <a:rPr lang="en-IN" b="1" dirty="0" smtClean="0">
                <a:solidFill>
                  <a:schemeClr val="bg1"/>
                </a:solidFill>
                <a:latin typeface="Arial" panose="020B0604020202020204" pitchFamily="34" charset="0"/>
              </a:rPr>
              <a:t>Implementation</a:t>
            </a:r>
            <a:r>
              <a:rPr lang="en-IN" dirty="0" smtClean="0">
                <a:solidFill>
                  <a:schemeClr val="bg1"/>
                </a:solidFill>
                <a:latin typeface="Arial" panose="020B0604020202020204" pitchFamily="34" charset="0"/>
              </a:rPr>
              <a:t> - CSS3  is written directly into the standard </a:t>
            </a:r>
            <a:r>
              <a:rPr lang="en-IN" dirty="0" err="1" smtClean="0">
                <a:solidFill>
                  <a:schemeClr val="bg1"/>
                </a:solidFill>
                <a:latin typeface="Arial" panose="020B0604020202020204" pitchFamily="34" charset="0"/>
              </a:rPr>
              <a:t>stylesheet</a:t>
            </a:r>
            <a:r>
              <a:rPr lang="en-IN" dirty="0" smtClean="0">
                <a:solidFill>
                  <a:schemeClr val="bg1"/>
                </a:solidFill>
                <a:latin typeface="Arial" panose="020B0604020202020204" pitchFamily="34" charset="0"/>
              </a:rPr>
              <a:t> and there is no need for extra files. </a:t>
            </a:r>
          </a:p>
          <a:p>
            <a:endParaRPr lang="en-IN" dirty="0" smtClean="0">
              <a:solidFill>
                <a:schemeClr val="bg1"/>
              </a:solidFill>
              <a:latin typeface="Arial" panose="020B0604020202020204" pitchFamily="34" charset="0"/>
            </a:endParaRPr>
          </a:p>
          <a:p>
            <a:r>
              <a:rPr lang="en-IN" b="1" dirty="0" smtClean="0">
                <a:solidFill>
                  <a:schemeClr val="bg1"/>
                </a:solidFill>
                <a:latin typeface="Arial" panose="020B0604020202020204" pitchFamily="34" charset="0"/>
              </a:rPr>
              <a:t>Accessibility</a:t>
            </a:r>
            <a:r>
              <a:rPr lang="en-IN" dirty="0" smtClean="0">
                <a:solidFill>
                  <a:schemeClr val="bg1"/>
                </a:solidFill>
                <a:latin typeface="Arial" panose="020B0604020202020204" pitchFamily="34" charset="0"/>
              </a:rPr>
              <a:t> – Provides accessibility to all types of used including differently abled users.</a:t>
            </a:r>
            <a:endParaRPr lang="en-US" sz="1800" dirty="0" smtClean="0">
              <a:solidFill>
                <a:schemeClr val="tx1"/>
              </a:solidFill>
              <a:latin typeface="Arial" panose="020B0604020202020204" pitchFamily="34" charset="0"/>
            </a:endParaRPr>
          </a:p>
        </p:txBody>
      </p:sp>
      <p:sp>
        <p:nvSpPr>
          <p:cNvPr id="3" name="Title 2"/>
          <p:cNvSpPr>
            <a:spLocks noGrp="1"/>
          </p:cNvSpPr>
          <p:nvPr>
            <p:ph type="title"/>
          </p:nvPr>
        </p:nvSpPr>
        <p:spPr/>
        <p:txBody>
          <a:bodyPr/>
          <a:lstStyle/>
          <a:p>
            <a:r>
              <a:rPr lang="en-US" b="1" dirty="0">
                <a:latin typeface="Arial" panose="020B0604020202020204" pitchFamily="34" charset="0"/>
              </a:rPr>
              <a:t>Advantages of CSS3</a:t>
            </a:r>
          </a:p>
        </p:txBody>
      </p:sp>
      <p:sp>
        <p:nvSpPr>
          <p:cNvPr id="4" name="Slide Number Placeholder 3"/>
          <p:cNvSpPr>
            <a:spLocks noGrp="1"/>
          </p:cNvSpPr>
          <p:nvPr>
            <p:ph type="sldNum" sz="quarter" idx="11"/>
          </p:nvPr>
        </p:nvSpPr>
        <p:spPr/>
        <p:txBody>
          <a:bodyPr/>
          <a:lstStyle/>
          <a:p>
            <a:fld id="{47ED8886-DB3B-44F4-9A80-E6A224679F20}" type="slidenum">
              <a:rPr lang="en-US" smtClean="0">
                <a:solidFill>
                  <a:schemeClr val="bg1"/>
                </a:solidFill>
              </a:rPr>
              <a:pPr/>
              <a:t>39</a:t>
            </a:fld>
            <a:endParaRPr lang="en-US"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800" dirty="0" smtClean="0"/>
              <a:t>Key Topics</a:t>
            </a:r>
            <a:endParaRPr lang="en-US" sz="1800" dirty="0"/>
          </a:p>
        </p:txBody>
      </p:sp>
      <p:sp>
        <p:nvSpPr>
          <p:cNvPr id="2" name="Content Placeholder 1"/>
          <p:cNvSpPr>
            <a:spLocks noGrp="1"/>
          </p:cNvSpPr>
          <p:nvPr>
            <p:ph type="body" sz="quarter" idx="13"/>
          </p:nvPr>
        </p:nvSpPr>
        <p:spPr/>
        <p:txBody>
          <a:bodyPr>
            <a:normAutofit/>
          </a:bodyPr>
          <a:lstStyle/>
          <a:p>
            <a:pPr lvl="1"/>
            <a:r>
              <a:rPr lang="en-US" sz="2000" dirty="0" smtClean="0">
                <a:solidFill>
                  <a:schemeClr val="bg1"/>
                </a:solidFill>
              </a:rPr>
              <a:t>What is CSS and differences between CSS2 and CSS3</a:t>
            </a:r>
          </a:p>
          <a:p>
            <a:pPr lvl="1"/>
            <a:endParaRPr lang="en-US" sz="2000" dirty="0">
              <a:solidFill>
                <a:schemeClr val="bg1"/>
              </a:solidFill>
            </a:endParaRPr>
          </a:p>
          <a:p>
            <a:pPr lvl="1"/>
            <a:r>
              <a:rPr lang="en-US" sz="2000" dirty="0" smtClean="0">
                <a:solidFill>
                  <a:schemeClr val="bg1"/>
                </a:solidFill>
              </a:rPr>
              <a:t>CSS3 syntax and usage.</a:t>
            </a:r>
          </a:p>
          <a:p>
            <a:pPr lvl="3"/>
            <a:endParaRPr lang="en-US" sz="2000" dirty="0">
              <a:solidFill>
                <a:schemeClr val="bg1"/>
              </a:solidFill>
            </a:endParaRPr>
          </a:p>
          <a:p>
            <a:pPr lvl="1"/>
            <a:r>
              <a:rPr lang="en-US" sz="2000" dirty="0">
                <a:solidFill>
                  <a:schemeClr val="bg1"/>
                </a:solidFill>
              </a:rPr>
              <a:t>Pros and Cons of using CSS3</a:t>
            </a:r>
          </a:p>
        </p:txBody>
      </p:sp>
      <p:sp>
        <p:nvSpPr>
          <p:cNvPr id="5" name="Slide Number Placeholder 4"/>
          <p:cNvSpPr>
            <a:spLocks noGrp="1"/>
          </p:cNvSpPr>
          <p:nvPr>
            <p:ph type="sldNum" sz="quarter" idx="4294967295"/>
          </p:nvPr>
        </p:nvSpPr>
        <p:spPr/>
        <p:txBody>
          <a:bodyPr/>
          <a:lstStyle/>
          <a:p>
            <a:fld id="{47ED8886-DB3B-44F4-9A80-E6A224679F20}" type="slidenum">
              <a:rPr lang="en-US" smtClean="0">
                <a:solidFill>
                  <a:schemeClr val="bg1"/>
                </a:solidFill>
              </a:rPr>
              <a:pPr/>
              <a:t>4</a:t>
            </a:fld>
            <a:endParaRPr lang="en-US" dirty="0">
              <a:solidFill>
                <a:schemeClr val="bg1"/>
              </a:solidFill>
            </a:endParaRPr>
          </a:p>
        </p:txBody>
      </p:sp>
    </p:spTree>
    <p:extLst>
      <p:ext uri="{BB962C8B-B14F-4D97-AF65-F5344CB8AC3E}">
        <p14:creationId xmlns:p14="http://schemas.microsoft.com/office/powerpoint/2010/main" val="32202745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solidFill>
                  <a:schemeClr val="bg1"/>
                </a:solidFill>
                <a:latin typeface="Arial" panose="020B0604020202020204" pitchFamily="34" charset="0"/>
              </a:rPr>
              <a:t>CSS3’s compatibility with browsers.</a:t>
            </a:r>
          </a:p>
          <a:p>
            <a:endParaRPr lang="en-IN" dirty="0" smtClean="0">
              <a:solidFill>
                <a:schemeClr val="bg1"/>
              </a:solidFill>
              <a:latin typeface="Arial" panose="020B0604020202020204" pitchFamily="34" charset="0"/>
            </a:endParaRPr>
          </a:p>
          <a:p>
            <a:r>
              <a:rPr lang="en-IN" dirty="0" smtClean="0">
                <a:solidFill>
                  <a:schemeClr val="bg1"/>
                </a:solidFill>
                <a:latin typeface="Arial" panose="020B0604020202020204" pitchFamily="34" charset="0"/>
              </a:rPr>
              <a:t>Syntaxes are not matured yet.</a:t>
            </a:r>
          </a:p>
          <a:p>
            <a:endParaRPr lang="en-US" sz="2000" dirty="0" smtClean="0"/>
          </a:p>
          <a:p>
            <a:r>
              <a:rPr lang="en-US" dirty="0">
                <a:solidFill>
                  <a:schemeClr val="bg1"/>
                </a:solidFill>
                <a:latin typeface="Arial" panose="020B0604020202020204" pitchFamily="34" charset="0"/>
              </a:rPr>
              <a:t>CSS3 is still evolving.</a:t>
            </a:r>
          </a:p>
        </p:txBody>
      </p:sp>
      <p:sp>
        <p:nvSpPr>
          <p:cNvPr id="3" name="Title 2"/>
          <p:cNvSpPr>
            <a:spLocks noGrp="1"/>
          </p:cNvSpPr>
          <p:nvPr>
            <p:ph type="title"/>
          </p:nvPr>
        </p:nvSpPr>
        <p:spPr/>
        <p:txBody>
          <a:bodyPr/>
          <a:lstStyle/>
          <a:p>
            <a:r>
              <a:rPr lang="en-US" dirty="0" smtClean="0">
                <a:latin typeface="Arial Rounded MT Bold" panose="020F0704030504030204" pitchFamily="34" charset="0"/>
              </a:rPr>
              <a:t>Disadvantages of CSS3</a:t>
            </a:r>
            <a:endParaRPr lang="en-US" dirty="0">
              <a:latin typeface="Arial Rounded MT Bold" panose="020F0704030504030204" pitchFamily="34" charset="0"/>
            </a:endParaRPr>
          </a:p>
        </p:txBody>
      </p:sp>
      <p:sp>
        <p:nvSpPr>
          <p:cNvPr id="4" name="Slide Number Placeholder 3"/>
          <p:cNvSpPr>
            <a:spLocks noGrp="1"/>
          </p:cNvSpPr>
          <p:nvPr>
            <p:ph type="sldNum" sz="quarter" idx="11"/>
          </p:nvPr>
        </p:nvSpPr>
        <p:spPr/>
        <p:txBody>
          <a:bodyPr/>
          <a:lstStyle/>
          <a:p>
            <a:fld id="{47ED8886-DB3B-44F4-9A80-E6A224679F20}" type="slidenum">
              <a:rPr lang="en-US" smtClean="0">
                <a:solidFill>
                  <a:schemeClr val="bg1"/>
                </a:solidFill>
              </a:rPr>
              <a:pPr/>
              <a:t>40</a:t>
            </a:fld>
            <a:endParaRPr lang="en-US" dirty="0">
              <a:solidFill>
                <a:schemeClr val="bg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63401"/>
            <a:ext cx="8229600" cy="4906963"/>
          </a:xfrm>
        </p:spPr>
        <p:txBody>
          <a:bodyPr/>
          <a:lstStyle/>
          <a:p>
            <a:r>
              <a:rPr lang="en-IN" dirty="0">
                <a:solidFill>
                  <a:schemeClr val="bg1"/>
                </a:solidFill>
              </a:rPr>
              <a:t>Cascading Style Sheets (CSS) is </a:t>
            </a:r>
            <a:r>
              <a:rPr lang="en-IN" dirty="0" smtClean="0">
                <a:solidFill>
                  <a:schemeClr val="bg1"/>
                </a:solidFill>
              </a:rPr>
              <a:t>language</a:t>
            </a:r>
            <a:r>
              <a:rPr lang="en-IN" dirty="0">
                <a:solidFill>
                  <a:schemeClr val="bg1"/>
                </a:solidFill>
              </a:rPr>
              <a:t> used </a:t>
            </a:r>
            <a:r>
              <a:rPr lang="en-IN" dirty="0" smtClean="0">
                <a:solidFill>
                  <a:schemeClr val="bg1"/>
                </a:solidFill>
              </a:rPr>
              <a:t>for enhancing the look and feel for a web page.</a:t>
            </a:r>
          </a:p>
          <a:p>
            <a:endParaRPr lang="en-IN" dirty="0">
              <a:solidFill>
                <a:schemeClr val="bg1"/>
              </a:solidFill>
            </a:endParaRPr>
          </a:p>
          <a:p>
            <a:r>
              <a:rPr lang="en-IN" dirty="0">
                <a:solidFill>
                  <a:schemeClr val="bg1"/>
                </a:solidFill>
              </a:rPr>
              <a:t>The CSS3 gradient</a:t>
            </a:r>
            <a:r>
              <a:rPr lang="en-IN" b="1" dirty="0">
                <a:solidFill>
                  <a:schemeClr val="bg1"/>
                </a:solidFill>
              </a:rPr>
              <a:t> </a:t>
            </a:r>
            <a:r>
              <a:rPr lang="en-IN" dirty="0">
                <a:solidFill>
                  <a:schemeClr val="bg1"/>
                </a:solidFill>
              </a:rPr>
              <a:t>property is one of the most useful tools available to a web designer. </a:t>
            </a:r>
            <a:endParaRPr lang="en-IN" dirty="0" smtClean="0">
              <a:solidFill>
                <a:schemeClr val="bg1"/>
              </a:solidFill>
            </a:endParaRPr>
          </a:p>
          <a:p>
            <a:endParaRPr lang="en-IN" dirty="0">
              <a:solidFill>
                <a:schemeClr val="bg1"/>
              </a:solidFill>
            </a:endParaRPr>
          </a:p>
          <a:p>
            <a:r>
              <a:rPr lang="en-IN" dirty="0">
                <a:solidFill>
                  <a:schemeClr val="bg1"/>
                </a:solidFill>
              </a:rPr>
              <a:t>A transform is an effect that lets an element change shape, size and position. </a:t>
            </a:r>
            <a:endParaRPr lang="en-US" sz="1800"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1"/>
          </p:nvPr>
        </p:nvSpPr>
        <p:spPr/>
        <p:txBody>
          <a:bodyPr/>
          <a:lstStyle/>
          <a:p>
            <a:fld id="{47ED8886-DB3B-44F4-9A80-E6A224679F20}" type="slidenum">
              <a:rPr lang="en-US" smtClean="0"/>
              <a:pPr/>
              <a:t>41</a:t>
            </a:fld>
            <a:endParaRPr lang="en-US" dirty="0"/>
          </a:p>
        </p:txBody>
      </p:sp>
    </p:spTree>
    <p:extLst>
      <p:ext uri="{BB962C8B-B14F-4D97-AF65-F5344CB8AC3E}">
        <p14:creationId xmlns:p14="http://schemas.microsoft.com/office/powerpoint/2010/main" val="28548375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219201"/>
            <a:ext cx="5105400" cy="3581400"/>
          </a:xfrm>
        </p:spPr>
        <p:txBody>
          <a:bodyPr/>
          <a:lstStyle/>
          <a:p>
            <a:pPr marL="0" indent="0">
              <a:buNone/>
            </a:pPr>
            <a:r>
              <a:rPr lang="en-US" sz="1800" b="1" dirty="0"/>
              <a:t>Websites:</a:t>
            </a:r>
            <a:endParaRPr lang="en-US" sz="1800" b="1" dirty="0">
              <a:hlinkClick r:id="rId3"/>
            </a:endParaRPr>
          </a:p>
          <a:p>
            <a:r>
              <a:rPr lang="en-US" sz="1800" dirty="0">
                <a:hlinkClick r:id="rId4"/>
              </a:rPr>
              <a:t>http://</a:t>
            </a:r>
            <a:r>
              <a:rPr lang="en-US" sz="1800" dirty="0" err="1">
                <a:hlinkClick r:id="rId4"/>
              </a:rPr>
              <a:t>en.wikipedia.org</a:t>
            </a:r>
            <a:r>
              <a:rPr lang="en-US" sz="1800" dirty="0">
                <a:hlinkClick r:id="rId4"/>
              </a:rPr>
              <a:t>/wiki/</a:t>
            </a:r>
            <a:r>
              <a:rPr lang="en-US" sz="1800" dirty="0" err="1">
                <a:hlinkClick r:id="rId4"/>
              </a:rPr>
              <a:t>Cascading_Style_Sheets</a:t>
            </a:r>
            <a:endParaRPr lang="en-US" sz="1800" dirty="0"/>
          </a:p>
          <a:p>
            <a:r>
              <a:rPr lang="en-US" sz="1800" dirty="0">
                <a:hlinkClick r:id="rId5"/>
              </a:rPr>
              <a:t>http://</a:t>
            </a:r>
            <a:r>
              <a:rPr lang="en-US" sz="1800" dirty="0" err="1">
                <a:hlinkClick r:id="rId5"/>
              </a:rPr>
              <a:t>webdesign.about.com</a:t>
            </a:r>
            <a:r>
              <a:rPr lang="en-US" sz="1800" dirty="0">
                <a:hlinkClick r:id="rId5"/>
              </a:rPr>
              <a:t>/od/css3/a/differences-css2-css3.htm</a:t>
            </a:r>
            <a:endParaRPr lang="en-US" sz="1800" dirty="0"/>
          </a:p>
          <a:p>
            <a:r>
              <a:rPr lang="en-US" sz="1800" dirty="0"/>
              <a:t>CSS Border : </a:t>
            </a:r>
            <a:r>
              <a:rPr lang="en-US" sz="1800" dirty="0">
                <a:hlinkClick r:id="rId6"/>
              </a:rPr>
              <a:t>http://</a:t>
            </a:r>
            <a:r>
              <a:rPr lang="en-US" sz="1800" dirty="0" err="1">
                <a:hlinkClick r:id="rId6"/>
              </a:rPr>
              <a:t>www.sitepoint.com</a:t>
            </a:r>
            <a:r>
              <a:rPr lang="en-US" sz="1800" dirty="0">
                <a:hlinkClick r:id="rId6"/>
              </a:rPr>
              <a:t>/css3-border-images/</a:t>
            </a:r>
            <a:r>
              <a:rPr lang="en-US" sz="1800" dirty="0"/>
              <a:t> </a:t>
            </a:r>
          </a:p>
          <a:p>
            <a:r>
              <a:rPr lang="en-US" sz="1800" dirty="0"/>
              <a:t> </a:t>
            </a:r>
            <a:r>
              <a:rPr lang="en-US" sz="1800" dirty="0">
                <a:hlinkClick r:id="rId7"/>
              </a:rPr>
              <a:t>http://</a:t>
            </a:r>
            <a:r>
              <a:rPr lang="en-US" sz="1800" dirty="0" err="1">
                <a:hlinkClick r:id="rId7"/>
              </a:rPr>
              <a:t>www.whatcreative.co.uk</a:t>
            </a:r>
            <a:r>
              <a:rPr lang="en-US" sz="1800" dirty="0">
                <a:hlinkClick r:id="rId7"/>
              </a:rPr>
              <a:t>/blog/tips/the-benefits-of-css3-vs-jquery/</a:t>
            </a:r>
            <a:endParaRPr lang="en-US" sz="1800" dirty="0"/>
          </a:p>
          <a:p>
            <a:r>
              <a:rPr lang="en-US" sz="1800" dirty="0"/>
              <a:t>CSS3 -Pros and Cons  : </a:t>
            </a:r>
            <a:r>
              <a:rPr lang="en-US" sz="1800" dirty="0">
                <a:hlinkClick r:id="rId8"/>
              </a:rPr>
              <a:t> http://a-developer-</a:t>
            </a:r>
            <a:r>
              <a:rPr lang="en-US" sz="1800" dirty="0" err="1">
                <a:hlinkClick r:id="rId8"/>
              </a:rPr>
              <a:t>life.blogspot.in</a:t>
            </a:r>
            <a:r>
              <a:rPr lang="en-US" sz="1800" dirty="0">
                <a:hlinkClick r:id="rId8"/>
              </a:rPr>
              <a:t>/2011/07/pros-and-cons-of-css3.html</a:t>
            </a:r>
            <a:endParaRPr lang="en-US" sz="1800" dirty="0"/>
          </a:p>
          <a:p>
            <a:endParaRPr lang="en-US"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1"/>
          </p:nvPr>
        </p:nvSpPr>
        <p:spPr>
          <a:xfrm>
            <a:off x="8623300" y="6514935"/>
            <a:ext cx="736600" cy="228600"/>
          </a:xfrm>
        </p:spPr>
        <p:txBody>
          <a:bodyPr/>
          <a:lstStyle/>
          <a:p>
            <a:fld id="{47ED8886-DB3B-44F4-9A80-E6A224679F20}" type="slidenum">
              <a:rPr lang="en-US" smtClean="0">
                <a:solidFill>
                  <a:schemeClr val="bg1"/>
                </a:solidFill>
              </a:rPr>
              <a:pPr/>
              <a:t>42</a:t>
            </a:fld>
            <a:endParaRPr lang="en-US" dirty="0">
              <a:solidFill>
                <a:schemeClr val="bg1"/>
              </a:solidFill>
            </a:endParaRPr>
          </a:p>
        </p:txBody>
      </p:sp>
      <p:sp>
        <p:nvSpPr>
          <p:cNvPr id="5" name="Footer Placeholder 4"/>
          <p:cNvSpPr>
            <a:spLocks noGrp="1"/>
          </p:cNvSpPr>
          <p:nvPr>
            <p:ph type="ftr" sz="quarter" idx="4294967295"/>
          </p:nvPr>
        </p:nvSpPr>
        <p:spPr>
          <a:xfrm>
            <a:off x="0" y="6400800"/>
            <a:ext cx="1371600" cy="365125"/>
          </a:xfrm>
          <a:prstGeom prst="rect">
            <a:avLst/>
          </a:prstGeom>
        </p:spPr>
        <p:txBody>
          <a:bodyPr/>
          <a:lstStyle/>
          <a:p>
            <a:r>
              <a:rPr lang="en-US" dirty="0" smtClean="0"/>
              <a:t>© Cognizant 2018</a:t>
            </a:r>
            <a:endParaRPr lang="en-US" dirty="0"/>
          </a:p>
        </p:txBody>
      </p:sp>
      <p:sp>
        <p:nvSpPr>
          <p:cNvPr id="7" name="Text Box 4"/>
          <p:cNvSpPr txBox="1">
            <a:spLocks noChangeArrowheads="1"/>
          </p:cNvSpPr>
          <p:nvPr/>
        </p:nvSpPr>
        <p:spPr bwMode="auto">
          <a:xfrm>
            <a:off x="152400" y="5504795"/>
            <a:ext cx="8458200"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eaLnBrk="0" hangingPunct="0">
              <a:defRPr sz="1200">
                <a:solidFill>
                  <a:schemeClr val="tx2">
                    <a:lumMod val="75000"/>
                  </a:schemeClr>
                </a:solidFill>
                <a:latin typeface="Arial Unicode MS" pitchFamily="34" charset="-128"/>
                <a:ea typeface="Arial Unicode MS" pitchFamily="34" charset="-128"/>
                <a:cs typeface="Arial Unicode MS"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solidFill>
                  <a:schemeClr val="tx2">
                    <a:lumMod val="50000"/>
                  </a:schemeClr>
                </a:solidFill>
                <a:latin typeface="Arial" pitchFamily="34" charset="0"/>
                <a:cs typeface="Arial" pitchFamily="34" charset="0"/>
              </a:rPr>
              <a:t>Disclaimer</a:t>
            </a:r>
            <a:r>
              <a:rPr lang="en-US" dirty="0">
                <a:solidFill>
                  <a:schemeClr val="tx2">
                    <a:lumMod val="50000"/>
                  </a:schemeClr>
                </a:solidFill>
              </a:rPr>
              <a:t>: </a:t>
            </a:r>
            <a:r>
              <a:rPr lang="en-US" dirty="0">
                <a:solidFill>
                  <a:schemeClr val="accent4">
                    <a:lumMod val="75000"/>
                  </a:schemeClr>
                </a:solidFill>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4100" name="Picture 4" descr="D:\Images\Images\source\shutterstock_4246789.jpg"/>
          <p:cNvPicPr>
            <a:picLocks noChangeAspect="1" noChangeArrowheads="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3600" y="1395186"/>
            <a:ext cx="3048000" cy="304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125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smtClean="0"/>
              <a:t>Websites:</a:t>
            </a:r>
            <a:endParaRPr lang="en-US" sz="2000" b="1" dirty="0" smtClean="0">
              <a:hlinkClick r:id="rId2"/>
            </a:endParaRPr>
          </a:p>
          <a:p>
            <a:r>
              <a:rPr sz="2000" dirty="0" smtClean="0">
                <a:hlinkClick r:id="rId3"/>
              </a:rPr>
              <a:t>http://</a:t>
            </a:r>
            <a:r>
              <a:rPr sz="2000" dirty="0" err="1" smtClean="0">
                <a:hlinkClick r:id="rId3"/>
              </a:rPr>
              <a:t>en.wikipedia.org</a:t>
            </a:r>
            <a:r>
              <a:rPr sz="2000" dirty="0" smtClean="0">
                <a:hlinkClick r:id="rId3"/>
              </a:rPr>
              <a:t>/wiki/</a:t>
            </a:r>
            <a:r>
              <a:rPr sz="2000" dirty="0" err="1" smtClean="0">
                <a:hlinkClick r:id="rId3"/>
              </a:rPr>
              <a:t>Cascading_Style_Sheets</a:t>
            </a:r>
            <a:endParaRPr sz="2000" dirty="0" smtClean="0"/>
          </a:p>
          <a:p>
            <a:r>
              <a:rPr sz="2000" dirty="0" smtClean="0">
                <a:hlinkClick r:id="rId4"/>
              </a:rPr>
              <a:t>http://</a:t>
            </a:r>
            <a:r>
              <a:rPr sz="2000" dirty="0" err="1" smtClean="0">
                <a:hlinkClick r:id="rId4"/>
              </a:rPr>
              <a:t>webdesign.about.com</a:t>
            </a:r>
            <a:r>
              <a:rPr sz="2000" dirty="0" smtClean="0">
                <a:hlinkClick r:id="rId4"/>
              </a:rPr>
              <a:t>/od/css3/a/differences-css2-css3.htm</a:t>
            </a:r>
            <a:endParaRPr sz="2000" dirty="0" smtClean="0"/>
          </a:p>
          <a:p>
            <a:r>
              <a:rPr lang="en-IN" sz="2000" dirty="0" smtClean="0"/>
              <a:t>CSS Border : </a:t>
            </a:r>
            <a:r>
              <a:rPr sz="2000" dirty="0" smtClean="0">
                <a:hlinkClick r:id="rId5"/>
              </a:rPr>
              <a:t>http://</a:t>
            </a:r>
            <a:r>
              <a:rPr sz="2000" dirty="0" err="1" smtClean="0">
                <a:hlinkClick r:id="rId5"/>
              </a:rPr>
              <a:t>www.sitepoint.com</a:t>
            </a:r>
            <a:r>
              <a:rPr sz="2000" dirty="0" smtClean="0">
                <a:hlinkClick r:id="rId5"/>
              </a:rPr>
              <a:t>/css3-border-images/</a:t>
            </a:r>
            <a:r>
              <a:rPr sz="2000" dirty="0" smtClean="0"/>
              <a:t> </a:t>
            </a:r>
            <a:endParaRPr lang="en-US" sz="2000" dirty="0" smtClean="0"/>
          </a:p>
          <a:p>
            <a:r>
              <a:rPr lang="en-IN" sz="2000" dirty="0" smtClean="0"/>
              <a:t> </a:t>
            </a:r>
            <a:r>
              <a:rPr sz="2000" dirty="0" smtClean="0">
                <a:hlinkClick r:id="rId6"/>
              </a:rPr>
              <a:t>http://</a:t>
            </a:r>
            <a:r>
              <a:rPr sz="2000" dirty="0" err="1" smtClean="0">
                <a:hlinkClick r:id="rId6"/>
              </a:rPr>
              <a:t>www.whatcreative.co.uk</a:t>
            </a:r>
            <a:r>
              <a:rPr sz="2000" dirty="0" smtClean="0">
                <a:hlinkClick r:id="rId6"/>
              </a:rPr>
              <a:t>/blog/tips/the-benefits-of-css3-vs-jquery/</a:t>
            </a:r>
            <a:endParaRPr sz="2000" dirty="0" smtClean="0"/>
          </a:p>
          <a:p>
            <a:r>
              <a:rPr lang="en-IN" sz="2000" dirty="0" smtClean="0"/>
              <a:t>CSS3 -Pros and Cons  : </a:t>
            </a:r>
            <a:r>
              <a:rPr sz="2000" dirty="0" smtClean="0">
                <a:hlinkClick r:id="rId7"/>
              </a:rPr>
              <a:t> http://a-developer-</a:t>
            </a:r>
            <a:r>
              <a:rPr sz="2000" dirty="0" err="1" smtClean="0">
                <a:hlinkClick r:id="rId7"/>
              </a:rPr>
              <a:t>life.blogspot.in</a:t>
            </a:r>
            <a:r>
              <a:rPr sz="2000" dirty="0" smtClean="0">
                <a:hlinkClick r:id="rId7"/>
              </a:rPr>
              <a:t>/2011/07/pros-and-cons-of-css3.html</a:t>
            </a:r>
            <a:endParaRPr sz="2000" dirty="0" smtClean="0"/>
          </a:p>
          <a:p>
            <a:endParaRPr lang="en-US" sz="2000"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1"/>
          </p:nvPr>
        </p:nvSpPr>
        <p:spPr/>
        <p:txBody>
          <a:bodyPr/>
          <a:lstStyle/>
          <a:p>
            <a:fld id="{47ED8886-DB3B-44F4-9A80-E6A224679F20}" type="slidenum">
              <a:rPr lang="en-US" smtClean="0"/>
              <a:pPr/>
              <a:t>43</a:t>
            </a:fld>
            <a:endParaRPr lang="en-US" dirty="0"/>
          </a:p>
        </p:txBody>
      </p:sp>
      <p:pic>
        <p:nvPicPr>
          <p:cNvPr id="6" name="Picture 7"/>
          <p:cNvPicPr>
            <a:picLocks noChangeAspect="1" noChangeArrowheads="1"/>
          </p:cNvPicPr>
          <p:nvPr/>
        </p:nvPicPr>
        <p:blipFill>
          <a:blip r:embed="rId8"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67145" y="5448300"/>
            <a:ext cx="8458200" cy="830997"/>
          </a:xfrm>
          <a:prstGeom prst="rect">
            <a:avLst/>
          </a:prstGeom>
          <a:solidFill>
            <a:schemeClr val="tx2">
              <a:lumMod val="25000"/>
              <a:lumOff val="75000"/>
            </a:schemeClr>
          </a:solidFill>
          <a:ln w="9525">
            <a:solidFill>
              <a:schemeClr val="accent1"/>
            </a:solidFill>
            <a:miter lim="800000"/>
            <a:headEnd/>
            <a:tailEnd/>
          </a:ln>
        </p:spPr>
        <p:txBody>
          <a:bodyPr>
            <a:spAutoFit/>
          </a:bodyPr>
          <a:lstStyle/>
          <a:p>
            <a:pPr eaLnBrk="0" hangingPunct="0"/>
            <a:r>
              <a:rPr lang="en-US" sz="1200" b="1" dirty="0">
                <a:solidFill>
                  <a:schemeClr val="accent4">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Disclaimer</a:t>
            </a:r>
            <a:r>
              <a:rPr lang="en-US" sz="1200" dirty="0">
                <a:solidFill>
                  <a:schemeClr val="accent4">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15420" y="44196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Arial Rounded MT Bold" panose="020F0704030504030204" pitchFamily="34" charset="0"/>
                <a:ea typeface="+mj-ea"/>
                <a:cs typeface="+mj-cs"/>
              </a:rPr>
              <a:t>You have successfully completed - </a:t>
            </a:r>
          </a:p>
          <a:p>
            <a:pPr lvl="1" fontAlgn="auto">
              <a:spcBef>
                <a:spcPts val="0"/>
              </a:spcBef>
              <a:spcAft>
                <a:spcPts val="0"/>
              </a:spcAft>
              <a:defRPr/>
            </a:pPr>
            <a:r>
              <a:rPr lang="en-US" sz="2400" dirty="0" smtClean="0">
                <a:solidFill>
                  <a:schemeClr val="bg1"/>
                </a:solidFill>
                <a:latin typeface="Arial Rounded MT Bold" panose="020F0704030504030204" pitchFamily="34" charset="0"/>
              </a:rPr>
              <a:t>Overview of CSS3</a:t>
            </a:r>
            <a:endParaRPr lang="en-US" sz="2400" dirty="0">
              <a:solidFill>
                <a:schemeClr val="bg1"/>
              </a:solidFill>
              <a:latin typeface="Arial Rounded MT Bold" panose="020F070403050403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solidFill>
                  <a:schemeClr val="bg1"/>
                </a:solidFill>
                <a:latin typeface="Arial "/>
              </a:rPr>
              <a:t>Cascading Style Sheets (CSS) is a </a:t>
            </a:r>
            <a:r>
              <a:rPr lang="en-IN" dirty="0" smtClean="0">
                <a:solidFill>
                  <a:schemeClr val="bg1"/>
                </a:solidFill>
                <a:latin typeface="Arial "/>
              </a:rPr>
              <a:t>language used change the </a:t>
            </a:r>
            <a:r>
              <a:rPr lang="en-IN" dirty="0">
                <a:solidFill>
                  <a:schemeClr val="bg1"/>
                </a:solidFill>
                <a:latin typeface="Arial "/>
              </a:rPr>
              <a:t>look and </a:t>
            </a:r>
            <a:r>
              <a:rPr lang="en-IN" dirty="0" smtClean="0">
                <a:solidFill>
                  <a:schemeClr val="bg1"/>
                </a:solidFill>
                <a:latin typeface="Arial "/>
              </a:rPr>
              <a:t>formatting </a:t>
            </a:r>
            <a:r>
              <a:rPr lang="en-IN" dirty="0">
                <a:solidFill>
                  <a:schemeClr val="bg1"/>
                </a:solidFill>
                <a:latin typeface="Arial "/>
              </a:rPr>
              <a:t>of a </a:t>
            </a:r>
            <a:r>
              <a:rPr lang="en-IN" dirty="0" smtClean="0">
                <a:solidFill>
                  <a:schemeClr val="bg1"/>
                </a:solidFill>
                <a:latin typeface="Arial "/>
              </a:rPr>
              <a:t>HTML web page.</a:t>
            </a:r>
          </a:p>
          <a:p>
            <a:endParaRPr lang="en-IN" dirty="0">
              <a:solidFill>
                <a:schemeClr val="bg1"/>
              </a:solidFill>
              <a:latin typeface="Arial "/>
            </a:endParaRPr>
          </a:p>
          <a:p>
            <a:r>
              <a:rPr lang="en-IN" dirty="0" smtClean="0">
                <a:solidFill>
                  <a:schemeClr val="bg1"/>
                </a:solidFill>
                <a:latin typeface="Arial "/>
              </a:rPr>
              <a:t>It can also be used for XML,</a:t>
            </a:r>
            <a:r>
              <a:rPr lang="en-IN" dirty="0">
                <a:solidFill>
                  <a:schemeClr val="bg1"/>
                </a:solidFill>
                <a:latin typeface="Arial "/>
              </a:rPr>
              <a:t> SVG and </a:t>
            </a:r>
            <a:r>
              <a:rPr lang="en-IN" dirty="0" smtClean="0">
                <a:solidFill>
                  <a:schemeClr val="bg1"/>
                </a:solidFill>
                <a:latin typeface="Arial "/>
              </a:rPr>
              <a:t>XUL</a:t>
            </a:r>
          </a:p>
          <a:p>
            <a:endParaRPr lang="en-IN" dirty="0">
              <a:solidFill>
                <a:schemeClr val="bg1"/>
              </a:solidFill>
              <a:latin typeface="Arial "/>
            </a:endParaRPr>
          </a:p>
          <a:p>
            <a:r>
              <a:rPr lang="en-IN" dirty="0" smtClean="0">
                <a:solidFill>
                  <a:schemeClr val="bg1"/>
                </a:solidFill>
                <a:latin typeface="Arial "/>
              </a:rPr>
              <a:t>The CSS file will have an extension .</a:t>
            </a:r>
            <a:r>
              <a:rPr lang="en-IN" dirty="0" err="1">
                <a:solidFill>
                  <a:schemeClr val="bg1"/>
                </a:solidFill>
                <a:latin typeface="Arial "/>
              </a:rPr>
              <a:t>css</a:t>
            </a:r>
            <a:r>
              <a:rPr lang="en-IN" dirty="0">
                <a:solidFill>
                  <a:schemeClr val="bg1"/>
                </a:solidFill>
                <a:latin typeface="Arial "/>
              </a:rPr>
              <a:t> </a:t>
            </a:r>
            <a:r>
              <a:rPr lang="en-IN" dirty="0" smtClean="0">
                <a:solidFill>
                  <a:schemeClr val="bg1"/>
                </a:solidFill>
                <a:latin typeface="Arial "/>
              </a:rPr>
              <a:t> (</a:t>
            </a:r>
            <a:r>
              <a:rPr lang="en-IN" dirty="0" err="1" smtClean="0">
                <a:solidFill>
                  <a:schemeClr val="bg1"/>
                </a:solidFill>
                <a:latin typeface="Arial "/>
              </a:rPr>
              <a:t>eg</a:t>
            </a:r>
            <a:r>
              <a:rPr lang="en-IN" dirty="0" smtClean="0">
                <a:solidFill>
                  <a:schemeClr val="bg1"/>
                </a:solidFill>
                <a:latin typeface="Arial "/>
              </a:rPr>
              <a:t>. myStyle.css)</a:t>
            </a:r>
          </a:p>
          <a:p>
            <a:endParaRPr lang="en-IN" dirty="0">
              <a:solidFill>
                <a:schemeClr val="bg1"/>
              </a:solidFill>
              <a:latin typeface="Arial "/>
            </a:endParaRPr>
          </a:p>
          <a:p>
            <a:r>
              <a:rPr lang="en-IN" dirty="0" smtClean="0">
                <a:solidFill>
                  <a:schemeClr val="bg1"/>
                </a:solidFill>
                <a:latin typeface="Arial "/>
              </a:rPr>
              <a:t>The Content-type should be  </a:t>
            </a:r>
            <a:r>
              <a:rPr lang="en-IN" dirty="0">
                <a:solidFill>
                  <a:schemeClr val="bg1"/>
                </a:solidFill>
                <a:latin typeface="Arial "/>
              </a:rPr>
              <a:t>“text/css”</a:t>
            </a:r>
          </a:p>
          <a:p>
            <a:endParaRPr lang="en-US" sz="1800" dirty="0">
              <a:latin typeface="Arial "/>
            </a:endParaRPr>
          </a:p>
        </p:txBody>
      </p:sp>
      <p:sp>
        <p:nvSpPr>
          <p:cNvPr id="3" name="Title 2"/>
          <p:cNvSpPr>
            <a:spLocks noGrp="1"/>
          </p:cNvSpPr>
          <p:nvPr>
            <p:ph type="title"/>
          </p:nvPr>
        </p:nvSpPr>
        <p:spPr/>
        <p:txBody>
          <a:bodyPr/>
          <a:lstStyle/>
          <a:p>
            <a:r>
              <a:rPr lang="en-IN" dirty="0" smtClean="0">
                <a:latin typeface="Arial Rounded MT Bold" panose="020F0704030504030204" pitchFamily="34" charset="0"/>
              </a:rPr>
              <a:t>What is CSS?</a:t>
            </a:r>
            <a:endParaRPr lang="en-US" dirty="0">
              <a:latin typeface="Arial Rounded MT Bold" panose="020F0704030504030204" pitchFamily="34" charset="0"/>
            </a:endParaRPr>
          </a:p>
        </p:txBody>
      </p:sp>
      <p:sp>
        <p:nvSpPr>
          <p:cNvPr id="4" name="Slide Number Placeholder 3"/>
          <p:cNvSpPr>
            <a:spLocks noGrp="1"/>
          </p:cNvSpPr>
          <p:nvPr>
            <p:ph type="sldNum" sz="quarter" idx="11"/>
          </p:nvPr>
        </p:nvSpPr>
        <p:spPr/>
        <p:txBody>
          <a:bodyPr/>
          <a:lstStyle/>
          <a:p>
            <a:fld id="{47ED8886-DB3B-44F4-9A80-E6A224679F20}" type="slidenum">
              <a:rPr lang="en-US" smtClean="0">
                <a:solidFill>
                  <a:schemeClr val="bg1"/>
                </a:solidFill>
              </a:rPr>
              <a:pPr/>
              <a:t>5</a:t>
            </a:fld>
            <a:endParaRPr lang="en-US"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61767630"/>
              </p:ext>
            </p:extLst>
          </p:nvPr>
        </p:nvGraphicFramePr>
        <p:xfrm>
          <a:off x="457200" y="1219200"/>
          <a:ext cx="8229600" cy="4495800"/>
        </p:xfrm>
        <a:graphic>
          <a:graphicData uri="http://schemas.openxmlformats.org/drawingml/2006/table">
            <a:tbl>
              <a:tblPr firstRow="1" bandRow="1">
                <a:tableStyleId>{5C22544A-7EE6-4342-B048-85BDC9FD1C3A}</a:tableStyleId>
              </a:tblPr>
              <a:tblGrid>
                <a:gridCol w="4114800">
                  <a:extLst>
                    <a:ext uri="{9D8B030D-6E8A-4147-A177-3AD203B41FA5}">
                      <a16:colId xmlns="" xmlns:a16="http://schemas.microsoft.com/office/drawing/2014/main" val="20000"/>
                    </a:ext>
                  </a:extLst>
                </a:gridCol>
                <a:gridCol w="4114800">
                  <a:extLst>
                    <a:ext uri="{9D8B030D-6E8A-4147-A177-3AD203B41FA5}">
                      <a16:colId xmlns="" xmlns:a16="http://schemas.microsoft.com/office/drawing/2014/main" val="20001"/>
                    </a:ext>
                  </a:extLst>
                </a:gridCol>
              </a:tblGrid>
              <a:tr h="699773">
                <a:tc>
                  <a:txBody>
                    <a:bodyPr/>
                    <a:lstStyle/>
                    <a:p>
                      <a:pPr algn="ctr"/>
                      <a:r>
                        <a:rPr lang="en-IN" sz="1800" dirty="0" smtClean="0">
                          <a:solidFill>
                            <a:schemeClr val="bg1"/>
                          </a:solidFill>
                          <a:latin typeface="Arail"/>
                        </a:rPr>
                        <a:t> CSS 2</a:t>
                      </a:r>
                      <a:endParaRPr lang="en-US" sz="1800" dirty="0">
                        <a:solidFill>
                          <a:schemeClr val="bg1"/>
                        </a:solidFill>
                        <a:latin typeface="Arail"/>
                      </a:endParaRPr>
                    </a:p>
                  </a:txBody>
                  <a:tcPr marL="86627" marR="86627">
                    <a:solidFill>
                      <a:schemeClr val="tx2"/>
                    </a:solidFill>
                  </a:tcPr>
                </a:tc>
                <a:tc>
                  <a:txBody>
                    <a:bodyPr/>
                    <a:lstStyle/>
                    <a:p>
                      <a:pPr algn="ctr"/>
                      <a:r>
                        <a:rPr lang="en-IN" sz="1800" dirty="0" smtClean="0">
                          <a:solidFill>
                            <a:schemeClr val="bg1"/>
                          </a:solidFill>
                          <a:latin typeface="Arail"/>
                        </a:rPr>
                        <a:t>CSS3</a:t>
                      </a:r>
                      <a:endParaRPr lang="en-US" sz="1800" dirty="0">
                        <a:solidFill>
                          <a:schemeClr val="bg1"/>
                        </a:solidFill>
                        <a:latin typeface="Arail"/>
                      </a:endParaRPr>
                    </a:p>
                  </a:txBody>
                  <a:tcPr marL="86627" marR="86627">
                    <a:solidFill>
                      <a:schemeClr val="tx2"/>
                    </a:solidFill>
                  </a:tcPr>
                </a:tc>
                <a:extLst>
                  <a:ext uri="{0D108BD9-81ED-4DB2-BD59-A6C34878D82A}">
                    <a16:rowId xmlns="" xmlns:a16="http://schemas.microsoft.com/office/drawing/2014/main" val="10000"/>
                  </a:ext>
                </a:extLst>
              </a:tr>
              <a:tr h="3796027">
                <a:tc>
                  <a:txBody>
                    <a:bodyPr/>
                    <a:lstStyle/>
                    <a:p>
                      <a:pPr marL="285750" indent="-285750">
                        <a:buFont typeface="Arial" panose="020B0604020202020204" pitchFamily="34" charset="0"/>
                        <a:buChar char="•"/>
                      </a:pPr>
                      <a:r>
                        <a:rPr lang="en-IN" sz="1800" b="0" i="0" kern="1200" dirty="0" smtClean="0">
                          <a:solidFill>
                            <a:schemeClr val="bg1"/>
                          </a:solidFill>
                          <a:latin typeface="Arail"/>
                          <a:ea typeface="+mn-ea"/>
                          <a:cs typeface="+mn-cs"/>
                        </a:rPr>
                        <a:t>CSS2 was submitted as a single document with all the Cascading Style Sheets information within it. </a:t>
                      </a:r>
                    </a:p>
                    <a:p>
                      <a:pPr marL="285750" indent="-285750">
                        <a:buFont typeface="Arial" panose="020B0604020202020204" pitchFamily="34" charset="0"/>
                        <a:buChar char="•"/>
                      </a:pPr>
                      <a:endParaRPr lang="en-IN" sz="1800" b="0" i="0" kern="1200" dirty="0" smtClean="0">
                        <a:solidFill>
                          <a:schemeClr val="bg1"/>
                        </a:solidFill>
                        <a:latin typeface="Arail"/>
                        <a:ea typeface="+mn-ea"/>
                        <a:cs typeface="+mn-cs"/>
                      </a:endParaRPr>
                    </a:p>
                    <a:p>
                      <a:pPr marL="285750" indent="-285750">
                        <a:buFont typeface="Arial" panose="020B0604020202020204" pitchFamily="34" charset="0"/>
                        <a:buChar char="•"/>
                      </a:pPr>
                      <a:r>
                        <a:rPr lang="en-IN" sz="1800" b="0" i="0" kern="1200" dirty="0" smtClean="0">
                          <a:solidFill>
                            <a:schemeClr val="bg1"/>
                          </a:solidFill>
                          <a:latin typeface="Arail"/>
                          <a:ea typeface="+mn-ea"/>
                          <a:cs typeface="+mn-cs"/>
                        </a:rPr>
                        <a:t>Each of the modules is being worked on individually. </a:t>
                      </a:r>
                    </a:p>
                    <a:p>
                      <a:pPr marL="285750" indent="-285750">
                        <a:buFont typeface="Arial" panose="020B0604020202020204" pitchFamily="34" charset="0"/>
                        <a:buChar char="•"/>
                      </a:pPr>
                      <a:endParaRPr lang="en-IN" sz="1800" b="0" i="0" kern="1200" dirty="0" smtClean="0">
                        <a:solidFill>
                          <a:schemeClr val="bg1"/>
                        </a:solidFill>
                        <a:latin typeface="Arail"/>
                        <a:ea typeface="+mn-ea"/>
                        <a:cs typeface="+mn-cs"/>
                      </a:endParaRPr>
                    </a:p>
                    <a:p>
                      <a:pPr marL="285750" indent="-285750">
                        <a:buFont typeface="Arial" panose="020B0604020202020204" pitchFamily="34" charset="0"/>
                        <a:buChar char="•"/>
                      </a:pPr>
                      <a:r>
                        <a:rPr lang="en-IN" sz="1800" b="0" i="0" kern="1200" dirty="0" smtClean="0">
                          <a:solidFill>
                            <a:schemeClr val="bg1"/>
                          </a:solidFill>
                          <a:latin typeface="Arail"/>
                          <a:ea typeface="+mn-ea"/>
                          <a:cs typeface="+mn-cs"/>
                        </a:rPr>
                        <a:t>We have a much wider range of browser support for CSS3 modules</a:t>
                      </a:r>
                      <a:endParaRPr lang="en-US" sz="1800" dirty="0">
                        <a:solidFill>
                          <a:schemeClr val="bg1"/>
                        </a:solidFill>
                        <a:latin typeface="Arail"/>
                      </a:endParaRPr>
                    </a:p>
                  </a:txBody>
                  <a:tcPr marL="86627" marR="86627">
                    <a:solidFill>
                      <a:schemeClr val="tx2">
                        <a:lumMod val="50000"/>
                        <a:lumOff val="50000"/>
                      </a:schemeClr>
                    </a:solidFill>
                  </a:tcPr>
                </a:tc>
                <a:tc>
                  <a:txBody>
                    <a:bodyPr/>
                    <a:lstStyle/>
                    <a:p>
                      <a:pPr marL="285750" indent="-285750">
                        <a:buFont typeface="Arial" panose="020B0604020202020204" pitchFamily="34" charset="0"/>
                        <a:buChar char="•"/>
                      </a:pPr>
                      <a:r>
                        <a:rPr lang="en-IN" sz="1800" b="0" i="0" kern="1200" dirty="0" smtClean="0">
                          <a:solidFill>
                            <a:schemeClr val="bg1"/>
                          </a:solidFill>
                          <a:latin typeface="Arail"/>
                          <a:ea typeface="+mn-ea"/>
                          <a:cs typeface="+mn-cs"/>
                        </a:rPr>
                        <a:t>CSS3 has been split up into different sections, called modules. </a:t>
                      </a:r>
                    </a:p>
                    <a:p>
                      <a:pPr marL="285750" indent="-285750">
                        <a:buFont typeface="Arial" panose="020B0604020202020204" pitchFamily="34" charset="0"/>
                        <a:buChar char="•"/>
                      </a:pPr>
                      <a:endParaRPr lang="en-IN" sz="1800" b="0" i="0" kern="1200" dirty="0" smtClean="0">
                        <a:solidFill>
                          <a:schemeClr val="bg1"/>
                        </a:solidFill>
                        <a:latin typeface="Arail"/>
                        <a:ea typeface="+mn-ea"/>
                        <a:cs typeface="+mn-cs"/>
                      </a:endParaRPr>
                    </a:p>
                    <a:p>
                      <a:pPr marL="285750" indent="-285750">
                        <a:buFont typeface="Arial" panose="020B0604020202020204" pitchFamily="34" charset="0"/>
                        <a:buChar char="•"/>
                      </a:pPr>
                      <a:r>
                        <a:rPr lang="en-IN" sz="1800" b="0" i="0" kern="1200" dirty="0" smtClean="0">
                          <a:solidFill>
                            <a:schemeClr val="bg1"/>
                          </a:solidFill>
                          <a:latin typeface="Arail"/>
                          <a:ea typeface="+mn-ea"/>
                          <a:cs typeface="+mn-cs"/>
                        </a:rPr>
                        <a:t>Each of these modules is making it's way through the </a:t>
                      </a:r>
                      <a:r>
                        <a:rPr lang="en-IN" sz="1800" b="0" i="0" u="sng" kern="1200" dirty="0" smtClean="0">
                          <a:solidFill>
                            <a:schemeClr val="bg1"/>
                          </a:solidFill>
                          <a:latin typeface="Arail"/>
                          <a:ea typeface="+mn-ea"/>
                          <a:cs typeface="+mn-cs"/>
                          <a:hlinkClick r:id="rId3"/>
                        </a:rPr>
                        <a:t>W3C</a:t>
                      </a:r>
                      <a:r>
                        <a:rPr lang="en-IN" sz="1800" b="0" i="0" kern="1200" dirty="0" smtClean="0">
                          <a:solidFill>
                            <a:schemeClr val="bg1"/>
                          </a:solidFill>
                          <a:latin typeface="Arail"/>
                          <a:ea typeface="+mn-ea"/>
                          <a:cs typeface="+mn-cs"/>
                        </a:rPr>
                        <a:t> in various stages of the recommendation process</a:t>
                      </a:r>
                      <a:endParaRPr lang="en-US" sz="1800" dirty="0">
                        <a:solidFill>
                          <a:schemeClr val="bg1"/>
                        </a:solidFill>
                        <a:latin typeface="Arail"/>
                      </a:endParaRPr>
                    </a:p>
                  </a:txBody>
                  <a:tcPr marL="86627" marR="86627">
                    <a:solidFill>
                      <a:schemeClr val="tx2">
                        <a:lumMod val="50000"/>
                        <a:lumOff val="50000"/>
                      </a:schemeClr>
                    </a:solidFill>
                  </a:tcPr>
                </a:tc>
                <a:extLst>
                  <a:ext uri="{0D108BD9-81ED-4DB2-BD59-A6C34878D82A}">
                    <a16:rowId xmlns="" xmlns:a16="http://schemas.microsoft.com/office/drawing/2014/main" val="10001"/>
                  </a:ext>
                </a:extLst>
              </a:tr>
            </a:tbl>
          </a:graphicData>
        </a:graphic>
      </p:graphicFrame>
      <p:sp>
        <p:nvSpPr>
          <p:cNvPr id="3" name="Title 2"/>
          <p:cNvSpPr>
            <a:spLocks noGrp="1"/>
          </p:cNvSpPr>
          <p:nvPr>
            <p:ph type="title"/>
          </p:nvPr>
        </p:nvSpPr>
        <p:spPr/>
        <p:txBody>
          <a:bodyPr/>
          <a:lstStyle/>
          <a:p>
            <a:r>
              <a:rPr lang="en-IN" dirty="0" smtClean="0">
                <a:latin typeface="Arial Rounded MT Bold" panose="020F0704030504030204" pitchFamily="34" charset="0"/>
              </a:rPr>
              <a:t>CSS2 Vs CSS3</a:t>
            </a:r>
            <a:endParaRPr lang="en-US" dirty="0">
              <a:latin typeface="Arial Rounded MT Bold" panose="020F0704030504030204" pitchFamily="34" charset="0"/>
            </a:endParaRPr>
          </a:p>
        </p:txBody>
      </p:sp>
      <p:sp>
        <p:nvSpPr>
          <p:cNvPr id="4" name="Slide Number Placeholder 3"/>
          <p:cNvSpPr>
            <a:spLocks noGrp="1"/>
          </p:cNvSpPr>
          <p:nvPr>
            <p:ph type="sldNum" sz="quarter" idx="11"/>
          </p:nvPr>
        </p:nvSpPr>
        <p:spPr/>
        <p:txBody>
          <a:bodyPr/>
          <a:lstStyle/>
          <a:p>
            <a:fld id="{47ED8886-DB3B-44F4-9A80-E6A224679F20}" type="slidenum">
              <a:rPr lang="en-US" smtClean="0">
                <a:solidFill>
                  <a:schemeClr val="bg1"/>
                </a:solidFill>
              </a:rPr>
              <a:pPr/>
              <a:t>6</a:t>
            </a:fld>
            <a:endParaRPr lang="en-US"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 y="762000"/>
            <a:ext cx="9118600" cy="5486400"/>
          </a:xfrm>
        </p:spPr>
        <p:txBody>
          <a:bodyPr/>
          <a:lstStyle/>
          <a:p>
            <a:r>
              <a:rPr lang="en-US" dirty="0">
                <a:solidFill>
                  <a:schemeClr val="bg1"/>
                </a:solidFill>
              </a:rPr>
              <a:t>CSS3 is a latest standard of </a:t>
            </a:r>
            <a:r>
              <a:rPr lang="en-US" dirty="0" err="1" smtClean="0">
                <a:solidFill>
                  <a:schemeClr val="bg1"/>
                </a:solidFill>
              </a:rPr>
              <a:t>css</a:t>
            </a:r>
            <a:r>
              <a:rPr lang="en-US" dirty="0" smtClean="0">
                <a:solidFill>
                  <a:schemeClr val="bg1"/>
                </a:solidFill>
              </a:rPr>
              <a:t>.</a:t>
            </a:r>
          </a:p>
          <a:p>
            <a:endParaRPr lang="en-IN" dirty="0" smtClean="0">
              <a:solidFill>
                <a:schemeClr val="bg1"/>
              </a:solidFill>
              <a:latin typeface="Arial "/>
            </a:endParaRPr>
          </a:p>
          <a:p>
            <a:r>
              <a:rPr lang="en-IN" dirty="0" smtClean="0">
                <a:solidFill>
                  <a:schemeClr val="bg1"/>
                </a:solidFill>
                <a:latin typeface="Arial "/>
              </a:rPr>
              <a:t>The older version CSS code written can work in CSS3</a:t>
            </a:r>
          </a:p>
          <a:p>
            <a:endParaRPr lang="en-IN" dirty="0" smtClean="0">
              <a:solidFill>
                <a:schemeClr val="bg1"/>
              </a:solidFill>
              <a:latin typeface="Arial "/>
            </a:endParaRPr>
          </a:p>
          <a:p>
            <a:r>
              <a:rPr lang="en-US" dirty="0" smtClean="0">
                <a:solidFill>
                  <a:schemeClr val="bg1"/>
                </a:solidFill>
                <a:latin typeface="Arial "/>
              </a:rPr>
              <a:t>CSS3 </a:t>
            </a:r>
            <a:r>
              <a:rPr lang="en-US" dirty="0">
                <a:solidFill>
                  <a:schemeClr val="bg1"/>
                </a:solidFill>
                <a:latin typeface="Arial "/>
              </a:rPr>
              <a:t>is collaboration of CSS2 </a:t>
            </a:r>
            <a:r>
              <a:rPr lang="en-US" dirty="0" smtClean="0">
                <a:solidFill>
                  <a:schemeClr val="bg1"/>
                </a:solidFill>
                <a:latin typeface="Arial "/>
              </a:rPr>
              <a:t>specifications called modules.</a:t>
            </a:r>
            <a:endParaRPr lang="en-IN" dirty="0">
              <a:solidFill>
                <a:schemeClr val="bg1"/>
              </a:solidFill>
              <a:latin typeface="Arial "/>
            </a:endParaRPr>
          </a:p>
          <a:p>
            <a:pPr lvl="2"/>
            <a:endParaRPr lang="en-US" dirty="0"/>
          </a:p>
        </p:txBody>
      </p:sp>
      <p:sp>
        <p:nvSpPr>
          <p:cNvPr id="3" name="Title 2"/>
          <p:cNvSpPr>
            <a:spLocks noGrp="1"/>
          </p:cNvSpPr>
          <p:nvPr>
            <p:ph type="title"/>
          </p:nvPr>
        </p:nvSpPr>
        <p:spPr/>
        <p:txBody>
          <a:bodyPr/>
          <a:lstStyle/>
          <a:p>
            <a:r>
              <a:rPr lang="en-IN" dirty="0" smtClean="0">
                <a:latin typeface="Arial Rounded MT Bold" panose="020F0704030504030204" pitchFamily="34" charset="0"/>
              </a:rPr>
              <a:t>What is meant by CSS3?</a:t>
            </a:r>
            <a:endParaRPr lang="en-US" dirty="0">
              <a:latin typeface="Arial Rounded MT Bold" panose="020F0704030504030204" pitchFamily="34" charset="0"/>
            </a:endParaRPr>
          </a:p>
        </p:txBody>
      </p:sp>
      <p:sp>
        <p:nvSpPr>
          <p:cNvPr id="4" name="Slide Number Placeholder 3"/>
          <p:cNvSpPr>
            <a:spLocks noGrp="1"/>
          </p:cNvSpPr>
          <p:nvPr>
            <p:ph type="sldNum" sz="quarter" idx="11"/>
          </p:nvPr>
        </p:nvSpPr>
        <p:spPr/>
        <p:txBody>
          <a:bodyPr/>
          <a:lstStyle/>
          <a:p>
            <a:fld id="{47ED8886-DB3B-44F4-9A80-E6A224679F20}" type="slidenum">
              <a:rPr lang="en-US" smtClean="0">
                <a:solidFill>
                  <a:schemeClr val="bg1"/>
                </a:solidFill>
              </a:rPr>
              <a:pPr/>
              <a:t>7</a:t>
            </a:fld>
            <a:endParaRPr lang="en-US"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Border element and properties</a:t>
            </a:r>
            <a:endParaRPr lang="en-US" dirty="0"/>
          </a:p>
        </p:txBody>
      </p:sp>
    </p:spTree>
    <p:extLst>
      <p:ext uri="{BB962C8B-B14F-4D97-AF65-F5344CB8AC3E}">
        <p14:creationId xmlns:p14="http://schemas.microsoft.com/office/powerpoint/2010/main" val="1090651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533400"/>
            <a:ext cx="8229600" cy="5943600"/>
          </a:xfrm>
        </p:spPr>
        <p:txBody>
          <a:bodyPr>
            <a:normAutofit fontScale="92500" lnSpcReduction="20000"/>
          </a:bodyPr>
          <a:lstStyle/>
          <a:p>
            <a:r>
              <a:rPr lang="en-US" sz="1800" dirty="0">
                <a:solidFill>
                  <a:schemeClr val="bg1"/>
                </a:solidFill>
              </a:rPr>
              <a:t>The </a:t>
            </a:r>
            <a:r>
              <a:rPr lang="en-US" sz="1800" i="1" dirty="0">
                <a:solidFill>
                  <a:schemeClr val="bg1"/>
                </a:solidFill>
              </a:rPr>
              <a:t>border</a:t>
            </a:r>
            <a:r>
              <a:rPr lang="en-US" sz="1800" dirty="0">
                <a:solidFill>
                  <a:schemeClr val="bg1"/>
                </a:solidFill>
              </a:rPr>
              <a:t> properties allow you to specify how the border of the box representing an element should look</a:t>
            </a:r>
            <a:r>
              <a:rPr lang="en-US" sz="1800" dirty="0" smtClean="0">
                <a:solidFill>
                  <a:schemeClr val="bg1"/>
                </a:solidFill>
              </a:rPr>
              <a:t>.</a:t>
            </a:r>
          </a:p>
          <a:p>
            <a:endParaRPr lang="en-IN" sz="1800" dirty="0" smtClean="0">
              <a:solidFill>
                <a:schemeClr val="bg1"/>
              </a:solidFill>
              <a:latin typeface="Arial "/>
            </a:endParaRPr>
          </a:p>
          <a:p>
            <a:r>
              <a:rPr lang="en-IN" sz="1800" dirty="0" smtClean="0">
                <a:solidFill>
                  <a:schemeClr val="bg1"/>
                </a:solidFill>
                <a:latin typeface="Arial "/>
              </a:rPr>
              <a:t>CSS3 Border properties :</a:t>
            </a:r>
          </a:p>
          <a:p>
            <a:pPr marL="914400" lvl="1" indent="-457200">
              <a:buFont typeface="+mj-lt"/>
              <a:buAutoNum type="arabicParenR"/>
            </a:pPr>
            <a:r>
              <a:rPr lang="en-IN" dirty="0">
                <a:solidFill>
                  <a:schemeClr val="bg1"/>
                </a:solidFill>
                <a:latin typeface="Arial "/>
              </a:rPr>
              <a:t>border- </a:t>
            </a:r>
            <a:r>
              <a:rPr lang="en-IN" dirty="0" smtClean="0">
                <a:solidFill>
                  <a:schemeClr val="bg1"/>
                </a:solidFill>
                <a:latin typeface="Arial "/>
              </a:rPr>
              <a:t>radius</a:t>
            </a:r>
          </a:p>
          <a:p>
            <a:pPr marL="914400" lvl="1" indent="-457200">
              <a:buFont typeface="+mj-lt"/>
              <a:buAutoNum type="arabicParenR"/>
            </a:pPr>
            <a:endParaRPr lang="en-IN" dirty="0">
              <a:solidFill>
                <a:schemeClr val="bg1"/>
              </a:solidFill>
              <a:latin typeface="Arial "/>
            </a:endParaRPr>
          </a:p>
          <a:p>
            <a:pPr marL="914400" lvl="1" indent="-457200">
              <a:buFont typeface="+mj-lt"/>
              <a:buAutoNum type="arabicParenR"/>
            </a:pPr>
            <a:r>
              <a:rPr lang="en-IN" dirty="0" smtClean="0">
                <a:solidFill>
                  <a:schemeClr val="bg1"/>
                </a:solidFill>
                <a:latin typeface="Arial "/>
              </a:rPr>
              <a:t>box-shadow</a:t>
            </a:r>
          </a:p>
          <a:p>
            <a:pPr marL="914400" lvl="1" indent="-457200">
              <a:buFont typeface="+mj-lt"/>
              <a:buAutoNum type="arabicParenR"/>
            </a:pPr>
            <a:endParaRPr lang="en-IN" dirty="0">
              <a:solidFill>
                <a:schemeClr val="bg1"/>
              </a:solidFill>
              <a:latin typeface="Arial "/>
            </a:endParaRPr>
          </a:p>
          <a:p>
            <a:pPr marL="914400" lvl="1" indent="-457200">
              <a:buFont typeface="+mj-lt"/>
              <a:buAutoNum type="arabicParenR"/>
            </a:pPr>
            <a:r>
              <a:rPr lang="en-IN" dirty="0" smtClean="0">
                <a:solidFill>
                  <a:schemeClr val="bg1"/>
                </a:solidFill>
                <a:latin typeface="Arial "/>
              </a:rPr>
              <a:t>border-image</a:t>
            </a:r>
          </a:p>
          <a:p>
            <a:pPr marL="914400" lvl="1" indent="-457200">
              <a:buFont typeface="+mj-lt"/>
              <a:buAutoNum type="arabicParenR"/>
            </a:pPr>
            <a:endParaRPr lang="en-IN" dirty="0">
              <a:solidFill>
                <a:schemeClr val="bg1"/>
              </a:solidFill>
              <a:latin typeface="Arial "/>
            </a:endParaRPr>
          </a:p>
          <a:p>
            <a:pPr marL="914400" lvl="1" indent="-457200">
              <a:buFont typeface="+mj-lt"/>
              <a:buAutoNum type="arabicParenR"/>
            </a:pPr>
            <a:endParaRPr lang="en-IN" dirty="0">
              <a:solidFill>
                <a:schemeClr val="bg1"/>
              </a:solidFill>
              <a:latin typeface="Arial "/>
            </a:endParaRPr>
          </a:p>
          <a:p>
            <a:pPr>
              <a:buNone/>
            </a:pPr>
            <a:endParaRPr lang="en-US" sz="1800" dirty="0" smtClean="0">
              <a:solidFill>
                <a:schemeClr val="bg1"/>
              </a:solidFill>
              <a:latin typeface="Arial "/>
            </a:endParaRPr>
          </a:p>
          <a:p>
            <a:pPr>
              <a:buNone/>
            </a:pPr>
            <a:endParaRPr lang="en-US" sz="1800" dirty="0">
              <a:solidFill>
                <a:schemeClr val="bg1"/>
              </a:solidFill>
              <a:latin typeface="Arial "/>
            </a:endParaRPr>
          </a:p>
          <a:p>
            <a:pPr>
              <a:buNone/>
            </a:pPr>
            <a:endParaRPr lang="en-US" sz="1800" dirty="0" smtClean="0">
              <a:solidFill>
                <a:schemeClr val="bg1"/>
              </a:solidFill>
              <a:latin typeface="Arial "/>
            </a:endParaRPr>
          </a:p>
          <a:p>
            <a:pPr>
              <a:buNone/>
            </a:pPr>
            <a:endParaRPr lang="en-US" sz="1800" dirty="0">
              <a:solidFill>
                <a:schemeClr val="bg1"/>
              </a:solidFill>
              <a:latin typeface="Arial "/>
            </a:endParaRPr>
          </a:p>
          <a:p>
            <a:pPr>
              <a:buNone/>
            </a:pPr>
            <a:endParaRPr lang="en-US" sz="1800" dirty="0" smtClean="0">
              <a:solidFill>
                <a:schemeClr val="bg1"/>
              </a:solidFill>
              <a:latin typeface="Arial "/>
            </a:endParaRPr>
          </a:p>
          <a:p>
            <a:pPr>
              <a:buNone/>
            </a:pPr>
            <a:endParaRPr lang="en-US" sz="1800" dirty="0">
              <a:solidFill>
                <a:schemeClr val="bg1"/>
              </a:solidFill>
              <a:latin typeface="Arial "/>
            </a:endParaRPr>
          </a:p>
          <a:p>
            <a:pPr>
              <a:buNone/>
            </a:pPr>
            <a:endParaRPr lang="en-US" sz="1800" dirty="0" smtClean="0">
              <a:solidFill>
                <a:schemeClr val="bg1"/>
              </a:solidFill>
              <a:latin typeface="Arial "/>
            </a:endParaRPr>
          </a:p>
          <a:p>
            <a:pPr>
              <a:buNone/>
            </a:pPr>
            <a:endParaRPr lang="en-US" sz="1800" dirty="0">
              <a:solidFill>
                <a:schemeClr val="bg1"/>
              </a:solidFill>
              <a:latin typeface="Arial "/>
            </a:endParaRPr>
          </a:p>
          <a:p>
            <a:pPr>
              <a:buNone/>
            </a:pPr>
            <a:endParaRPr lang="en-US" sz="1800" dirty="0" smtClean="0">
              <a:solidFill>
                <a:schemeClr val="bg1"/>
              </a:solidFill>
              <a:latin typeface="Arial "/>
            </a:endParaRPr>
          </a:p>
          <a:p>
            <a:pPr>
              <a:buNone/>
            </a:pPr>
            <a:endParaRPr lang="en-US" sz="1800" dirty="0" smtClean="0">
              <a:solidFill>
                <a:schemeClr val="bg1"/>
              </a:solidFill>
              <a:latin typeface="Arial "/>
            </a:endParaRPr>
          </a:p>
          <a:p>
            <a:pPr>
              <a:buNone/>
            </a:pPr>
            <a:r>
              <a:rPr sz="1800" dirty="0" smtClean="0">
                <a:solidFill>
                  <a:schemeClr val="bg1"/>
                </a:solidFill>
                <a:latin typeface="Arial "/>
              </a:rPr>
              <a:t>For DEMO : Navigate to DEMO folder -&gt; CSS3</a:t>
            </a:r>
          </a:p>
          <a:p>
            <a:pPr lvl="2">
              <a:buNone/>
            </a:pPr>
            <a:endParaRPr lang="en-US" sz="1800" dirty="0">
              <a:solidFill>
                <a:srgbClr val="00B050"/>
              </a:solidFill>
            </a:endParaRPr>
          </a:p>
        </p:txBody>
      </p:sp>
      <p:sp>
        <p:nvSpPr>
          <p:cNvPr id="3" name="Title 2"/>
          <p:cNvSpPr>
            <a:spLocks noGrp="1"/>
          </p:cNvSpPr>
          <p:nvPr>
            <p:ph type="title"/>
          </p:nvPr>
        </p:nvSpPr>
        <p:spPr/>
        <p:txBody>
          <a:bodyPr/>
          <a:lstStyle/>
          <a:p>
            <a:r>
              <a:rPr lang="en-IN" dirty="0" smtClean="0">
                <a:latin typeface="Arial Rounded MT Bold" panose="020F0704030504030204" pitchFamily="34" charset="0"/>
              </a:rPr>
              <a:t>CSS3 Borders</a:t>
            </a:r>
            <a:endParaRPr lang="en-US" dirty="0">
              <a:latin typeface="Arial Rounded MT Bold" panose="020F0704030504030204" pitchFamily="34" charset="0"/>
            </a:endParaRPr>
          </a:p>
        </p:txBody>
      </p:sp>
      <p:sp>
        <p:nvSpPr>
          <p:cNvPr id="4" name="Slide Number Placeholder 3"/>
          <p:cNvSpPr>
            <a:spLocks noGrp="1"/>
          </p:cNvSpPr>
          <p:nvPr>
            <p:ph type="sldNum" sz="quarter" idx="11"/>
          </p:nvPr>
        </p:nvSpPr>
        <p:spPr/>
        <p:txBody>
          <a:bodyPr/>
          <a:lstStyle/>
          <a:p>
            <a:fld id="{47ED8886-DB3B-44F4-9A80-E6A224679F20}" type="slidenum">
              <a:rPr lang="en-US" smtClean="0">
                <a:solidFill>
                  <a:schemeClr val="bg1"/>
                </a:solidFill>
              </a:rPr>
              <a:pPr/>
              <a:t>9</a:t>
            </a:fld>
            <a:endParaRPr lang="en-US" dirty="0">
              <a:solidFill>
                <a:schemeClr val="bg1"/>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38BFDE8F139840BAEEC6E7A932ED0C" ma:contentTypeVersion="4" ma:contentTypeDescription="Create a new document." ma:contentTypeScope="" ma:versionID="34fde4e6c70489b00d5529f9497ff262">
  <xsd:schema xmlns:xsd="http://www.w3.org/2001/XMLSchema" xmlns:xs="http://www.w3.org/2001/XMLSchema" xmlns:p="http://schemas.microsoft.com/office/2006/metadata/properties" xmlns:ns2="9f50c8a6-e5a4-43ce-b67f-ee4bc8ad8584" xmlns:ns3="951c5514-b77c-4532-82d5-a05f2f7d58e2" targetNamespace="http://schemas.microsoft.com/office/2006/metadata/properties" ma:root="true" ma:fieldsID="71abba4a890ce6234ceff5abbcc0c3f9" ns2:_="" ns3:_="">
    <xsd:import namespace="9f50c8a6-e5a4-43ce-b67f-ee4bc8ad8584"/>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50c8a6-e5a4-43ce-b67f-ee4bc8ad85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572C797-A3F9-4DB0-BCE4-1CA4F51F4E1F}"/>
</file>

<file path=customXml/itemProps2.xml><?xml version="1.0" encoding="utf-8"?>
<ds:datastoreItem xmlns:ds="http://schemas.openxmlformats.org/officeDocument/2006/customXml" ds:itemID="{8AAEEA49-3EED-4488-A043-7D1DC7843D7D}">
  <ds:schemaRefs>
    <ds:schemaRef ds:uri="http://schemas.microsoft.com/sharepoint/v3/contenttype/forms"/>
  </ds:schemaRefs>
</ds:datastoreItem>
</file>

<file path=customXml/itemProps3.xml><?xml version="1.0" encoding="utf-8"?>
<ds:datastoreItem xmlns:ds="http://schemas.openxmlformats.org/officeDocument/2006/customXml" ds:itemID="{F78FCE96-C8A4-4E92-8467-18B7198B1C7C}">
  <ds:schemaRef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Theme_3</Template>
  <TotalTime>4025</TotalTime>
  <Words>1881</Words>
  <Application>Microsoft Office PowerPoint</Application>
  <PresentationFormat>On-screen Show (4:3)</PresentationFormat>
  <Paragraphs>384</Paragraphs>
  <Slides>44</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 Unicode MS</vt:lpstr>
      <vt:lpstr>Agency FB</vt:lpstr>
      <vt:lpstr>Arail</vt:lpstr>
      <vt:lpstr>Arial</vt:lpstr>
      <vt:lpstr>Arial </vt:lpstr>
      <vt:lpstr>Arial Rounded MT Bold</vt:lpstr>
      <vt:lpstr>Calibri</vt:lpstr>
      <vt:lpstr>Verdana</vt:lpstr>
      <vt:lpstr>1_Academy LCD Compliant Template</vt:lpstr>
      <vt:lpstr>PowerPoint Presentation</vt:lpstr>
      <vt:lpstr>Overview</vt:lpstr>
      <vt:lpstr>Enabling Objectives</vt:lpstr>
      <vt:lpstr>Key Topics</vt:lpstr>
      <vt:lpstr>What is CSS?</vt:lpstr>
      <vt:lpstr>CSS2 Vs CSS3</vt:lpstr>
      <vt:lpstr>What is meant by CSS3?</vt:lpstr>
      <vt:lpstr>PowerPoint Presentation</vt:lpstr>
      <vt:lpstr>CSS3 Borders</vt:lpstr>
      <vt:lpstr>CSS3 Rounded Corners</vt:lpstr>
      <vt:lpstr>CSS3 Box Shadow</vt:lpstr>
      <vt:lpstr>CSS3 Border Image</vt:lpstr>
      <vt:lpstr>PowerPoint Presentation</vt:lpstr>
      <vt:lpstr>CSS3 Gradient Generator </vt:lpstr>
      <vt:lpstr>CSS3 Gradient Generator - Example </vt:lpstr>
      <vt:lpstr>CSS3 Gradient Generator - Sources</vt:lpstr>
      <vt:lpstr>PowerPoint Presentation</vt:lpstr>
      <vt:lpstr>CSS3 Transforms</vt:lpstr>
      <vt:lpstr>CSS3 Transform – 2D</vt:lpstr>
      <vt:lpstr>2D Transforms – translate()</vt:lpstr>
      <vt:lpstr>2D Transforms – rotate()</vt:lpstr>
      <vt:lpstr>2D Transforms – scale()</vt:lpstr>
      <vt:lpstr>2D Transforms – skew()</vt:lpstr>
      <vt:lpstr>2D Transforms – matrix()</vt:lpstr>
      <vt:lpstr>CSS3 Transform – 3D</vt:lpstr>
      <vt:lpstr>3D Transforms – rorateX()</vt:lpstr>
      <vt:lpstr>3D Transforms – rotate()</vt:lpstr>
      <vt:lpstr>PowerPoint Presentation</vt:lpstr>
      <vt:lpstr>CSS3 Transition</vt:lpstr>
      <vt:lpstr>CSS3 Transition Properties</vt:lpstr>
      <vt:lpstr>PowerPoint Presentation</vt:lpstr>
      <vt:lpstr>CSS3 Fonts</vt:lpstr>
      <vt:lpstr>CSS3 Font Descriptors</vt:lpstr>
      <vt:lpstr>PowerPoint Presentation</vt:lpstr>
      <vt:lpstr>CSS3 Multicolumn Layouts</vt:lpstr>
      <vt:lpstr>CSS3 Multicolumn Layouts</vt:lpstr>
      <vt:lpstr>CSS3 Multicolumn Layouts</vt:lpstr>
      <vt:lpstr>CSS3 Multicolumn Layouts</vt:lpstr>
      <vt:lpstr>Advantages of CSS3</vt:lpstr>
      <vt:lpstr>Disadvantages of CSS3</vt:lpstr>
      <vt:lpstr>Summary</vt:lpstr>
      <vt:lpstr>Source</vt:lpstr>
      <vt:lpstr>Source</vt:lpstr>
      <vt:lpstr>PowerPoint Presentation</vt:lpstr>
    </vt:vector>
  </TitlesOfParts>
  <Company>CTS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Content_Development_Template_Practitioner</dc:title>
  <dc:creator>AssetDevelopmentTeam@cognizant.com</dc:creator>
  <cp:lastModifiedBy>Krishnan, Lakshmanan (Cognizant)</cp:lastModifiedBy>
  <cp:revision>603</cp:revision>
  <dcterms:created xsi:type="dcterms:W3CDTF">2011-06-15T11:24:59Z</dcterms:created>
  <dcterms:modified xsi:type="dcterms:W3CDTF">2018-10-26T04:31:25Z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0x0101009638BFDE8F139840BAEEC6E7A932ED0C</vt:lpwstr>
  </property>
</Properties>
</file>