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8"/>
  </p:notesMasterIdLst>
  <p:handoutMasterIdLst>
    <p:handoutMasterId r:id="rId29"/>
  </p:handoutMasterIdLst>
  <p:sldIdLst>
    <p:sldId id="286" r:id="rId2"/>
    <p:sldId id="289" r:id="rId3"/>
    <p:sldId id="285" r:id="rId4"/>
    <p:sldId id="257" r:id="rId5"/>
    <p:sldId id="258" r:id="rId6"/>
    <p:sldId id="259" r:id="rId7"/>
    <p:sldId id="275" r:id="rId8"/>
    <p:sldId id="276" r:id="rId9"/>
    <p:sldId id="277" r:id="rId10"/>
    <p:sldId id="262" r:id="rId11"/>
    <p:sldId id="279" r:id="rId12"/>
    <p:sldId id="288" r:id="rId13"/>
    <p:sldId id="280" r:id="rId14"/>
    <p:sldId id="287" r:id="rId15"/>
    <p:sldId id="264" r:id="rId16"/>
    <p:sldId id="265" r:id="rId17"/>
    <p:sldId id="266" r:id="rId18"/>
    <p:sldId id="267" r:id="rId19"/>
    <p:sldId id="268" r:id="rId20"/>
    <p:sldId id="269" r:id="rId21"/>
    <p:sldId id="270" r:id="rId22"/>
    <p:sldId id="271" r:id="rId23"/>
    <p:sldId id="272" r:id="rId24"/>
    <p:sldId id="273" r:id="rId25"/>
    <p:sldId id="274"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AEftoJyFQcqy2Y/p3M7MQ==" hashData="qr0sBBGRNNMx7cYr4lmIakzz0U8PhzrVvANPfgoRGzqILB7acXJbxqWO0+wNy+HVBC9enA4uQhwfjLQeGv5nY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252406-08DE-4381-B33A-8F2A8513BC91}" type="datetimeFigureOut">
              <a:rPr lang="en-US" smtClean="0"/>
              <a:t>9/5/2018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RGUKT-IIIT Srikakulam</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7E6102-13C4-43BE-9544-1C6A932AC5A1}" type="slidenum">
              <a:rPr lang="en-US" smtClean="0"/>
              <a:t>‹#›</a:t>
            </a:fld>
            <a:endParaRPr lang="en-US"/>
          </a:p>
        </p:txBody>
      </p:sp>
    </p:spTree>
    <p:extLst>
      <p:ext uri="{BB962C8B-B14F-4D97-AF65-F5344CB8AC3E}">
        <p14:creationId xmlns:p14="http://schemas.microsoft.com/office/powerpoint/2010/main" val="34322111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8BE43-1B37-4C15-9873-191B0945603F}" type="datetimeFigureOut">
              <a:rPr lang="en-US" smtClean="0"/>
              <a:t>9/5/2018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RGUKT-IIIT Srikakulam</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EB30C-40B0-4557-BB2C-9BD8C5B6A225}" type="slidenum">
              <a:rPr lang="en-US" smtClean="0"/>
              <a:t>‹#›</a:t>
            </a:fld>
            <a:endParaRPr lang="en-US"/>
          </a:p>
        </p:txBody>
      </p:sp>
    </p:spTree>
    <p:extLst>
      <p:ext uri="{BB962C8B-B14F-4D97-AF65-F5344CB8AC3E}">
        <p14:creationId xmlns:p14="http://schemas.microsoft.com/office/powerpoint/2010/main" val="26216078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1pPr>
            <a:lvl2pPr marL="742950" indent="-28575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3pPr>
            <a:lvl4pPr marL="1600200" indent="-22860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4pPr>
            <a:lvl5pPr marL="2057400" indent="-22860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B96AD88E-B3B6-4E26-A978-9EE16B5CEC3C}" type="slidenum">
              <a:rPr lang="en-US" altLang="en-US" sz="1200">
                <a:latin typeface="Times New Roman" panose="02020603050405020304" pitchFamily="18" charset="0"/>
              </a:rPr>
              <a:pPr>
                <a:spcBef>
                  <a:spcPct val="0"/>
                </a:spcBef>
                <a:buClrTx/>
                <a:buSzTx/>
                <a:buFontTx/>
                <a:buNone/>
              </a:pPr>
              <a:t>1</a:t>
            </a:fld>
            <a:endParaRPr lang="en-US" altLang="en-US" sz="1200">
              <a:latin typeface="Times New Roman" panose="02020603050405020304" pitchFamily="18" charset="0"/>
            </a:endParaRPr>
          </a:p>
        </p:txBody>
      </p:sp>
      <p:sp>
        <p:nvSpPr>
          <p:cNvPr id="2" name="Footer Placeholder 1"/>
          <p:cNvSpPr>
            <a:spLocks noGrp="1"/>
          </p:cNvSpPr>
          <p:nvPr>
            <p:ph type="ftr" sz="quarter" idx="10"/>
          </p:nvPr>
        </p:nvSpPr>
        <p:spPr/>
        <p:txBody>
          <a:bodyPr/>
          <a:lstStyle/>
          <a:p>
            <a:r>
              <a:rPr lang="en-US" smtClean="0"/>
              <a:t>RGUKT-IIIT Srikakulam</a:t>
            </a:r>
            <a:endParaRPr lang="en-US"/>
          </a:p>
        </p:txBody>
      </p:sp>
    </p:spTree>
    <p:extLst>
      <p:ext uri="{BB962C8B-B14F-4D97-AF65-F5344CB8AC3E}">
        <p14:creationId xmlns:p14="http://schemas.microsoft.com/office/powerpoint/2010/main" val="129487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1226B-F8C5-4C8E-AFFA-E8D8583CD447}"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529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EFC57A0-D0C0-4F4D-9554-FF63976633C8}" type="datetime1">
              <a:rPr lang="en-US" smtClean="0"/>
              <a:t>9/5/2018</a:t>
            </a:fld>
            <a:endParaRPr lang="en-US"/>
          </a:p>
        </p:txBody>
      </p:sp>
      <p:sp>
        <p:nvSpPr>
          <p:cNvPr id="4" name="Footer Placeholder 3"/>
          <p:cNvSpPr>
            <a:spLocks noGrp="1"/>
          </p:cNvSpPr>
          <p:nvPr>
            <p:ph type="ftr" sz="quarter" idx="11"/>
          </p:nvPr>
        </p:nvSpPr>
        <p:spPr/>
        <p:txBody>
          <a:bodyPr/>
          <a:lstStyle/>
          <a:p>
            <a:r>
              <a:rPr lang="en-US" smtClean="0"/>
              <a:t>Dept .of Computer Science and Engineering, RGUKT-IIIT Srikakulam</a:t>
            </a:r>
            <a:endParaRPr lang="en-US"/>
          </a:p>
        </p:txBody>
      </p:sp>
      <p:sp>
        <p:nvSpPr>
          <p:cNvPr id="5" name="Slide Number Placeholder 4"/>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411312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786856-1D70-4B28-8024-E6B3549898B8}"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409210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F21869-EBEA-4648-A19D-AFED7C50BEDC}"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606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ED29B-F1D4-437E-9AD2-48B0381E438D}"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21786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68FFAA-5AF3-4276-A3CC-E63574575EBF}"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096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E94277-D7E5-4F6D-B932-AE8886F34245}"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1142088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95C2EF-1776-48A6-B867-74C1E537E546}"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1026696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4B54E5-C157-4279-87CD-9F0A02317096}"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101505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25" descr="snake-on-tre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733551"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6" descr="2006-10-28_Python_in_60_Minutes"/>
          <p:cNvPicPr>
            <a:picLocks noChangeAspect="1" noChangeArrowheads="1"/>
          </p:cNvPicPr>
          <p:nvPr userDrawn="1"/>
        </p:nvPicPr>
        <p:blipFill>
          <a:blip r:embed="rId3">
            <a:extLst>
              <a:ext uri="{28A0092B-C50C-407E-A947-70E740481C1C}">
                <a14:useLocalDpi xmlns:a14="http://schemas.microsoft.com/office/drawing/2010/main" val="0"/>
              </a:ext>
            </a:extLst>
          </a:blip>
          <a:srcRect l="16304" t="68115" r="19565" b="1450"/>
          <a:stretch>
            <a:fillRect/>
          </a:stretch>
        </p:blipFill>
        <p:spPr bwMode="auto">
          <a:xfrm>
            <a:off x="2133600" y="741364"/>
            <a:ext cx="72136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buFont typeface="Wingdings" panose="05000000000000000000" pitchFamily="2" charset="2"/>
              <a:buChar char="n"/>
              <a:defRPr/>
            </a:pPr>
            <a:endParaRPr kumimoji="0" lang="en-GB" altLang="en-US" sz="1600" smtClean="0">
              <a:latin typeface="Verdana" panose="020B0604030504040204" pitchFamily="34" charset="0"/>
            </a:endParaRPr>
          </a:p>
        </p:txBody>
      </p:sp>
      <p:sp>
        <p:nvSpPr>
          <p:cNvPr id="19468" name="Rectangle 12"/>
          <p:cNvSpPr>
            <a:spLocks noGrp="1" noChangeArrowheads="1"/>
          </p:cNvSpPr>
          <p:nvPr>
            <p:ph type="ctrTitle"/>
          </p:nvPr>
        </p:nvSpPr>
        <p:spPr>
          <a:xfrm>
            <a:off x="0" y="2743200"/>
            <a:ext cx="12192000" cy="1600200"/>
          </a:xfrm>
        </p:spPr>
        <p:txBody>
          <a:bodyPr anchor="ctr"/>
          <a:lstStyle>
            <a:lvl1pPr>
              <a:defRPr sz="4400" b="0">
                <a:effectLst>
                  <a:outerShdw blurRad="38100" dist="38100" dir="2700000" algn="tl">
                    <a:srgbClr val="000000"/>
                  </a:outerShdw>
                </a:effectLst>
                <a:latin typeface="Tahoma" panose="020B0604030504040204" pitchFamily="34" charset="0"/>
              </a:defRPr>
            </a:lvl1pPr>
          </a:lstStyle>
          <a:p>
            <a:pPr lvl="0"/>
            <a:r>
              <a:rPr lang="en-US" altLang="en-US" noProof="0" smtClean="0"/>
              <a:t>Click to edit Master title style</a:t>
            </a:r>
          </a:p>
        </p:txBody>
      </p:sp>
      <p:sp>
        <p:nvSpPr>
          <p:cNvPr id="6" name="Rectangle 16"/>
          <p:cNvSpPr>
            <a:spLocks noGrp="1" noChangeArrowheads="1"/>
          </p:cNvSpPr>
          <p:nvPr>
            <p:ph type="sldNum" sz="quarter" idx="10"/>
          </p:nvPr>
        </p:nvSpPr>
        <p:spPr>
          <a:xfrm>
            <a:off x="11582400" y="6486525"/>
            <a:ext cx="609600" cy="381000"/>
          </a:xfrm>
          <a:extLst>
            <a:ext uri="{909E8E84-426E-40DD-AFC4-6F175D3DCCD1}">
              <a14:hiddenFill xmlns:a14="http://schemas.microsoft.com/office/drawing/2010/main">
                <a:solidFill>
                  <a:schemeClr val="bg1"/>
                </a:solidFill>
              </a14:hiddenFill>
            </a:ext>
          </a:extLst>
        </p:spPr>
        <p:txBody>
          <a:bodyPr/>
          <a:lstStyle>
            <a:lvl1pPr>
              <a:defRPr smtClean="0">
                <a:solidFill>
                  <a:schemeClr val="bg1"/>
                </a:solidFill>
              </a:defRPr>
            </a:lvl1pPr>
          </a:lstStyle>
          <a:p>
            <a:pPr>
              <a:defRPr/>
            </a:pPr>
            <a:fld id="{0808CCC6-509D-4A66-BC5D-B78BDC3BB706}" type="slidenum">
              <a:rPr lang="en-US" altLang="en-US"/>
              <a:pPr>
                <a:defRPr/>
              </a:pPr>
              <a:t>‹#›</a:t>
            </a:fld>
            <a:endParaRPr lang="en-US" altLang="en-US"/>
          </a:p>
        </p:txBody>
      </p:sp>
    </p:spTree>
    <p:extLst>
      <p:ext uri="{BB962C8B-B14F-4D97-AF65-F5344CB8AC3E}">
        <p14:creationId xmlns:p14="http://schemas.microsoft.com/office/powerpoint/2010/main" val="145369016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155F3-8B30-49CF-8F8C-C894BBC3B014}"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123042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6C77BA-CC76-45BC-A4E0-971780506520}" type="datetime1">
              <a:rPr lang="en-US" smtClean="0"/>
              <a:t>9/5/2018</a:t>
            </a:fld>
            <a:endParaRPr lang="en-US"/>
          </a:p>
        </p:txBody>
      </p:sp>
      <p:sp>
        <p:nvSpPr>
          <p:cNvPr id="5" name="Footer Placeholder 4"/>
          <p:cNvSpPr>
            <a:spLocks noGrp="1"/>
          </p:cNvSpPr>
          <p:nvPr>
            <p:ph type="ftr" sz="quarter" idx="11"/>
          </p:nvPr>
        </p:nvSpPr>
        <p:spPr/>
        <p:txBody>
          <a:bodyPr/>
          <a:lstStyle/>
          <a:p>
            <a:r>
              <a:rPr lang="en-US" smtClean="0"/>
              <a:t>Dept .of Computer Science and Engineering, RGUKT-IIIT Srikakulam</a:t>
            </a:r>
            <a:endParaRPr lang="en-US"/>
          </a:p>
        </p:txBody>
      </p:sp>
      <p:sp>
        <p:nvSpPr>
          <p:cNvPr id="6" name="Slide Number Placeholder 5"/>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164832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C0A938-9C3E-4491-8472-81BF00D0C613}" type="datetime1">
              <a:rPr lang="en-US" smtClean="0"/>
              <a:t>9/5/2018</a:t>
            </a:fld>
            <a:endParaRPr lang="en-US"/>
          </a:p>
        </p:txBody>
      </p:sp>
      <p:sp>
        <p:nvSpPr>
          <p:cNvPr id="6" name="Footer Placeholder 5"/>
          <p:cNvSpPr>
            <a:spLocks noGrp="1"/>
          </p:cNvSpPr>
          <p:nvPr>
            <p:ph type="ftr" sz="quarter" idx="11"/>
          </p:nvPr>
        </p:nvSpPr>
        <p:spPr/>
        <p:txBody>
          <a:bodyPr/>
          <a:lstStyle/>
          <a:p>
            <a:r>
              <a:rPr lang="en-US" smtClean="0"/>
              <a:t>Dept .of Computer Science and Engineering, RGUKT-IIIT Srikakulam</a:t>
            </a:r>
            <a:endParaRPr lang="en-US"/>
          </a:p>
        </p:txBody>
      </p:sp>
      <p:sp>
        <p:nvSpPr>
          <p:cNvPr id="7" name="Slide Number Placeholder 6"/>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424611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615E3A-DD5A-4CDE-9543-3A87522FD836}" type="datetime1">
              <a:rPr lang="en-US" smtClean="0"/>
              <a:t>9/5/2018</a:t>
            </a:fld>
            <a:endParaRPr lang="en-US"/>
          </a:p>
        </p:txBody>
      </p:sp>
      <p:sp>
        <p:nvSpPr>
          <p:cNvPr id="8" name="Footer Placeholder 7"/>
          <p:cNvSpPr>
            <a:spLocks noGrp="1"/>
          </p:cNvSpPr>
          <p:nvPr>
            <p:ph type="ftr" sz="quarter" idx="11"/>
          </p:nvPr>
        </p:nvSpPr>
        <p:spPr/>
        <p:txBody>
          <a:bodyPr/>
          <a:lstStyle/>
          <a:p>
            <a:r>
              <a:rPr lang="en-US" smtClean="0"/>
              <a:t>Dept .of Computer Science and Engineering, RGUKT-IIIT Srikakulam</a:t>
            </a:r>
            <a:endParaRPr lang="en-US"/>
          </a:p>
        </p:txBody>
      </p:sp>
      <p:sp>
        <p:nvSpPr>
          <p:cNvPr id="9" name="Slide Number Placeholder 8"/>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401387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C4FDC5-381E-4619-9791-AFA05D3947B2}" type="datetime1">
              <a:rPr lang="en-US" smtClean="0"/>
              <a:t>9/5/2018</a:t>
            </a:fld>
            <a:endParaRPr lang="en-US"/>
          </a:p>
        </p:txBody>
      </p:sp>
      <p:sp>
        <p:nvSpPr>
          <p:cNvPr id="4" name="Footer Placeholder 3"/>
          <p:cNvSpPr>
            <a:spLocks noGrp="1"/>
          </p:cNvSpPr>
          <p:nvPr>
            <p:ph type="ftr" sz="quarter" idx="11"/>
          </p:nvPr>
        </p:nvSpPr>
        <p:spPr/>
        <p:txBody>
          <a:bodyPr/>
          <a:lstStyle/>
          <a:p>
            <a:r>
              <a:rPr lang="en-US" smtClean="0"/>
              <a:t>Dept .of Computer Science and Engineering, RGUKT-IIIT Srikakulam</a:t>
            </a:r>
            <a:endParaRPr lang="en-US"/>
          </a:p>
        </p:txBody>
      </p:sp>
      <p:sp>
        <p:nvSpPr>
          <p:cNvPr id="5" name="Slide Number Placeholder 4"/>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65705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87E00-0FCA-4DDE-A0EC-A35E5A0AA9D0}" type="datetime1">
              <a:rPr lang="en-US" smtClean="0"/>
              <a:t>9/5/2018</a:t>
            </a:fld>
            <a:endParaRPr lang="en-US"/>
          </a:p>
        </p:txBody>
      </p:sp>
      <p:sp>
        <p:nvSpPr>
          <p:cNvPr id="3" name="Footer Placeholder 2"/>
          <p:cNvSpPr>
            <a:spLocks noGrp="1"/>
          </p:cNvSpPr>
          <p:nvPr>
            <p:ph type="ftr" sz="quarter" idx="11"/>
          </p:nvPr>
        </p:nvSpPr>
        <p:spPr/>
        <p:txBody>
          <a:bodyPr/>
          <a:lstStyle/>
          <a:p>
            <a:r>
              <a:rPr lang="en-US" smtClean="0"/>
              <a:t>Dept .of Computer Science and Engineering, RGUKT-IIIT Srikakulam</a:t>
            </a:r>
            <a:endParaRPr lang="en-US"/>
          </a:p>
        </p:txBody>
      </p:sp>
      <p:sp>
        <p:nvSpPr>
          <p:cNvPr id="4" name="Slide Number Placeholder 3"/>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395810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1110EB-53E1-4462-918D-E1B0001BD222}" type="datetime1">
              <a:rPr lang="en-US" smtClean="0"/>
              <a:t>9/5/2018</a:t>
            </a:fld>
            <a:endParaRPr lang="en-US"/>
          </a:p>
        </p:txBody>
      </p:sp>
      <p:sp>
        <p:nvSpPr>
          <p:cNvPr id="6" name="Footer Placeholder 5"/>
          <p:cNvSpPr>
            <a:spLocks noGrp="1"/>
          </p:cNvSpPr>
          <p:nvPr>
            <p:ph type="ftr" sz="quarter" idx="11"/>
          </p:nvPr>
        </p:nvSpPr>
        <p:spPr/>
        <p:txBody>
          <a:bodyPr/>
          <a:lstStyle/>
          <a:p>
            <a:r>
              <a:rPr lang="en-US" smtClean="0"/>
              <a:t>Dept .of Computer Science and Engineering, RGUKT-IIIT Srikakulam</a:t>
            </a:r>
            <a:endParaRPr lang="en-US"/>
          </a:p>
        </p:txBody>
      </p:sp>
      <p:sp>
        <p:nvSpPr>
          <p:cNvPr id="7" name="Slide Number Placeholder 6"/>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141394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516417-0C72-4AC7-9697-AF5DBE2DDCEA}" type="datetime1">
              <a:rPr lang="en-US" smtClean="0"/>
              <a:t>9/5/2018</a:t>
            </a:fld>
            <a:endParaRPr lang="en-US"/>
          </a:p>
        </p:txBody>
      </p:sp>
      <p:sp>
        <p:nvSpPr>
          <p:cNvPr id="6" name="Footer Placeholder 5"/>
          <p:cNvSpPr>
            <a:spLocks noGrp="1"/>
          </p:cNvSpPr>
          <p:nvPr>
            <p:ph type="ftr" sz="quarter" idx="11"/>
          </p:nvPr>
        </p:nvSpPr>
        <p:spPr/>
        <p:txBody>
          <a:bodyPr/>
          <a:lstStyle/>
          <a:p>
            <a:r>
              <a:rPr lang="en-US" smtClean="0"/>
              <a:t>Dept .of Computer Science and Engineering, RGUKT-IIIT Srikakulam</a:t>
            </a:r>
            <a:endParaRPr lang="en-US"/>
          </a:p>
        </p:txBody>
      </p:sp>
      <p:sp>
        <p:nvSpPr>
          <p:cNvPr id="7" name="Slide Number Placeholder 6"/>
          <p:cNvSpPr>
            <a:spLocks noGrp="1"/>
          </p:cNvSpPr>
          <p:nvPr>
            <p:ph type="sldNum" sz="quarter" idx="12"/>
          </p:nvPr>
        </p:nvSpPr>
        <p:spPr/>
        <p:txBody>
          <a:bodyPr/>
          <a:lstStyle/>
          <a:p>
            <a:fld id="{D796F2E9-784B-4827-890E-BF4CAC1F9143}" type="slidenum">
              <a:rPr lang="en-US" smtClean="0"/>
              <a:t>‹#›</a:t>
            </a:fld>
            <a:endParaRPr lang="en-US"/>
          </a:p>
        </p:txBody>
      </p:sp>
    </p:spTree>
    <p:extLst>
      <p:ext uri="{BB962C8B-B14F-4D97-AF65-F5344CB8AC3E}">
        <p14:creationId xmlns:p14="http://schemas.microsoft.com/office/powerpoint/2010/main" val="395385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8FB1974-BFC7-47AA-9D36-ED7BE8C28618}" type="datetime1">
              <a:rPr lang="en-US" smtClean="0"/>
              <a:t>9/5/2018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Dept .of Computer Science and Engineering, RGUKT-IIIT Srikakulam</a:t>
            </a:r>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796F2E9-784B-4827-890E-BF4CAC1F9143}" type="slidenum">
              <a:rPr lang="en-US" smtClean="0"/>
              <a:t>‹#›</a:t>
            </a:fld>
            <a:endParaRPr lang="en-US"/>
          </a:p>
        </p:txBody>
      </p:sp>
    </p:spTree>
    <p:extLst>
      <p:ext uri="{BB962C8B-B14F-4D97-AF65-F5344CB8AC3E}">
        <p14:creationId xmlns:p14="http://schemas.microsoft.com/office/powerpoint/2010/main" val="3781105051"/>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ython.org/download"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3" name="Rectangle 7"/>
          <p:cNvSpPr>
            <a:spLocks noGrp="1" noChangeArrowheads="1"/>
          </p:cNvSpPr>
          <p:nvPr>
            <p:ph type="title"/>
          </p:nvPr>
        </p:nvSpPr>
        <p:spPr/>
        <p:txBody>
          <a:bodyPr/>
          <a:lstStyle/>
          <a:p>
            <a:pPr algn="ctr" eaLnBrk="1" hangingPunct="1">
              <a:defRPr/>
            </a:pPr>
            <a:r>
              <a:rPr lang="en-US" altLang="en-US" dirty="0" smtClean="0">
                <a:solidFill>
                  <a:srgbClr val="FFFF00"/>
                </a:solidFill>
                <a:latin typeface="Stencil" panose="040409050D0802020404" pitchFamily="82" charset="0"/>
              </a:rPr>
              <a:t>Introduction to Programming</a:t>
            </a:r>
            <a:br>
              <a:rPr lang="en-US" altLang="en-US" dirty="0" smtClean="0">
                <a:solidFill>
                  <a:srgbClr val="FFFF00"/>
                </a:solidFill>
                <a:latin typeface="Stencil" panose="040409050D0802020404" pitchFamily="82" charset="0"/>
              </a:rPr>
            </a:br>
            <a:r>
              <a:rPr lang="en-US" altLang="en-US" dirty="0" smtClean="0">
                <a:solidFill>
                  <a:srgbClr val="FFFF00"/>
                </a:solidFill>
                <a:latin typeface="Stencil" panose="040409050D0802020404" pitchFamily="82" charset="0"/>
              </a:rPr>
              <a:t>with Python</a:t>
            </a:r>
          </a:p>
        </p:txBody>
      </p:sp>
      <p:sp>
        <p:nvSpPr>
          <p:cNvPr id="5124" name="Text Box 10"/>
          <p:cNvSpPr txBox="1">
            <a:spLocks noChangeArrowheads="1"/>
          </p:cNvSpPr>
          <p:nvPr/>
        </p:nvSpPr>
        <p:spPr bwMode="auto">
          <a:xfrm>
            <a:off x="3126983" y="4724401"/>
            <a:ext cx="5137945" cy="114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1pPr>
            <a:lvl2pPr marL="742950" indent="-28575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3pPr>
            <a:lvl4pPr marL="1600200" indent="-22860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4pPr>
            <a:lvl5pPr marL="2057400" indent="-22860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9pPr>
          </a:lstStyle>
          <a:p>
            <a:pPr algn="ctr" eaLnBrk="1" hangingPunct="1">
              <a:buFont typeface="Wingdings" panose="05000000000000000000" pitchFamily="2" charset="2"/>
              <a:buNone/>
            </a:pPr>
            <a:r>
              <a:rPr lang="en-US" altLang="en-US" dirty="0" smtClean="0">
                <a:latin typeface="Sitka Subheading" panose="02000505000000020004" pitchFamily="2" charset="0"/>
              </a:rPr>
              <a:t>Ramesh </a:t>
            </a:r>
            <a:r>
              <a:rPr lang="en-US" altLang="en-US" dirty="0" err="1" smtClean="0">
                <a:latin typeface="Sitka Subheading" panose="02000505000000020004" pitchFamily="2" charset="0"/>
              </a:rPr>
              <a:t>yajjala</a:t>
            </a:r>
            <a:r>
              <a:rPr lang="en-US" altLang="en-US" dirty="0" smtClean="0">
                <a:latin typeface="Sitka Subheading" panose="02000505000000020004" pitchFamily="2" charset="0"/>
              </a:rPr>
              <a:t>, Assistant professor(c)</a:t>
            </a:r>
          </a:p>
          <a:p>
            <a:pPr algn="ctr" eaLnBrk="1" hangingPunct="1">
              <a:buFont typeface="Wingdings" panose="05000000000000000000" pitchFamily="2" charset="2"/>
              <a:buNone/>
            </a:pPr>
            <a:r>
              <a:rPr lang="en-US" altLang="en-US" dirty="0" smtClean="0">
                <a:latin typeface="Sitka Subheading" panose="02000505000000020004" pitchFamily="2" charset="0"/>
              </a:rPr>
              <a:t>Dept. Of Computer Science And Engineering</a:t>
            </a:r>
          </a:p>
          <a:p>
            <a:pPr algn="ctr" eaLnBrk="1" hangingPunct="1">
              <a:buFont typeface="Wingdings" panose="05000000000000000000" pitchFamily="2" charset="2"/>
              <a:buNone/>
            </a:pPr>
            <a:r>
              <a:rPr lang="en-US" altLang="en-US" dirty="0" smtClean="0">
                <a:latin typeface="Sitka Subheading" panose="02000505000000020004" pitchFamily="2" charset="0"/>
              </a:rPr>
              <a:t>RGUKT-IIIT </a:t>
            </a:r>
            <a:r>
              <a:rPr lang="en-US" altLang="en-US" dirty="0" err="1" smtClean="0">
                <a:latin typeface="Sitka Subheading" panose="02000505000000020004" pitchFamily="2" charset="0"/>
              </a:rPr>
              <a:t>Srikakuam</a:t>
            </a:r>
            <a:endParaRPr lang="en-US" altLang="en-US" dirty="0">
              <a:latin typeface="Sitka Subheading" panose="02000505000000020004" pitchFamily="2" charset="0"/>
            </a:endParaRPr>
          </a:p>
        </p:txBody>
      </p:sp>
    </p:spTree>
    <p:extLst>
      <p:ext uri="{BB962C8B-B14F-4D97-AF65-F5344CB8AC3E}">
        <p14:creationId xmlns:p14="http://schemas.microsoft.com/office/powerpoint/2010/main" val="39005559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463" y="174171"/>
            <a:ext cx="11756571" cy="6751415"/>
          </a:xfrm>
        </p:spPr>
        <p:txBody>
          <a:bodyPr>
            <a:normAutofit/>
          </a:bodyPr>
          <a:lstStyle/>
          <a:p>
            <a:pPr marL="0" indent="0">
              <a:buNone/>
            </a:pPr>
            <a:r>
              <a:rPr lang="en-US" sz="2400" b="1" i="1" u="sng" dirty="0">
                <a:solidFill>
                  <a:srgbClr val="FF0000"/>
                </a:solidFill>
                <a:latin typeface="Times New Roman" panose="02020603050405020304" pitchFamily="18" charset="0"/>
                <a:cs typeface="Times New Roman" panose="02020603050405020304" pitchFamily="18" charset="0"/>
              </a:rPr>
              <a:t>1) Web Applications</a:t>
            </a:r>
          </a:p>
          <a:p>
            <a:r>
              <a:rPr lang="en-US" sz="2400" dirty="0">
                <a:solidFill>
                  <a:srgbClr val="FFFF00"/>
                </a:solidFill>
                <a:latin typeface="Times New Roman" panose="02020603050405020304" pitchFamily="18" charset="0"/>
                <a:cs typeface="Times New Roman" panose="02020603050405020304" pitchFamily="18" charset="0"/>
              </a:rPr>
              <a:t>We can use Python to develop web applications. It provides libraries to handle internet protocols such as HTML and XML, JSON, Email processing, request, </a:t>
            </a:r>
            <a:r>
              <a:rPr lang="en-US" sz="2400" dirty="0" err="1" smtClean="0">
                <a:solidFill>
                  <a:srgbClr val="FFFF00"/>
                </a:solidFill>
                <a:latin typeface="Times New Roman" panose="02020603050405020304" pitchFamily="18" charset="0"/>
                <a:cs typeface="Times New Roman" panose="02020603050405020304" pitchFamily="18" charset="0"/>
              </a:rPr>
              <a:t>beautifulSoup</a:t>
            </a:r>
            <a:r>
              <a:rPr lang="en-US" sz="2400" dirty="0" smtClean="0">
                <a:solidFill>
                  <a:srgbClr val="FFFF00"/>
                </a:solidFill>
                <a:latin typeface="Times New Roman" panose="02020603050405020304" pitchFamily="18" charset="0"/>
                <a:cs typeface="Times New Roman" panose="02020603050405020304" pitchFamily="18" charset="0"/>
              </a:rPr>
              <a:t>(</a:t>
            </a:r>
            <a:r>
              <a:rPr lang="en-US" b="1" dirty="0">
                <a:solidFill>
                  <a:schemeClr val="bg1">
                    <a:lumMod val="95000"/>
                    <a:lumOff val="5000"/>
                  </a:schemeClr>
                </a:solidFill>
              </a:rPr>
              <a:t>Beautiful Soup</a:t>
            </a:r>
            <a:r>
              <a:rPr lang="en-US" dirty="0">
                <a:solidFill>
                  <a:schemeClr val="bg1">
                    <a:lumMod val="95000"/>
                    <a:lumOff val="5000"/>
                  </a:schemeClr>
                </a:solidFill>
              </a:rPr>
              <a:t> is a Python package for parsing HTML and XML documents</a:t>
            </a:r>
            <a:r>
              <a:rPr lang="en-US" dirty="0"/>
              <a:t> </a:t>
            </a:r>
            <a:r>
              <a:rPr lang="en-US" sz="2400" dirty="0" smtClean="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Feedparser</a:t>
            </a:r>
            <a:r>
              <a:rPr lang="en-US" sz="2400" dirty="0">
                <a:solidFill>
                  <a:srgbClr val="FFFF00"/>
                </a:solidFill>
                <a:latin typeface="Times New Roman" panose="02020603050405020304" pitchFamily="18" charset="0"/>
                <a:cs typeface="Times New Roman" panose="02020603050405020304" pitchFamily="18" charset="0"/>
              </a:rPr>
              <a:t> etc. It also provides Frameworks such as </a:t>
            </a: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Django(</a:t>
            </a:r>
            <a:r>
              <a:rPr lang="en-US" b="1" dirty="0">
                <a:solidFill>
                  <a:schemeClr val="bg1">
                    <a:lumMod val="95000"/>
                    <a:lumOff val="5000"/>
                  </a:schemeClr>
                </a:solidFill>
              </a:rPr>
              <a:t>Django</a:t>
            </a:r>
            <a:r>
              <a:rPr lang="en-US" dirty="0">
                <a:solidFill>
                  <a:schemeClr val="bg1">
                    <a:lumMod val="95000"/>
                    <a:lumOff val="5000"/>
                  </a:schemeClr>
                </a:solidFill>
              </a:rPr>
              <a:t> is a free and open-source web framework, written in Python, which follows the model-view-template (MVT) architectural pattern</a:t>
            </a:r>
            <a:r>
              <a:rPr lang="en-US" sz="2400" dirty="0" smtClean="0">
                <a:solidFill>
                  <a:srgbClr val="FFFF00"/>
                </a:solidFill>
                <a:latin typeface="Times New Roman" panose="02020603050405020304" pitchFamily="18" charset="0"/>
                <a:cs typeface="Times New Roman" panose="02020603050405020304" pitchFamily="18" charset="0"/>
              </a:rPr>
              <a:t>), Pyramid, etc… </a:t>
            </a:r>
            <a:r>
              <a:rPr lang="en-US" sz="2400" dirty="0">
                <a:solidFill>
                  <a:srgbClr val="FFFF00"/>
                </a:solidFill>
                <a:latin typeface="Times New Roman" panose="02020603050405020304" pitchFamily="18" charset="0"/>
                <a:cs typeface="Times New Roman" panose="02020603050405020304" pitchFamily="18" charset="0"/>
              </a:rPr>
              <a:t>to design and </a:t>
            </a:r>
            <a:r>
              <a:rPr lang="en-US" sz="2400" dirty="0" err="1" smtClean="0">
                <a:solidFill>
                  <a:srgbClr val="FFFF00"/>
                </a:solidFill>
                <a:latin typeface="Times New Roman" panose="02020603050405020304" pitchFamily="18" charset="0"/>
                <a:cs typeface="Times New Roman" panose="02020603050405020304" pitchFamily="18" charset="0"/>
              </a:rPr>
              <a:t>develelop</a:t>
            </a:r>
            <a:r>
              <a:rPr lang="en-US" sz="2400" dirty="0" smtClean="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web based applications. </a:t>
            </a:r>
          </a:p>
          <a:p>
            <a:pPr marL="0" indent="0">
              <a:buNone/>
            </a:pPr>
            <a:r>
              <a:rPr lang="en-US" sz="2400" b="1" i="1" u="sng" dirty="0">
                <a:solidFill>
                  <a:srgbClr val="FF0000"/>
                </a:solidFill>
                <a:latin typeface="Times New Roman" panose="02020603050405020304" pitchFamily="18" charset="0"/>
                <a:cs typeface="Times New Roman" panose="02020603050405020304" pitchFamily="18" charset="0"/>
              </a:rPr>
              <a:t>2) Desktop GUI Applications</a:t>
            </a:r>
          </a:p>
          <a:p>
            <a:r>
              <a:rPr lang="en-US" sz="2400" dirty="0">
                <a:solidFill>
                  <a:srgbClr val="FFFF00"/>
                </a:solidFill>
                <a:latin typeface="Times New Roman" panose="02020603050405020304" pitchFamily="18" charset="0"/>
                <a:cs typeface="Times New Roman" panose="02020603050405020304" pitchFamily="18" charset="0"/>
              </a:rPr>
              <a:t>Python provides </a:t>
            </a:r>
            <a:r>
              <a:rPr lang="en-US" sz="2400" dirty="0" err="1">
                <a:solidFill>
                  <a:srgbClr val="FFFF00"/>
                </a:solidFill>
                <a:latin typeface="Times New Roman" panose="02020603050405020304" pitchFamily="18" charset="0"/>
                <a:cs typeface="Times New Roman" panose="02020603050405020304" pitchFamily="18" charset="0"/>
              </a:rPr>
              <a:t>Tk</a:t>
            </a:r>
            <a:r>
              <a:rPr lang="en-US" sz="2400" dirty="0">
                <a:solidFill>
                  <a:srgbClr val="FFFF00"/>
                </a:solidFill>
                <a:latin typeface="Times New Roman" panose="02020603050405020304" pitchFamily="18" charset="0"/>
                <a:cs typeface="Times New Roman" panose="02020603050405020304" pitchFamily="18" charset="0"/>
              </a:rPr>
              <a:t> GUI library to develop user interface in python based application. Some other useful toolkits </a:t>
            </a:r>
            <a:r>
              <a:rPr lang="en-US" sz="2400" dirty="0" err="1" smtClean="0">
                <a:solidFill>
                  <a:srgbClr val="FFFF00"/>
                </a:solidFill>
                <a:latin typeface="Times New Roman" panose="02020603050405020304" pitchFamily="18" charset="0"/>
                <a:cs typeface="Times New Roman" panose="02020603050405020304" pitchFamily="18" charset="0"/>
              </a:rPr>
              <a:t>wxWidgets</a:t>
            </a:r>
            <a:r>
              <a:rPr lang="en-US" sz="2400" dirty="0" smtClean="0">
                <a:solidFill>
                  <a:srgbClr val="FFFF00"/>
                </a:solidFill>
                <a:latin typeface="Times New Roman" panose="02020603050405020304" pitchFamily="18" charset="0"/>
                <a:cs typeface="Times New Roman" panose="02020603050405020304" pitchFamily="18" charset="0"/>
              </a:rPr>
              <a:t>(</a:t>
            </a:r>
            <a:r>
              <a:rPr lang="en-US" dirty="0" err="1">
                <a:solidFill>
                  <a:schemeClr val="bg1">
                    <a:lumMod val="95000"/>
                    <a:lumOff val="5000"/>
                  </a:schemeClr>
                </a:solidFill>
              </a:rPr>
              <a:t>wxWidgets</a:t>
            </a:r>
            <a:r>
              <a:rPr lang="en-US" dirty="0">
                <a:solidFill>
                  <a:schemeClr val="bg1">
                    <a:lumMod val="95000"/>
                    <a:lumOff val="5000"/>
                  </a:schemeClr>
                </a:solidFill>
              </a:rPr>
              <a:t> is a widget toolkit and tools library for creating graphical user interfaces for cross-platform applications.</a:t>
            </a:r>
            <a:r>
              <a:rPr lang="en-US" sz="2400" dirty="0" smtClean="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Kivy</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pyqt</a:t>
            </a:r>
            <a:r>
              <a:rPr lang="en-US" sz="2400" dirty="0">
                <a:solidFill>
                  <a:srgbClr val="FFFF00"/>
                </a:solidFill>
                <a:latin typeface="Times New Roman" panose="02020603050405020304" pitchFamily="18" charset="0"/>
                <a:cs typeface="Times New Roman" panose="02020603050405020304" pitchFamily="18" charset="0"/>
              </a:rPr>
              <a:t> that are useable on several platforms. The </a:t>
            </a:r>
            <a:r>
              <a:rPr lang="en-US" sz="2400" dirty="0" err="1">
                <a:solidFill>
                  <a:srgbClr val="FFFF00"/>
                </a:solidFill>
                <a:latin typeface="Times New Roman" panose="02020603050405020304" pitchFamily="18" charset="0"/>
                <a:cs typeface="Times New Roman" panose="02020603050405020304" pitchFamily="18" charset="0"/>
              </a:rPr>
              <a:t>Kivy</a:t>
            </a:r>
            <a:r>
              <a:rPr lang="en-US" sz="2400" dirty="0">
                <a:solidFill>
                  <a:srgbClr val="FFFF00"/>
                </a:solidFill>
                <a:latin typeface="Times New Roman" panose="02020603050405020304" pitchFamily="18" charset="0"/>
                <a:cs typeface="Times New Roman" panose="02020603050405020304" pitchFamily="18" charset="0"/>
              </a:rPr>
              <a:t> is popular for writing </a:t>
            </a:r>
            <a:r>
              <a:rPr lang="en-US" sz="2400" dirty="0" err="1">
                <a:solidFill>
                  <a:srgbClr val="FFFF00"/>
                </a:solidFill>
                <a:latin typeface="Times New Roman" panose="02020603050405020304" pitchFamily="18" charset="0"/>
                <a:cs typeface="Times New Roman" panose="02020603050405020304" pitchFamily="18" charset="0"/>
              </a:rPr>
              <a:t>multitouch</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smtClean="0">
                <a:solidFill>
                  <a:srgbClr val="FFFF00"/>
                </a:solidFill>
                <a:latin typeface="Times New Roman" panose="02020603050405020304" pitchFamily="18" charset="0"/>
                <a:cs typeface="Times New Roman" panose="02020603050405020304" pitchFamily="18" charset="0"/>
              </a:rPr>
              <a:t>applications.</a:t>
            </a:r>
          </a:p>
          <a:p>
            <a:pPr marL="0" indent="0">
              <a:buNone/>
            </a:pPr>
            <a:r>
              <a:rPr lang="en-US" sz="2400" b="1" i="1" u="sng" dirty="0" smtClean="0">
                <a:solidFill>
                  <a:srgbClr val="FF0000"/>
                </a:solidFill>
                <a:latin typeface="Times New Roman" panose="02020603050405020304" pitchFamily="18" charset="0"/>
                <a:cs typeface="Times New Roman" panose="02020603050405020304" pitchFamily="18" charset="0"/>
              </a:rPr>
              <a:t>3</a:t>
            </a:r>
            <a:r>
              <a:rPr lang="en-US" sz="2400" b="1" i="1" u="sng" dirty="0">
                <a:solidFill>
                  <a:srgbClr val="FF0000"/>
                </a:solidFill>
                <a:latin typeface="Times New Roman" panose="02020603050405020304" pitchFamily="18" charset="0"/>
                <a:cs typeface="Times New Roman" panose="02020603050405020304" pitchFamily="18" charset="0"/>
              </a:rPr>
              <a:t>) Software Development</a:t>
            </a:r>
          </a:p>
          <a:p>
            <a:r>
              <a:rPr lang="en-US" sz="2400" dirty="0">
                <a:solidFill>
                  <a:srgbClr val="FFFF00"/>
                </a:solidFill>
                <a:latin typeface="Times New Roman" panose="02020603050405020304" pitchFamily="18" charset="0"/>
                <a:cs typeface="Times New Roman" panose="02020603050405020304" pitchFamily="18" charset="0"/>
              </a:rPr>
              <a:t>Python is helpful for software development process. It works as a support language and can be used for build control and management, testing etc.</a:t>
            </a:r>
          </a:p>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3567320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921" y="113212"/>
            <a:ext cx="11020108" cy="6522719"/>
          </a:xfrm>
        </p:spPr>
        <p:txBody>
          <a:bodyPr>
            <a:noAutofit/>
          </a:bodyPr>
          <a:lstStyle/>
          <a:p>
            <a:pPr marL="0" indent="0">
              <a:buNone/>
            </a:pPr>
            <a:r>
              <a:rPr lang="en-US" sz="2400" b="1" i="1" u="sng" dirty="0">
                <a:solidFill>
                  <a:srgbClr val="FF0000"/>
                </a:solidFill>
                <a:latin typeface="Times New Roman" panose="02020603050405020304" pitchFamily="18" charset="0"/>
                <a:cs typeface="Times New Roman" panose="02020603050405020304" pitchFamily="18" charset="0"/>
              </a:rPr>
              <a:t>4) Scientific and Numeric</a:t>
            </a:r>
          </a:p>
          <a:p>
            <a:r>
              <a:rPr lang="en-US" sz="2400" dirty="0">
                <a:solidFill>
                  <a:srgbClr val="FFFF00"/>
                </a:solidFill>
                <a:latin typeface="Times New Roman" panose="02020603050405020304" pitchFamily="18" charset="0"/>
                <a:cs typeface="Times New Roman" panose="02020603050405020304" pitchFamily="18" charset="0"/>
              </a:rPr>
              <a:t>Python is popular and widely used in scientific and numeric computing. Some useful library and package are </a:t>
            </a:r>
            <a:r>
              <a:rPr lang="en-US" sz="2400" dirty="0" err="1">
                <a:solidFill>
                  <a:srgbClr val="FFFF00"/>
                </a:solidFill>
                <a:latin typeface="Times New Roman" panose="02020603050405020304" pitchFamily="18" charset="0"/>
                <a:cs typeface="Times New Roman" panose="02020603050405020304" pitchFamily="18" charset="0"/>
              </a:rPr>
              <a:t>SciPy</a:t>
            </a:r>
            <a:r>
              <a:rPr lang="en-US" sz="2400" dirty="0">
                <a:solidFill>
                  <a:srgbClr val="FFFF00"/>
                </a:solidFill>
                <a:latin typeface="Times New Roman" panose="02020603050405020304" pitchFamily="18" charset="0"/>
                <a:cs typeface="Times New Roman" panose="02020603050405020304" pitchFamily="18" charset="0"/>
              </a:rPr>
              <a:t>, Pandas, </a:t>
            </a:r>
            <a:r>
              <a:rPr lang="en-US" sz="2400" dirty="0" err="1">
                <a:solidFill>
                  <a:srgbClr val="FFFF00"/>
                </a:solidFill>
                <a:latin typeface="Times New Roman" panose="02020603050405020304" pitchFamily="18" charset="0"/>
                <a:cs typeface="Times New Roman" panose="02020603050405020304" pitchFamily="18" charset="0"/>
              </a:rPr>
              <a:t>IPython</a:t>
            </a:r>
            <a:r>
              <a:rPr lang="en-US" sz="2400" dirty="0">
                <a:solidFill>
                  <a:srgbClr val="FFFF00"/>
                </a:solidFill>
                <a:latin typeface="Times New Roman" panose="02020603050405020304" pitchFamily="18" charset="0"/>
                <a:cs typeface="Times New Roman" panose="02020603050405020304" pitchFamily="18" charset="0"/>
              </a:rPr>
              <a:t> etc. </a:t>
            </a:r>
            <a:r>
              <a:rPr lang="en-US" sz="2400" dirty="0" err="1">
                <a:solidFill>
                  <a:srgbClr val="FFFF00"/>
                </a:solidFill>
                <a:latin typeface="Times New Roman" panose="02020603050405020304" pitchFamily="18" charset="0"/>
                <a:cs typeface="Times New Roman" panose="02020603050405020304" pitchFamily="18" charset="0"/>
              </a:rPr>
              <a:t>SciPy</a:t>
            </a:r>
            <a:r>
              <a:rPr lang="en-US" sz="2400" dirty="0">
                <a:solidFill>
                  <a:srgbClr val="FFFF00"/>
                </a:solidFill>
                <a:latin typeface="Times New Roman" panose="02020603050405020304" pitchFamily="18" charset="0"/>
                <a:cs typeface="Times New Roman" panose="02020603050405020304" pitchFamily="18" charset="0"/>
              </a:rPr>
              <a:t> is group of packages of engineering, science and mathematics.</a:t>
            </a:r>
          </a:p>
          <a:p>
            <a:pPr marL="0" indent="0">
              <a:buNone/>
            </a:pPr>
            <a:r>
              <a:rPr lang="en-US" sz="2400" b="1" i="1" u="sng" dirty="0">
                <a:solidFill>
                  <a:srgbClr val="FF0000"/>
                </a:solidFill>
                <a:latin typeface="Times New Roman" panose="02020603050405020304" pitchFamily="18" charset="0"/>
                <a:cs typeface="Times New Roman" panose="02020603050405020304" pitchFamily="18" charset="0"/>
              </a:rPr>
              <a:t>5) Business Applications</a:t>
            </a:r>
          </a:p>
          <a:p>
            <a:r>
              <a:rPr lang="en-US" sz="2400" dirty="0">
                <a:solidFill>
                  <a:srgbClr val="FFFF00"/>
                </a:solidFill>
                <a:latin typeface="Times New Roman" panose="02020603050405020304" pitchFamily="18" charset="0"/>
                <a:cs typeface="Times New Roman" panose="02020603050405020304" pitchFamily="18" charset="0"/>
              </a:rPr>
              <a:t>Python is used to build </a:t>
            </a:r>
            <a:r>
              <a:rPr lang="en-US" sz="2400" dirty="0" err="1">
                <a:solidFill>
                  <a:srgbClr val="FFFF00"/>
                </a:solidFill>
                <a:latin typeface="Times New Roman" panose="02020603050405020304" pitchFamily="18" charset="0"/>
                <a:cs typeface="Times New Roman" panose="02020603050405020304" pitchFamily="18" charset="0"/>
              </a:rPr>
              <a:t>Bussiness</a:t>
            </a:r>
            <a:r>
              <a:rPr lang="en-US" sz="2400" dirty="0">
                <a:solidFill>
                  <a:srgbClr val="FFFF00"/>
                </a:solidFill>
                <a:latin typeface="Times New Roman" panose="02020603050405020304" pitchFamily="18" charset="0"/>
                <a:cs typeface="Times New Roman" panose="02020603050405020304" pitchFamily="18" charset="0"/>
              </a:rPr>
              <a:t> applications like </a:t>
            </a:r>
            <a:r>
              <a:rPr lang="en-US" sz="2400" dirty="0" smtClean="0">
                <a:solidFill>
                  <a:srgbClr val="FFFF00"/>
                </a:solidFill>
                <a:latin typeface="Times New Roman" panose="02020603050405020304" pitchFamily="18" charset="0"/>
                <a:cs typeface="Times New Roman" panose="02020603050405020304" pitchFamily="18" charset="0"/>
              </a:rPr>
              <a:t>ERP(Enterprise </a:t>
            </a:r>
            <a:r>
              <a:rPr lang="en-US" sz="2400" dirty="0" err="1" smtClean="0">
                <a:solidFill>
                  <a:srgbClr val="FFFF00"/>
                </a:solidFill>
                <a:latin typeface="Times New Roman" panose="02020603050405020304" pitchFamily="18" charset="0"/>
                <a:cs typeface="Times New Roman" panose="02020603050405020304" pitchFamily="18" charset="0"/>
              </a:rPr>
              <a:t>Resourse</a:t>
            </a:r>
            <a:r>
              <a:rPr lang="en-US" sz="2400" dirty="0" smtClean="0">
                <a:solidFill>
                  <a:srgbClr val="FFFF00"/>
                </a:solidFill>
                <a:latin typeface="Times New Roman" panose="02020603050405020304" pitchFamily="18" charset="0"/>
                <a:cs typeface="Times New Roman" panose="02020603050405020304" pitchFamily="18" charset="0"/>
              </a:rPr>
              <a:t> Planning) </a:t>
            </a:r>
            <a:r>
              <a:rPr lang="en-US" sz="2400" dirty="0">
                <a:solidFill>
                  <a:srgbClr val="FFFF00"/>
                </a:solidFill>
                <a:latin typeface="Times New Roman" panose="02020603050405020304" pitchFamily="18" charset="0"/>
                <a:cs typeface="Times New Roman" panose="02020603050405020304" pitchFamily="18" charset="0"/>
              </a:rPr>
              <a:t>and e-commerce systems. </a:t>
            </a:r>
            <a:endParaRPr lang="en-US" sz="2400" dirty="0" smtClean="0">
              <a:solidFill>
                <a:srgbClr val="FFFF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a:p>
            <a:pPr marL="0" indent="0">
              <a:buNone/>
            </a:pPr>
            <a:endParaRPr lang="en-US" sz="2400" dirty="0" smtClean="0">
              <a:solidFill>
                <a:srgbClr val="FFFF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p:txBody>
      </p:sp>
      <p:pic>
        <p:nvPicPr>
          <p:cNvPr id="5122" name="Picture 2" descr="Image result for er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383" y="3892730"/>
            <a:ext cx="7776754" cy="296526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3290881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150737" cy="5593080"/>
          </a:xfrm>
        </p:spPr>
        <p:txBody>
          <a:bodyPr>
            <a:normAutofit lnSpcReduction="10000"/>
          </a:bodyPr>
          <a:lstStyle/>
          <a:p>
            <a:pPr marL="0" indent="0">
              <a:buNone/>
            </a:pPr>
            <a:r>
              <a:rPr lang="en-US" sz="3600" b="1" i="1" u="sng" dirty="0">
                <a:solidFill>
                  <a:srgbClr val="FF0000"/>
                </a:solidFill>
                <a:latin typeface="Times New Roman" panose="02020603050405020304" pitchFamily="18" charset="0"/>
                <a:cs typeface="Times New Roman" panose="02020603050405020304" pitchFamily="18" charset="0"/>
              </a:rPr>
              <a:t>6) Console Based Application</a:t>
            </a:r>
          </a:p>
          <a:p>
            <a:r>
              <a:rPr lang="en-US" sz="3600" dirty="0">
                <a:solidFill>
                  <a:srgbClr val="FFFF00"/>
                </a:solidFill>
                <a:latin typeface="Times New Roman" panose="02020603050405020304" pitchFamily="18" charset="0"/>
                <a:cs typeface="Times New Roman" panose="02020603050405020304" pitchFamily="18" charset="0"/>
              </a:rPr>
              <a:t>We can use Python to develop console based applications. For example: </a:t>
            </a:r>
            <a:r>
              <a:rPr lang="en-US" sz="3600" b="1" dirty="0" err="1">
                <a:solidFill>
                  <a:srgbClr val="FFFF00"/>
                </a:solidFill>
                <a:latin typeface="Times New Roman" panose="02020603050405020304" pitchFamily="18" charset="0"/>
                <a:cs typeface="Times New Roman" panose="02020603050405020304" pitchFamily="18" charset="0"/>
              </a:rPr>
              <a:t>IPython</a:t>
            </a:r>
            <a:r>
              <a:rPr lang="en-US" sz="3600" dirty="0">
                <a:solidFill>
                  <a:srgbClr val="FFFF00"/>
                </a:solidFill>
                <a:latin typeface="Times New Roman" panose="02020603050405020304" pitchFamily="18" charset="0"/>
                <a:cs typeface="Times New Roman" panose="02020603050405020304" pitchFamily="18" charset="0"/>
              </a:rPr>
              <a:t>.</a:t>
            </a:r>
          </a:p>
          <a:p>
            <a:pPr marL="0" indent="0">
              <a:buNone/>
            </a:pPr>
            <a:r>
              <a:rPr lang="en-US" sz="3600" b="1" i="1" u="sng" dirty="0">
                <a:solidFill>
                  <a:srgbClr val="FF0000"/>
                </a:solidFill>
                <a:latin typeface="Times New Roman" panose="02020603050405020304" pitchFamily="18" charset="0"/>
                <a:cs typeface="Times New Roman" panose="02020603050405020304" pitchFamily="18" charset="0"/>
              </a:rPr>
              <a:t>7) Audio or Video based Applications</a:t>
            </a:r>
          </a:p>
          <a:p>
            <a:r>
              <a:rPr lang="en-US" sz="3600" dirty="0">
                <a:solidFill>
                  <a:srgbClr val="FFFF00"/>
                </a:solidFill>
                <a:latin typeface="Times New Roman" panose="02020603050405020304" pitchFamily="18" charset="0"/>
                <a:cs typeface="Times New Roman" panose="02020603050405020304" pitchFamily="18" charset="0"/>
              </a:rPr>
              <a:t>Python is awesome to perform multiple tasks and can be used to develop multimedia applications. Some of real applications are: </a:t>
            </a:r>
            <a:r>
              <a:rPr lang="en-US" sz="3600" dirty="0" err="1" smtClean="0">
                <a:solidFill>
                  <a:srgbClr val="FFFF00"/>
                </a:solidFill>
                <a:latin typeface="Times New Roman" panose="02020603050405020304" pitchFamily="18" charset="0"/>
                <a:cs typeface="Times New Roman" panose="02020603050405020304" pitchFamily="18" charset="0"/>
              </a:rPr>
              <a:t>TimPlayer</a:t>
            </a:r>
            <a:r>
              <a:rPr lang="en-US" sz="3600" dirty="0" smtClean="0">
                <a:solidFill>
                  <a:srgbClr val="FFFF00"/>
                </a:solidFill>
                <a:latin typeface="Times New Roman" panose="02020603050405020304" pitchFamily="18" charset="0"/>
                <a:cs typeface="Times New Roman" panose="02020603050405020304" pitchFamily="18" charset="0"/>
              </a:rPr>
              <a:t>(</a:t>
            </a:r>
            <a:r>
              <a:rPr lang="en-US" sz="2400" b="1" dirty="0">
                <a:solidFill>
                  <a:srgbClr val="FF0000"/>
                </a:solidFill>
                <a:latin typeface="Bookman Old Style" panose="02050604050505020204" pitchFamily="18" charset="0"/>
              </a:rPr>
              <a:t>Play</a:t>
            </a:r>
            <a:r>
              <a:rPr lang="en-US" sz="2400" dirty="0">
                <a:solidFill>
                  <a:srgbClr val="FF0000"/>
                </a:solidFill>
                <a:latin typeface="Bookman Old Style" panose="02050604050505020204" pitchFamily="18" charset="0"/>
              </a:rPr>
              <a:t>, modified handling of songs which uses jumps &amp; breaks to </a:t>
            </a:r>
            <a:r>
              <a:rPr lang="en-US" sz="2400" b="1" dirty="0">
                <a:solidFill>
                  <a:srgbClr val="FF0000"/>
                </a:solidFill>
                <a:latin typeface="Bookman Old Style" panose="02050604050505020204" pitchFamily="18" charset="0"/>
              </a:rPr>
              <a:t>play</a:t>
            </a:r>
            <a:r>
              <a:rPr lang="en-US" sz="2400" dirty="0">
                <a:solidFill>
                  <a:srgbClr val="FF0000"/>
                </a:solidFill>
                <a:latin typeface="Bookman Old Style" panose="02050604050505020204" pitchFamily="18" charset="0"/>
              </a:rPr>
              <a:t> a pattern ... Provided helpers for sound modules emulated with the help of </a:t>
            </a:r>
            <a:r>
              <a:rPr lang="en-US" sz="2400" b="1" dirty="0" err="1">
                <a:solidFill>
                  <a:srgbClr val="FF0000"/>
                </a:solidFill>
                <a:latin typeface="Bookman Old Style" panose="02050604050505020204" pitchFamily="18" charset="0"/>
              </a:rPr>
              <a:t>TimPlayer</a:t>
            </a:r>
            <a:r>
              <a:rPr lang="en-US" sz="3600" dirty="0" smtClean="0">
                <a:solidFill>
                  <a:srgbClr val="FFFF00"/>
                </a:solidFill>
                <a:latin typeface="Times New Roman" panose="02020603050405020304" pitchFamily="18" charset="0"/>
                <a:cs typeface="Times New Roman" panose="02020603050405020304" pitchFamily="18" charset="0"/>
              </a:rPr>
              <a:t>), </a:t>
            </a:r>
            <a:r>
              <a:rPr lang="en-US" sz="3600" dirty="0" err="1" smtClean="0">
                <a:solidFill>
                  <a:srgbClr val="FFFF00"/>
                </a:solidFill>
                <a:latin typeface="Times New Roman" panose="02020603050405020304" pitchFamily="18" charset="0"/>
                <a:cs typeface="Times New Roman" panose="02020603050405020304" pitchFamily="18" charset="0"/>
              </a:rPr>
              <a:t>cplay</a:t>
            </a:r>
            <a:r>
              <a:rPr lang="en-US" sz="3600" dirty="0" smtClean="0">
                <a:solidFill>
                  <a:srgbClr val="FFFF00"/>
                </a:solidFill>
                <a:latin typeface="Times New Roman" panose="02020603050405020304" pitchFamily="18" charset="0"/>
                <a:cs typeface="Times New Roman" panose="02020603050405020304" pitchFamily="18" charset="0"/>
              </a:rPr>
              <a:t>(</a:t>
            </a:r>
            <a:r>
              <a:rPr lang="en-US" b="1" dirty="0" err="1">
                <a:solidFill>
                  <a:srgbClr val="FF0000"/>
                </a:solidFill>
                <a:latin typeface="Arial Rounded MT Bold" panose="020F0704030504030204" pitchFamily="34" charset="0"/>
              </a:rPr>
              <a:t>cPlay</a:t>
            </a:r>
            <a:r>
              <a:rPr lang="en-US" dirty="0">
                <a:solidFill>
                  <a:srgbClr val="FF0000"/>
                </a:solidFill>
                <a:latin typeface="Arial Rounded MT Bold" panose="020F0704030504030204" pitchFamily="34" charset="0"/>
              </a:rPr>
              <a:t> delivers high quality audio playback</a:t>
            </a:r>
            <a:r>
              <a:rPr lang="en-US" sz="3600" dirty="0" smtClean="0">
                <a:solidFill>
                  <a:srgbClr val="FFFF00"/>
                </a:solidFill>
                <a:latin typeface="Times New Roman" panose="02020603050405020304" pitchFamily="18" charset="0"/>
                <a:cs typeface="Times New Roman" panose="02020603050405020304" pitchFamily="18" charset="0"/>
              </a:rPr>
              <a:t>) </a:t>
            </a:r>
            <a:r>
              <a:rPr lang="en-US" sz="3600" dirty="0">
                <a:solidFill>
                  <a:srgbClr val="FFFF00"/>
                </a:solidFill>
                <a:latin typeface="Times New Roman" panose="02020603050405020304" pitchFamily="18" charset="0"/>
                <a:cs typeface="Times New Roman" panose="02020603050405020304" pitchFamily="18" charset="0"/>
              </a:rPr>
              <a:t>etc.</a:t>
            </a:r>
          </a:p>
          <a:p>
            <a:endParaRPr lang="en-US" dirty="0"/>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719262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304800"/>
            <a:ext cx="11124611" cy="6183086"/>
          </a:xfrm>
        </p:spPr>
        <p:txBody>
          <a:bodyPr>
            <a:normAutofit/>
          </a:bodyPr>
          <a:lstStyle/>
          <a:p>
            <a:pPr marL="0" indent="0">
              <a:buNone/>
            </a:pPr>
            <a:r>
              <a:rPr lang="en-US" sz="2800" b="1" i="1" u="sng" dirty="0">
                <a:solidFill>
                  <a:srgbClr val="FF0000"/>
                </a:solidFill>
                <a:latin typeface="Times New Roman" panose="02020603050405020304" pitchFamily="18" charset="0"/>
                <a:cs typeface="Times New Roman" panose="02020603050405020304" pitchFamily="18" charset="0"/>
              </a:rPr>
              <a:t>8) 3D CAD Applications</a:t>
            </a:r>
          </a:p>
          <a:p>
            <a:r>
              <a:rPr lang="en-US" sz="2800" dirty="0">
                <a:solidFill>
                  <a:srgbClr val="FFFF00"/>
                </a:solidFill>
                <a:latin typeface="Times New Roman" panose="02020603050405020304" pitchFamily="18" charset="0"/>
                <a:cs typeface="Times New Roman" panose="02020603050405020304" pitchFamily="18" charset="0"/>
              </a:rPr>
              <a:t>To create CAD application Fandango is a real application which provides full features of CAD.</a:t>
            </a:r>
          </a:p>
          <a:p>
            <a:pPr marL="0" indent="0">
              <a:buNone/>
            </a:pPr>
            <a:r>
              <a:rPr lang="en-US" sz="2800" b="1" i="1" u="sng" dirty="0">
                <a:solidFill>
                  <a:srgbClr val="FF0000"/>
                </a:solidFill>
                <a:latin typeface="Times New Roman" panose="02020603050405020304" pitchFamily="18" charset="0"/>
                <a:cs typeface="Times New Roman" panose="02020603050405020304" pitchFamily="18" charset="0"/>
              </a:rPr>
              <a:t>9) Enterprise Applications</a:t>
            </a:r>
          </a:p>
          <a:p>
            <a:r>
              <a:rPr lang="en-US" sz="2800" dirty="0">
                <a:solidFill>
                  <a:srgbClr val="FFFF00"/>
                </a:solidFill>
                <a:latin typeface="Times New Roman" panose="02020603050405020304" pitchFamily="18" charset="0"/>
                <a:cs typeface="Times New Roman" panose="02020603050405020304" pitchFamily="18" charset="0"/>
              </a:rPr>
              <a:t>Python can be used to create applications which can be used within an Enterprise or an Organization. Some real time applications are: </a:t>
            </a:r>
            <a:r>
              <a:rPr lang="en-US" sz="2800" dirty="0" err="1">
                <a:solidFill>
                  <a:srgbClr val="FFFF00"/>
                </a:solidFill>
                <a:latin typeface="Times New Roman" panose="02020603050405020304" pitchFamily="18" charset="0"/>
                <a:cs typeface="Times New Roman" panose="02020603050405020304" pitchFamily="18" charset="0"/>
              </a:rPr>
              <a:t>OpenErp</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Tryton</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Picalo</a:t>
            </a:r>
            <a:r>
              <a:rPr lang="en-US" sz="2800" dirty="0">
                <a:solidFill>
                  <a:srgbClr val="FFFF00"/>
                </a:solidFill>
                <a:latin typeface="Times New Roman" panose="02020603050405020304" pitchFamily="18" charset="0"/>
                <a:cs typeface="Times New Roman" panose="02020603050405020304" pitchFamily="18" charset="0"/>
              </a:rPr>
              <a:t> etc.</a:t>
            </a:r>
          </a:p>
          <a:p>
            <a:pPr marL="0" indent="0">
              <a:buNone/>
            </a:pPr>
            <a:r>
              <a:rPr lang="en-US" sz="2800" b="1" i="1" u="sng" dirty="0">
                <a:solidFill>
                  <a:srgbClr val="FF0000"/>
                </a:solidFill>
                <a:latin typeface="Times New Roman" panose="02020603050405020304" pitchFamily="18" charset="0"/>
                <a:cs typeface="Times New Roman" panose="02020603050405020304" pitchFamily="18" charset="0"/>
              </a:rPr>
              <a:t>10) Applications for Images</a:t>
            </a:r>
          </a:p>
          <a:p>
            <a:r>
              <a:rPr lang="en-US" sz="2800" dirty="0">
                <a:solidFill>
                  <a:srgbClr val="FFFF00"/>
                </a:solidFill>
                <a:latin typeface="Times New Roman" panose="02020603050405020304" pitchFamily="18" charset="0"/>
                <a:cs typeface="Times New Roman" panose="02020603050405020304" pitchFamily="18" charset="0"/>
              </a:rPr>
              <a:t>Using Python several application can be developed for image. Applications developed are: </a:t>
            </a:r>
            <a:r>
              <a:rPr lang="en-US" sz="2800" dirty="0" err="1">
                <a:solidFill>
                  <a:srgbClr val="FFFF00"/>
                </a:solidFill>
                <a:latin typeface="Times New Roman" panose="02020603050405020304" pitchFamily="18" charset="0"/>
                <a:cs typeface="Times New Roman" panose="02020603050405020304" pitchFamily="18" charset="0"/>
              </a:rPr>
              <a:t>VPython</a:t>
            </a:r>
            <a:r>
              <a:rPr lang="en-US" sz="2800" dirty="0">
                <a:solidFill>
                  <a:srgbClr val="FFFF00"/>
                </a:solidFill>
                <a:latin typeface="Times New Roman" panose="02020603050405020304" pitchFamily="18" charset="0"/>
                <a:cs typeface="Times New Roman" panose="02020603050405020304" pitchFamily="18" charset="0"/>
              </a:rPr>
              <a:t>, Gogh, </a:t>
            </a:r>
            <a:r>
              <a:rPr lang="en-US" sz="2800" dirty="0" err="1">
                <a:solidFill>
                  <a:srgbClr val="FFFF00"/>
                </a:solidFill>
                <a:latin typeface="Times New Roman" panose="02020603050405020304" pitchFamily="18" charset="0"/>
                <a:cs typeface="Times New Roman" panose="02020603050405020304" pitchFamily="18" charset="0"/>
              </a:rPr>
              <a:t>imgSeek</a:t>
            </a:r>
            <a:r>
              <a:rPr lang="en-US" sz="2800" dirty="0">
                <a:solidFill>
                  <a:srgbClr val="FFFF00"/>
                </a:solidFill>
                <a:latin typeface="Times New Roman" panose="02020603050405020304" pitchFamily="18" charset="0"/>
                <a:cs typeface="Times New Roman" panose="02020603050405020304" pitchFamily="18" charset="0"/>
              </a:rPr>
              <a:t> etc.</a:t>
            </a:r>
          </a:p>
          <a:p>
            <a:r>
              <a:rPr lang="en-US" sz="2800" dirty="0">
                <a:solidFill>
                  <a:srgbClr val="FFFF00"/>
                </a:solidFill>
                <a:latin typeface="Times New Roman" panose="02020603050405020304" pitchFamily="18" charset="0"/>
                <a:cs typeface="Times New Roman" panose="02020603050405020304" pitchFamily="18" charset="0"/>
              </a:rPr>
              <a:t>There are several such applications which can be developed using Python</a:t>
            </a:r>
          </a:p>
          <a:p>
            <a:pPr marL="0" indent="0">
              <a:buNone/>
            </a:pPr>
            <a:endParaRPr lang="en-US" sz="2800" dirty="0">
              <a:solidFill>
                <a:srgbClr val="FFFF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1182905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38" y="5610393"/>
            <a:ext cx="12006128" cy="3070641"/>
          </a:xfrm>
        </p:spPr>
        <p:txBody>
          <a:bodyPr/>
          <a:lstStyle/>
          <a:p>
            <a:endParaRPr lang="en-US" dirty="0"/>
          </a:p>
        </p:txBody>
      </p:sp>
      <p:sp>
        <p:nvSpPr>
          <p:cNvPr id="3" name="Content Placeholder 2"/>
          <p:cNvSpPr>
            <a:spLocks noGrp="1"/>
          </p:cNvSpPr>
          <p:nvPr>
            <p:ph idx="1"/>
          </p:nvPr>
        </p:nvSpPr>
        <p:spPr>
          <a:xfrm>
            <a:off x="684212" y="685800"/>
            <a:ext cx="8534400" cy="672737"/>
          </a:xfrm>
        </p:spPr>
        <p:txBody>
          <a:bodyPr>
            <a:normAutofit lnSpcReduction="10000"/>
          </a:bodyPr>
          <a:lstStyle/>
          <a:p>
            <a:pPr marL="0" indent="0" algn="ctr">
              <a:buNone/>
            </a:pPr>
            <a:r>
              <a:rPr lang="en-US" sz="3600" b="1" u="sng" dirty="0" smtClean="0">
                <a:solidFill>
                  <a:srgbClr val="FFFF00"/>
                </a:solidFill>
                <a:latin typeface="Bookman Old Style" panose="02050604050505020204" pitchFamily="18" charset="0"/>
                <a:cs typeface="Times New Roman" panose="02020603050405020304" pitchFamily="18" charset="0"/>
              </a:rPr>
              <a:t>History of </a:t>
            </a:r>
            <a:r>
              <a:rPr lang="en-US" sz="3600" b="1" u="sng" dirty="0">
                <a:solidFill>
                  <a:srgbClr val="FFFF00"/>
                </a:solidFill>
                <a:latin typeface="Bookman Old Style" panose="02050604050505020204" pitchFamily="18" charset="0"/>
                <a:cs typeface="Times New Roman" panose="02020603050405020304" pitchFamily="18" charset="0"/>
              </a:rPr>
              <a:t>Python </a:t>
            </a:r>
          </a:p>
          <a:p>
            <a:pPr marL="0" indent="0">
              <a:buNone/>
            </a:pPr>
            <a:endParaRPr lang="en-US" dirty="0"/>
          </a:p>
        </p:txBody>
      </p:sp>
      <p:pic>
        <p:nvPicPr>
          <p:cNvPr id="1026" name="Picture 2" descr="Image result for cwi guido van ross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01" y="1419497"/>
            <a:ext cx="11200402" cy="525997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3743156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229114" cy="5976257"/>
          </a:xfrm>
        </p:spPr>
        <p:txBody>
          <a:bodyPr>
            <a:normAutofit/>
          </a:bodyPr>
          <a:lstStyle/>
          <a:p>
            <a:pPr marL="0" indent="0" algn="ctr">
              <a:buNone/>
            </a:pPr>
            <a:r>
              <a:rPr lang="en-US" sz="4400" b="1" u="sng" dirty="0">
                <a:solidFill>
                  <a:srgbClr val="FF0000"/>
                </a:solidFill>
                <a:latin typeface="Arial Black" panose="020B0A04020102020204" pitchFamily="34" charset="0"/>
              </a:rPr>
              <a:t>HOW TO INSTALL PYTHON</a:t>
            </a:r>
          </a:p>
          <a:p>
            <a:r>
              <a:rPr lang="en-US" sz="3600" dirty="0">
                <a:solidFill>
                  <a:srgbClr val="FFFF00"/>
                </a:solidFill>
                <a:latin typeface="Times New Roman" panose="02020603050405020304" pitchFamily="18" charset="0"/>
                <a:cs typeface="Times New Roman" panose="02020603050405020304" pitchFamily="18" charset="0"/>
              </a:rPr>
              <a:t>To start with Python, first make sure that the Python is installed on local computer.</a:t>
            </a:r>
          </a:p>
          <a:p>
            <a:r>
              <a:rPr lang="en-US" sz="3600" dirty="0">
                <a:solidFill>
                  <a:srgbClr val="FFFF00"/>
                </a:solidFill>
                <a:latin typeface="Times New Roman" panose="02020603050405020304" pitchFamily="18" charset="0"/>
                <a:cs typeface="Times New Roman" panose="02020603050405020304" pitchFamily="18" charset="0"/>
              </a:rPr>
              <a:t>To install Python, visit the </a:t>
            </a:r>
            <a:r>
              <a:rPr lang="en-US" sz="3600" u="sng" dirty="0">
                <a:solidFill>
                  <a:srgbClr val="FFFF00"/>
                </a:solidFill>
                <a:latin typeface="Times New Roman" panose="02020603050405020304" pitchFamily="18" charset="0"/>
                <a:cs typeface="Times New Roman" panose="02020603050405020304" pitchFamily="18" charset="0"/>
                <a:hlinkClick r:id="rId2"/>
              </a:rPr>
              <a:t>official site</a:t>
            </a:r>
            <a:r>
              <a:rPr lang="en-US" sz="3600" dirty="0">
                <a:solidFill>
                  <a:srgbClr val="FFFF00"/>
                </a:solidFill>
                <a:latin typeface="Times New Roman" panose="02020603050405020304" pitchFamily="18" charset="0"/>
                <a:cs typeface="Times New Roman" panose="02020603050405020304" pitchFamily="18" charset="0"/>
              </a:rPr>
              <a:t> and download Python from the download section.</a:t>
            </a:r>
          </a:p>
          <a:p>
            <a:pPr lvl="0"/>
            <a:r>
              <a:rPr lang="en-US" sz="3600" dirty="0">
                <a:solidFill>
                  <a:srgbClr val="FFFF00"/>
                </a:solidFill>
                <a:latin typeface="Times New Roman" panose="02020603050405020304" pitchFamily="18" charset="0"/>
                <a:cs typeface="Times New Roman" panose="02020603050405020304" pitchFamily="18" charset="0"/>
              </a:rPr>
              <a:t>To install Python, firstly download the Python distribution from </a:t>
            </a:r>
            <a:r>
              <a:rPr lang="en-US" sz="3600" u="sng" dirty="0">
                <a:solidFill>
                  <a:srgbClr val="FFFF00"/>
                </a:solidFill>
                <a:latin typeface="Times New Roman" panose="02020603050405020304" pitchFamily="18" charset="0"/>
                <a:cs typeface="Times New Roman" panose="02020603050405020304" pitchFamily="18" charset="0"/>
                <a:hlinkClick r:id="rId3"/>
              </a:rPr>
              <a:t>www.python.org/download</a:t>
            </a:r>
            <a:r>
              <a:rPr lang="en-US" sz="2400" dirty="0"/>
              <a:t>.</a:t>
            </a:r>
          </a:p>
          <a:p>
            <a:pPr marL="0" indent="0">
              <a:buNone/>
            </a:pPr>
            <a:endParaRPr lang="en-US" dirty="0" smtClean="0"/>
          </a:p>
          <a:p>
            <a:endParaRPr lang="en-US" dirty="0"/>
          </a:p>
        </p:txBody>
      </p:sp>
      <p:sp>
        <p:nvSpPr>
          <p:cNvPr id="4" name="Left Arrow 3"/>
          <p:cNvSpPr/>
          <p:nvPr/>
        </p:nvSpPr>
        <p:spPr>
          <a:xfrm>
            <a:off x="6932023" y="4868091"/>
            <a:ext cx="4284617" cy="14369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Step One</a:t>
            </a:r>
            <a:endParaRPr lang="en-US" sz="4000" dirty="0"/>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641309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amesh\Pictures\Screenshot (45).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1521" y="827314"/>
            <a:ext cx="10249988" cy="5617029"/>
          </a:xfrm>
          <a:prstGeom prst="rect">
            <a:avLst/>
          </a:prstGeom>
          <a:noFill/>
          <a:ln>
            <a:noFill/>
          </a:ln>
        </p:spPr>
      </p:pic>
      <p:sp>
        <p:nvSpPr>
          <p:cNvPr id="2" name="Right Arrow 1"/>
          <p:cNvSpPr/>
          <p:nvPr/>
        </p:nvSpPr>
        <p:spPr>
          <a:xfrm>
            <a:off x="1898469" y="330926"/>
            <a:ext cx="3439885" cy="58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Step Two</a:t>
            </a:r>
            <a:endParaRPr lang="en-US" dirty="0">
              <a:solidFill>
                <a:srgbClr val="FFFF00"/>
              </a:solidFill>
            </a:endParaRPr>
          </a:p>
        </p:txBody>
      </p:sp>
      <p:sp>
        <p:nvSpPr>
          <p:cNvPr id="3" name="Footer Placeholder 2"/>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133254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amesh\Pictures\Screenshot (46).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90148"/>
            <a:ext cx="10493829" cy="5236778"/>
          </a:xfrm>
          <a:prstGeom prst="rect">
            <a:avLst/>
          </a:prstGeom>
          <a:noFill/>
          <a:ln>
            <a:noFill/>
          </a:ln>
        </p:spPr>
      </p:pic>
      <p:sp>
        <p:nvSpPr>
          <p:cNvPr id="3" name="Right Arrow 2"/>
          <p:cNvSpPr/>
          <p:nvPr/>
        </p:nvSpPr>
        <p:spPr>
          <a:xfrm>
            <a:off x="2124891" y="444137"/>
            <a:ext cx="3378926" cy="89698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Step Three</a:t>
            </a:r>
            <a:endParaRPr lang="en-US" dirty="0"/>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1225300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950440" cy="5183777"/>
          </a:xfrm>
        </p:spPr>
        <p:txBody>
          <a:bodyPr/>
          <a:lstStyle/>
          <a:p>
            <a:pPr marL="0" indent="0" algn="ctr">
              <a:buNone/>
            </a:pPr>
            <a:r>
              <a:rPr lang="en-US" sz="3600" b="1" u="sng" dirty="0">
                <a:solidFill>
                  <a:srgbClr val="FF0000"/>
                </a:solidFill>
              </a:rPr>
              <a:t>How to execute </a:t>
            </a:r>
            <a:r>
              <a:rPr lang="en-US" sz="3600" b="1" u="sng" dirty="0" smtClean="0">
                <a:solidFill>
                  <a:srgbClr val="FF0000"/>
                </a:solidFill>
              </a:rPr>
              <a:t>python Code</a:t>
            </a:r>
            <a:endParaRPr lang="en-US" sz="3600" b="1" u="sng" dirty="0">
              <a:solidFill>
                <a:srgbClr val="FF0000"/>
              </a:solidFill>
            </a:endParaRPr>
          </a:p>
          <a:p>
            <a:r>
              <a:rPr lang="en-US" sz="4800" dirty="0">
                <a:solidFill>
                  <a:srgbClr val="FFFF00"/>
                </a:solidFill>
                <a:latin typeface="Times New Roman" panose="02020603050405020304" pitchFamily="18" charset="0"/>
                <a:cs typeface="Times New Roman" panose="02020603050405020304" pitchFamily="18" charset="0"/>
              </a:rPr>
              <a:t>To execute Python code, we can use any approach that are given below.</a:t>
            </a:r>
          </a:p>
          <a:p>
            <a:pPr marL="0" lvl="0" indent="0">
              <a:buNone/>
            </a:pPr>
            <a:r>
              <a:rPr lang="en-US" sz="4800" dirty="0" smtClean="0">
                <a:solidFill>
                  <a:schemeClr val="bg1">
                    <a:lumMod val="85000"/>
                    <a:lumOff val="15000"/>
                  </a:schemeClr>
                </a:solidFill>
                <a:latin typeface="Times New Roman" panose="02020603050405020304" pitchFamily="18" charset="0"/>
                <a:cs typeface="Times New Roman" panose="02020603050405020304" pitchFamily="18" charset="0"/>
              </a:rPr>
              <a:t>1)Interactive Shell Mode</a:t>
            </a:r>
            <a:endParaRPr lang="en-US" sz="4800" b="1" dirty="0">
              <a:solidFill>
                <a:schemeClr val="bg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4800" dirty="0" smtClean="0">
                <a:solidFill>
                  <a:schemeClr val="bg1">
                    <a:lumMod val="85000"/>
                    <a:lumOff val="15000"/>
                  </a:schemeClr>
                </a:solidFill>
                <a:latin typeface="Times New Roman" panose="02020603050405020304" pitchFamily="18" charset="0"/>
                <a:cs typeface="Times New Roman" panose="02020603050405020304" pitchFamily="18" charset="0"/>
              </a:rPr>
              <a:t>2</a:t>
            </a:r>
            <a:r>
              <a:rPr lang="en-US" sz="4800" dirty="0">
                <a:solidFill>
                  <a:schemeClr val="bg1">
                    <a:lumMod val="85000"/>
                    <a:lumOff val="15000"/>
                  </a:schemeClr>
                </a:solidFill>
                <a:latin typeface="Times New Roman" panose="02020603050405020304" pitchFamily="18" charset="0"/>
                <a:cs typeface="Times New Roman" panose="02020603050405020304" pitchFamily="18" charset="0"/>
              </a:rPr>
              <a:t>) Script Mode</a:t>
            </a: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503321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342325" cy="5575663"/>
          </a:xfrm>
        </p:spPr>
        <p:txBody>
          <a:bodyPr>
            <a:normAutofit fontScale="92500" lnSpcReduction="10000"/>
          </a:bodyPr>
          <a:lstStyle/>
          <a:p>
            <a:pPr marL="0" indent="0" algn="ctr">
              <a:buNone/>
            </a:pPr>
            <a:r>
              <a:rPr lang="en-US" sz="6000" u="sng" dirty="0">
                <a:solidFill>
                  <a:schemeClr val="bg1">
                    <a:lumMod val="85000"/>
                    <a:lumOff val="15000"/>
                  </a:schemeClr>
                </a:solidFill>
                <a:latin typeface="Arial Black" panose="020B0A04020102020204" pitchFamily="34" charset="0"/>
              </a:rPr>
              <a:t>1) Interactive </a:t>
            </a:r>
            <a:r>
              <a:rPr lang="en-US" sz="6000" u="sng" dirty="0" smtClean="0">
                <a:solidFill>
                  <a:schemeClr val="bg1">
                    <a:lumMod val="85000"/>
                    <a:lumOff val="15000"/>
                  </a:schemeClr>
                </a:solidFill>
                <a:latin typeface="Arial Black" panose="020B0A04020102020204" pitchFamily="34" charset="0"/>
              </a:rPr>
              <a:t>Shell Mode</a:t>
            </a:r>
            <a:endParaRPr lang="en-US" sz="6000" b="1" u="sng" dirty="0">
              <a:solidFill>
                <a:schemeClr val="bg1">
                  <a:lumMod val="85000"/>
                  <a:lumOff val="15000"/>
                </a:schemeClr>
              </a:solidFill>
              <a:latin typeface="Arial Black" panose="020B0A04020102020204" pitchFamily="34" charset="0"/>
            </a:endParaRPr>
          </a:p>
          <a:p>
            <a:r>
              <a:rPr lang="en-US" sz="3900" dirty="0">
                <a:solidFill>
                  <a:srgbClr val="FFFF00"/>
                </a:solidFill>
                <a:latin typeface="Times New Roman" panose="02020603050405020304" pitchFamily="18" charset="0"/>
                <a:cs typeface="Times New Roman" panose="02020603050405020304" pitchFamily="18" charset="0"/>
              </a:rPr>
              <a:t>Python provides Interactive Shell to execute code immediately and produce output instantly. To get into this shell, write python in the command prompt and start working with Python.</a:t>
            </a:r>
          </a:p>
          <a:p>
            <a:r>
              <a:rPr lang="en-US" sz="3900" dirty="0">
                <a:solidFill>
                  <a:srgbClr val="FFFF00"/>
                </a:solidFill>
                <a:latin typeface="Times New Roman" panose="02020603050405020304" pitchFamily="18" charset="0"/>
                <a:cs typeface="Times New Roman" panose="02020603050405020304" pitchFamily="18" charset="0"/>
              </a:rPr>
              <a:t>Python Example using Interactive Shell</a:t>
            </a:r>
            <a:endParaRPr lang="en-US" sz="3900" b="1" dirty="0">
              <a:solidFill>
                <a:srgbClr val="FFFF00"/>
              </a:solidFill>
              <a:latin typeface="Times New Roman" panose="02020603050405020304" pitchFamily="18" charset="0"/>
              <a:cs typeface="Times New Roman" panose="02020603050405020304" pitchFamily="18" charset="0"/>
            </a:endParaRPr>
          </a:p>
          <a:p>
            <a:r>
              <a:rPr lang="en-US" sz="3900" dirty="0">
                <a:solidFill>
                  <a:srgbClr val="FFFF00"/>
                </a:solidFill>
                <a:latin typeface="Times New Roman" panose="02020603050405020304" pitchFamily="18" charset="0"/>
                <a:cs typeface="Times New Roman" panose="02020603050405020304" pitchFamily="18" charset="0"/>
              </a:rPr>
              <a:t>Python interactive shell is used to test the code immediately and does not require to write and save code in </a:t>
            </a:r>
            <a:r>
              <a:rPr lang="en-US" sz="3900" dirty="0" smtClean="0">
                <a:solidFill>
                  <a:srgbClr val="FFFF00"/>
                </a:solidFill>
                <a:latin typeface="Times New Roman" panose="02020603050405020304" pitchFamily="18" charset="0"/>
                <a:cs typeface="Times New Roman" panose="02020603050405020304" pitchFamily="18" charset="0"/>
              </a:rPr>
              <a:t>file.</a:t>
            </a:r>
            <a:endParaRPr lang="en-US" sz="3900" dirty="0">
              <a:solidFill>
                <a:srgbClr val="FFFF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603720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12192000" cy="3814354"/>
          </a:xfrm>
        </p:spPr>
        <p:txBody>
          <a:bodyPr>
            <a:noAutofit/>
          </a:bodyPr>
          <a:lstStyle/>
          <a:p>
            <a:r>
              <a:rPr lang="en-US" sz="3200" dirty="0" smtClean="0">
                <a:solidFill>
                  <a:srgbClr val="FFFF00"/>
                </a:solidFill>
                <a:latin typeface="Sitka Text" panose="02000505000000020004" pitchFamily="2" charset="0"/>
              </a:rPr>
              <a:t>Y</a:t>
            </a:r>
            <a:r>
              <a:rPr lang="en-US" sz="3200" cap="none" dirty="0" smtClean="0">
                <a:solidFill>
                  <a:srgbClr val="FFFF00"/>
                </a:solidFill>
                <a:latin typeface="Sitka Text" panose="02000505000000020004" pitchFamily="2" charset="0"/>
              </a:rPr>
              <a:t>ou will learn</a:t>
            </a:r>
            <a:r>
              <a:rPr lang="en-US" sz="3200" dirty="0" smtClean="0">
                <a:solidFill>
                  <a:srgbClr val="FFFF00"/>
                </a:solidFill>
                <a:latin typeface="Sitka Text" panose="02000505000000020004" pitchFamily="2" charset="0"/>
              </a:rPr>
              <a:t>……….</a:t>
            </a:r>
            <a:br>
              <a:rPr lang="en-US" sz="3200" dirty="0" smtClean="0">
                <a:solidFill>
                  <a:srgbClr val="FFFF00"/>
                </a:solidFill>
                <a:latin typeface="Sitka Text" panose="02000505000000020004" pitchFamily="2" charset="0"/>
              </a:rPr>
            </a:br>
            <a:r>
              <a:rPr lang="en-US" sz="3200" dirty="0" smtClean="0">
                <a:latin typeface="Sitka Text" panose="02000505000000020004" pitchFamily="2" charset="0"/>
              </a:rPr>
              <a:t>1.Introduction to python</a:t>
            </a:r>
            <a:br>
              <a:rPr lang="en-US" sz="3200" dirty="0" smtClean="0">
                <a:latin typeface="Sitka Text" panose="02000505000000020004" pitchFamily="2" charset="0"/>
              </a:rPr>
            </a:br>
            <a:r>
              <a:rPr lang="en-US" sz="3200" dirty="0" smtClean="0">
                <a:latin typeface="Sitka Text" panose="02000505000000020004" pitchFamily="2" charset="0"/>
              </a:rPr>
              <a:t>2.features of </a:t>
            </a:r>
            <a:r>
              <a:rPr lang="en-US" sz="3200" dirty="0">
                <a:latin typeface="Sitka Text" panose="02000505000000020004" pitchFamily="2" charset="0"/>
              </a:rPr>
              <a:t>Python</a:t>
            </a:r>
            <a:r>
              <a:rPr lang="en-US" sz="3200" dirty="0" smtClean="0">
                <a:latin typeface="Sitka Text" panose="02000505000000020004" pitchFamily="2" charset="0"/>
              </a:rPr>
              <a:t/>
            </a:r>
            <a:br>
              <a:rPr lang="en-US" sz="3200" dirty="0" smtClean="0">
                <a:latin typeface="Sitka Text" panose="02000505000000020004" pitchFamily="2" charset="0"/>
              </a:rPr>
            </a:br>
            <a:r>
              <a:rPr lang="en-US" sz="3200" dirty="0" smtClean="0">
                <a:latin typeface="Sitka Text" panose="02000505000000020004" pitchFamily="2" charset="0"/>
              </a:rPr>
              <a:t>3.Applications of Python</a:t>
            </a:r>
            <a:br>
              <a:rPr lang="en-US" sz="3200" dirty="0" smtClean="0">
                <a:latin typeface="Sitka Text" panose="02000505000000020004" pitchFamily="2" charset="0"/>
              </a:rPr>
            </a:br>
            <a:r>
              <a:rPr lang="en-US" sz="3200" dirty="0" smtClean="0">
                <a:latin typeface="Sitka Text" panose="02000505000000020004" pitchFamily="2" charset="0"/>
              </a:rPr>
              <a:t>4.History of </a:t>
            </a:r>
            <a:r>
              <a:rPr lang="en-US" sz="3200" dirty="0">
                <a:latin typeface="Sitka Text" panose="02000505000000020004" pitchFamily="2" charset="0"/>
              </a:rPr>
              <a:t>Python</a:t>
            </a:r>
            <a:r>
              <a:rPr lang="en-US" sz="3200" dirty="0" smtClean="0">
                <a:latin typeface="Sitka Text" panose="02000505000000020004" pitchFamily="2" charset="0"/>
              </a:rPr>
              <a:t/>
            </a:r>
            <a:br>
              <a:rPr lang="en-US" sz="3200" dirty="0" smtClean="0">
                <a:latin typeface="Sitka Text" panose="02000505000000020004" pitchFamily="2" charset="0"/>
              </a:rPr>
            </a:br>
            <a:r>
              <a:rPr lang="en-US" sz="3200" dirty="0" smtClean="0">
                <a:latin typeface="Sitka Text" panose="02000505000000020004" pitchFamily="2" charset="0"/>
              </a:rPr>
              <a:t>5.How to install python</a:t>
            </a:r>
            <a:br>
              <a:rPr lang="en-US" sz="3200" dirty="0" smtClean="0">
                <a:latin typeface="Sitka Text" panose="02000505000000020004" pitchFamily="2" charset="0"/>
              </a:rPr>
            </a:br>
            <a:r>
              <a:rPr lang="en-US" sz="3200" dirty="0" smtClean="0">
                <a:latin typeface="Sitka Text" panose="02000505000000020004" pitchFamily="2" charset="0"/>
              </a:rPr>
              <a:t>6.How to execute python</a:t>
            </a:r>
            <a:br>
              <a:rPr lang="en-US" sz="3200" dirty="0" smtClean="0">
                <a:latin typeface="Sitka Text" panose="02000505000000020004" pitchFamily="2" charset="0"/>
              </a:rPr>
            </a:br>
            <a:r>
              <a:rPr lang="en-US" sz="3200" dirty="0" smtClean="0">
                <a:solidFill>
                  <a:srgbClr val="FFFF00"/>
                </a:solidFill>
                <a:latin typeface="Sitka Text" panose="02000505000000020004" pitchFamily="2" charset="0"/>
              </a:rPr>
              <a:t>6.1.Interactive Shell Mode</a:t>
            </a:r>
            <a:br>
              <a:rPr lang="en-US" sz="3200" dirty="0" smtClean="0">
                <a:solidFill>
                  <a:srgbClr val="FFFF00"/>
                </a:solidFill>
                <a:latin typeface="Sitka Text" panose="02000505000000020004" pitchFamily="2" charset="0"/>
              </a:rPr>
            </a:br>
            <a:r>
              <a:rPr lang="en-US" sz="3200" dirty="0" smtClean="0">
                <a:solidFill>
                  <a:srgbClr val="FFFF00"/>
                </a:solidFill>
                <a:latin typeface="Sitka Text" panose="02000505000000020004" pitchFamily="2" charset="0"/>
              </a:rPr>
              <a:t>6.2.Script Mode</a:t>
            </a:r>
            <a:endParaRPr lang="en-US" sz="3200" dirty="0">
              <a:solidFill>
                <a:srgbClr val="FFFF00"/>
              </a:solidFill>
              <a:latin typeface="Sitka Text" panose="02000505000000020004" pitchFamily="2" charset="0"/>
            </a:endParaRPr>
          </a:p>
        </p:txBody>
      </p:sp>
    </p:spTree>
    <p:extLst>
      <p:ext uri="{BB962C8B-B14F-4D97-AF65-F5344CB8AC3E}">
        <p14:creationId xmlns:p14="http://schemas.microsoft.com/office/powerpoint/2010/main" val="54181862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amesh\Pictures\Screenshots\Screenshot (5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571" y="1332410"/>
            <a:ext cx="9927771" cy="5129350"/>
          </a:xfrm>
          <a:prstGeom prst="rect">
            <a:avLst/>
          </a:prstGeom>
          <a:noFill/>
          <a:ln>
            <a:noFill/>
          </a:ln>
        </p:spPr>
      </p:pic>
      <p:sp>
        <p:nvSpPr>
          <p:cNvPr id="3" name="Right Arrow 2"/>
          <p:cNvSpPr/>
          <p:nvPr/>
        </p:nvSpPr>
        <p:spPr>
          <a:xfrm>
            <a:off x="1741714" y="0"/>
            <a:ext cx="7750629" cy="1680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Step1:Type </a:t>
            </a:r>
            <a:r>
              <a:rPr lang="en-US" sz="3200" dirty="0" err="1" smtClean="0"/>
              <a:t>py</a:t>
            </a:r>
            <a:r>
              <a:rPr lang="en-US" sz="3200" dirty="0" smtClean="0"/>
              <a:t>  in Search for interactive shell</a:t>
            </a:r>
            <a:endParaRPr lang="en-US" sz="3200" dirty="0"/>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705856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amesh\Pictures\Screenshots\Screenshot (4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983" y="2131423"/>
            <a:ext cx="9109165" cy="4042954"/>
          </a:xfrm>
          <a:prstGeom prst="rect">
            <a:avLst/>
          </a:prstGeom>
          <a:noFill/>
          <a:ln>
            <a:noFill/>
          </a:ln>
        </p:spPr>
      </p:pic>
      <p:sp>
        <p:nvSpPr>
          <p:cNvPr id="3" name="Right Arrow 2"/>
          <p:cNvSpPr/>
          <p:nvPr/>
        </p:nvSpPr>
        <p:spPr>
          <a:xfrm>
            <a:off x="1454331" y="156754"/>
            <a:ext cx="7524206" cy="188976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Step2:You Will get the Interactive Shell</a:t>
            </a:r>
            <a:endParaRPr lang="en-US" dirty="0"/>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1930574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298782" cy="5767251"/>
          </a:xfrm>
        </p:spPr>
        <p:txBody>
          <a:bodyPr>
            <a:normAutofit/>
          </a:bodyPr>
          <a:lstStyle/>
          <a:p>
            <a:pPr marL="0" indent="0" algn="ctr">
              <a:buNone/>
            </a:pPr>
            <a:r>
              <a:rPr lang="en-US" sz="6600" u="sng" dirty="0">
                <a:solidFill>
                  <a:schemeClr val="bg1">
                    <a:lumMod val="85000"/>
                    <a:lumOff val="15000"/>
                  </a:schemeClr>
                </a:solidFill>
                <a:latin typeface="Times New Roman" panose="02020603050405020304" pitchFamily="18" charset="0"/>
                <a:cs typeface="Times New Roman" panose="02020603050405020304" pitchFamily="18" charset="0"/>
              </a:rPr>
              <a:t>2) Script Mode</a:t>
            </a:r>
            <a:endParaRPr lang="en-US" sz="6600" b="1" u="sng" dirty="0">
              <a:solidFill>
                <a:schemeClr val="bg1">
                  <a:lumMod val="85000"/>
                  <a:lumOff val="15000"/>
                </a:schemeClr>
              </a:solidFill>
              <a:latin typeface="Times New Roman" panose="02020603050405020304" pitchFamily="18" charset="0"/>
              <a:cs typeface="Times New Roman" panose="02020603050405020304" pitchFamily="18" charset="0"/>
            </a:endParaRPr>
          </a:p>
          <a:p>
            <a:r>
              <a:rPr lang="en-US" sz="3200" dirty="0">
                <a:solidFill>
                  <a:srgbClr val="FFFF00"/>
                </a:solidFill>
                <a:latin typeface="Times New Roman" panose="02020603050405020304" pitchFamily="18" charset="0"/>
                <a:cs typeface="Times New Roman" panose="02020603050405020304" pitchFamily="18" charset="0"/>
              </a:rPr>
              <a:t>Using Script Mode, we can write our Python code in a separate file of any editor in our Operating System.</a:t>
            </a:r>
          </a:p>
          <a:p>
            <a:r>
              <a:rPr lang="en-US" sz="3200" b="1" dirty="0">
                <a:solidFill>
                  <a:srgbClr val="FFFF00"/>
                </a:solidFill>
                <a:latin typeface="Times New Roman" panose="02020603050405020304" pitchFamily="18" charset="0"/>
                <a:cs typeface="Times New Roman" panose="02020603050405020304" pitchFamily="18" charset="0"/>
              </a:rPr>
              <a:t>IDLE</a:t>
            </a:r>
            <a:r>
              <a:rPr lang="en-US" sz="3200" dirty="0">
                <a:solidFill>
                  <a:srgbClr val="FFFF00"/>
                </a:solidFill>
                <a:latin typeface="Times New Roman" panose="02020603050405020304" pitchFamily="18" charset="0"/>
                <a:cs typeface="Times New Roman" panose="02020603050405020304" pitchFamily="18" charset="0"/>
              </a:rPr>
              <a:t> (short for integrated development environment or integrated development and learning environment) is an integrated development environment for </a:t>
            </a:r>
            <a:r>
              <a:rPr lang="en-US" sz="3200" b="1" dirty="0">
                <a:solidFill>
                  <a:srgbClr val="FFFF00"/>
                </a:solidFill>
                <a:latin typeface="Times New Roman" panose="02020603050405020304" pitchFamily="18" charset="0"/>
                <a:cs typeface="Times New Roman" panose="02020603050405020304" pitchFamily="18" charset="0"/>
              </a:rPr>
              <a:t>Python</a:t>
            </a:r>
            <a:r>
              <a:rPr lang="en-US" sz="3200" dirty="0">
                <a:solidFill>
                  <a:srgbClr val="FFFF00"/>
                </a:solidFill>
                <a:latin typeface="Times New Roman" panose="02020603050405020304" pitchFamily="18" charset="0"/>
                <a:cs typeface="Times New Roman" panose="02020603050405020304" pitchFamily="18" charset="0"/>
              </a:rPr>
              <a:t>, which has been bundled with the default implementation of the language.</a:t>
            </a:r>
          </a:p>
          <a:p>
            <a:pPr marL="0" indent="0">
              <a:buNone/>
            </a:pPr>
            <a:endParaRPr lang="en-US" sz="3200" dirty="0">
              <a:solidFill>
                <a:srgbClr val="FFFF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166084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628222" cy="5845629"/>
          </a:xfrm>
        </p:spPr>
        <p:txBody>
          <a:bodyPr/>
          <a:lstStyle/>
          <a:p>
            <a:pPr marL="0" indent="0" algn="ctr">
              <a:buNone/>
            </a:pPr>
            <a:r>
              <a:rPr lang="en-US" sz="5400" b="1" u="sng" dirty="0">
                <a:solidFill>
                  <a:schemeClr val="bg1">
                    <a:lumMod val="85000"/>
                    <a:lumOff val="15000"/>
                  </a:schemeClr>
                </a:solidFill>
                <a:latin typeface="Times New Roman" panose="02020603050405020304" pitchFamily="18" charset="0"/>
                <a:cs typeface="Times New Roman" panose="02020603050405020304" pitchFamily="18" charset="0"/>
              </a:rPr>
              <a:t>Python </a:t>
            </a:r>
            <a:r>
              <a:rPr lang="en-US" sz="5400" b="1" u="sng" dirty="0" smtClean="0">
                <a:solidFill>
                  <a:schemeClr val="bg1">
                    <a:lumMod val="85000"/>
                    <a:lumOff val="15000"/>
                  </a:schemeClr>
                </a:solidFill>
                <a:latin typeface="Times New Roman" panose="02020603050405020304" pitchFamily="18" charset="0"/>
                <a:cs typeface="Times New Roman" panose="02020603050405020304" pitchFamily="18" charset="0"/>
              </a:rPr>
              <a:t>Example for script mode</a:t>
            </a:r>
            <a:endParaRPr lang="en-US" sz="5400" b="1" u="sng" dirty="0">
              <a:solidFill>
                <a:schemeClr val="bg1">
                  <a:lumMod val="85000"/>
                  <a:lumOff val="15000"/>
                </a:schemeClr>
              </a:solidFill>
              <a:latin typeface="Times New Roman" panose="02020603050405020304" pitchFamily="18" charset="0"/>
              <a:cs typeface="Times New Roman" panose="02020603050405020304" pitchFamily="18" charset="0"/>
            </a:endParaRPr>
          </a:p>
          <a:p>
            <a:r>
              <a:rPr lang="en-US" sz="3600" dirty="0">
                <a:solidFill>
                  <a:srgbClr val="FFFF00"/>
                </a:solidFill>
                <a:latin typeface="Times New Roman" panose="02020603050405020304" pitchFamily="18" charset="0"/>
                <a:cs typeface="Times New Roman" panose="02020603050405020304" pitchFamily="18" charset="0"/>
              </a:rPr>
              <a:t>Python is easy to learn and code and can be execute with python interpreter. We can also use Python interactive shell to test python code immediately.</a:t>
            </a:r>
          </a:p>
          <a:p>
            <a:r>
              <a:rPr lang="en-US" sz="3600" dirty="0">
                <a:solidFill>
                  <a:srgbClr val="FFFF00"/>
                </a:solidFill>
                <a:latin typeface="Times New Roman" panose="02020603050405020304" pitchFamily="18" charset="0"/>
                <a:cs typeface="Times New Roman" panose="02020603050405020304" pitchFamily="18" charset="0"/>
              </a:rPr>
              <a:t>A simple hello world example is given below. Write below code in a file and save with </a:t>
            </a:r>
            <a:r>
              <a:rPr lang="en-US" sz="3600" b="1" dirty="0">
                <a:solidFill>
                  <a:srgbClr val="FFFF00"/>
                </a:solidFill>
                <a:latin typeface="Times New Roman" panose="02020603050405020304" pitchFamily="18" charset="0"/>
                <a:cs typeface="Times New Roman" panose="02020603050405020304" pitchFamily="18" charset="0"/>
              </a:rPr>
              <a:t>.</a:t>
            </a:r>
            <a:r>
              <a:rPr lang="en-US" sz="3600" b="1" dirty="0" err="1">
                <a:solidFill>
                  <a:srgbClr val="FFFF00"/>
                </a:solidFill>
                <a:latin typeface="Times New Roman" panose="02020603050405020304" pitchFamily="18" charset="0"/>
                <a:cs typeface="Times New Roman" panose="02020603050405020304" pitchFamily="18" charset="0"/>
              </a:rPr>
              <a:t>py</a:t>
            </a:r>
            <a:r>
              <a:rPr lang="en-US" sz="3600" dirty="0">
                <a:solidFill>
                  <a:srgbClr val="FFFF00"/>
                </a:solidFill>
                <a:latin typeface="Times New Roman" panose="02020603050405020304" pitchFamily="18" charset="0"/>
                <a:cs typeface="Times New Roman" panose="02020603050405020304" pitchFamily="18" charset="0"/>
              </a:rPr>
              <a:t> extension. Python source file has </a:t>
            </a:r>
            <a:r>
              <a:rPr lang="en-US" sz="3600" b="1" dirty="0">
                <a:solidFill>
                  <a:srgbClr val="FFFF00"/>
                </a:solidFill>
                <a:latin typeface="Times New Roman" panose="02020603050405020304" pitchFamily="18" charset="0"/>
                <a:cs typeface="Times New Roman" panose="02020603050405020304" pitchFamily="18" charset="0"/>
              </a:rPr>
              <a:t>.</a:t>
            </a:r>
            <a:r>
              <a:rPr lang="en-US" sz="3600" b="1" dirty="0" err="1">
                <a:solidFill>
                  <a:srgbClr val="FFFF00"/>
                </a:solidFill>
                <a:latin typeface="Times New Roman" panose="02020603050405020304" pitchFamily="18" charset="0"/>
                <a:cs typeface="Times New Roman" panose="02020603050405020304" pitchFamily="18" charset="0"/>
              </a:rPr>
              <a:t>py</a:t>
            </a:r>
            <a:r>
              <a:rPr lang="en-US" sz="3600" dirty="0">
                <a:solidFill>
                  <a:srgbClr val="FFFF00"/>
                </a:solidFill>
                <a:latin typeface="Times New Roman" panose="02020603050405020304" pitchFamily="18" charset="0"/>
                <a:cs typeface="Times New Roman" panose="02020603050405020304" pitchFamily="18" charset="0"/>
              </a:rPr>
              <a:t> extension.</a:t>
            </a:r>
          </a:p>
          <a:p>
            <a:endParaRPr lang="en-US" dirty="0"/>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3714668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 Click on IDLE for script mode</a:t>
            </a:r>
            <a:endParaRPr lang="en-US" dirty="0"/>
          </a:p>
        </p:txBody>
      </p:sp>
      <p:pic>
        <p:nvPicPr>
          <p:cNvPr id="4" name="Content Placeholder 3" descr="C:\Users\Ramesh\Pictures\Screenshots\Screenshot (5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454" y="685800"/>
            <a:ext cx="6431918" cy="3614738"/>
          </a:xfrm>
          <a:prstGeom prst="rect">
            <a:avLst/>
          </a:prstGeom>
          <a:noFill/>
          <a:ln>
            <a:noFill/>
          </a:ln>
        </p:spPr>
      </p:pic>
      <p:sp>
        <p:nvSpPr>
          <p:cNvPr id="3" name="Footer Placeholder 2"/>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1222443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27863"/>
            <a:ext cx="11263948" cy="2377439"/>
          </a:xfrm>
        </p:spPr>
        <p:txBody>
          <a:bodyPr>
            <a:normAutofit fontScale="90000"/>
          </a:bodyPr>
          <a:lstStyle/>
          <a:p>
            <a:r>
              <a:rPr lang="en-US" dirty="0" smtClean="0">
                <a:solidFill>
                  <a:srgbClr val="FF0000"/>
                </a:solidFill>
                <a:latin typeface="Bookman Old Style" panose="02050604050505020204" pitchFamily="18" charset="0"/>
              </a:rPr>
              <a:t>Step2:Go to file</a:t>
            </a:r>
            <a:br>
              <a:rPr lang="en-US" dirty="0" smtClean="0">
                <a:solidFill>
                  <a:srgbClr val="FF0000"/>
                </a:solidFill>
                <a:latin typeface="Bookman Old Style" panose="02050604050505020204" pitchFamily="18" charset="0"/>
              </a:rPr>
            </a:br>
            <a:r>
              <a:rPr lang="en-US" dirty="0" smtClean="0">
                <a:solidFill>
                  <a:srgbClr val="FFC000"/>
                </a:solidFill>
                <a:latin typeface="Bookman Old Style" panose="02050604050505020204" pitchFamily="18" charset="0"/>
              </a:rPr>
              <a:t>Step3:Select New</a:t>
            </a:r>
            <a:br>
              <a:rPr lang="en-US" dirty="0" smtClean="0">
                <a:solidFill>
                  <a:srgbClr val="FFC000"/>
                </a:solidFill>
                <a:latin typeface="Bookman Old Style" panose="02050604050505020204" pitchFamily="18" charset="0"/>
              </a:rPr>
            </a:br>
            <a:r>
              <a:rPr lang="en-US" dirty="0" smtClean="0">
                <a:solidFill>
                  <a:srgbClr val="FF0000"/>
                </a:solidFill>
                <a:latin typeface="Bookman Old Style" panose="02050604050505020204" pitchFamily="18" charset="0"/>
              </a:rPr>
              <a:t>Step4:Save as file name.py</a:t>
            </a:r>
            <a:br>
              <a:rPr lang="en-US" dirty="0" smtClean="0">
                <a:solidFill>
                  <a:srgbClr val="FF0000"/>
                </a:solidFill>
                <a:latin typeface="Bookman Old Style" panose="02050604050505020204" pitchFamily="18" charset="0"/>
              </a:rPr>
            </a:br>
            <a:r>
              <a:rPr lang="en-US" dirty="0" smtClean="0">
                <a:solidFill>
                  <a:srgbClr val="FFC000"/>
                </a:solidFill>
                <a:latin typeface="Bookman Old Style" panose="02050604050505020204" pitchFamily="18" charset="0"/>
              </a:rPr>
              <a:t>Step5:run the code click on run module</a:t>
            </a:r>
            <a:r>
              <a:rPr lang="en-US" dirty="0" smtClean="0">
                <a:solidFill>
                  <a:srgbClr val="FF0000"/>
                </a:solidFill>
                <a:latin typeface="Bookman Old Style" panose="02050604050505020204" pitchFamily="18" charset="0"/>
              </a:rPr>
              <a:t/>
            </a:r>
            <a:br>
              <a:rPr lang="en-US" dirty="0" smtClean="0">
                <a:solidFill>
                  <a:srgbClr val="FF0000"/>
                </a:solidFill>
                <a:latin typeface="Bookman Old Style" panose="02050604050505020204" pitchFamily="18" charset="0"/>
              </a:rPr>
            </a:br>
            <a:endParaRPr lang="en-US" dirty="0">
              <a:solidFill>
                <a:srgbClr val="FF0000"/>
              </a:solidFill>
              <a:latin typeface="Bookman Old Style" panose="02050604050505020204" pitchFamily="18" charset="0"/>
            </a:endParaRPr>
          </a:p>
        </p:txBody>
      </p:sp>
      <p:pic>
        <p:nvPicPr>
          <p:cNvPr id="4" name="Content Placeholder 3" descr="C:\Users\Ramesh\Pictures\Screenshots\Screenshot (50).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38313" y="409304"/>
            <a:ext cx="6426200" cy="3544388"/>
          </a:xfrm>
          <a:prstGeom prst="rect">
            <a:avLst/>
          </a:prstGeom>
          <a:noFill/>
          <a:ln>
            <a:noFill/>
          </a:ln>
        </p:spPr>
      </p:pic>
      <p:sp>
        <p:nvSpPr>
          <p:cNvPr id="3" name="Footer Placeholder 2"/>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477808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454051" cy="5305697"/>
          </a:xfrm>
        </p:spPr>
        <p:txBody>
          <a:bodyPr/>
          <a:lstStyle/>
          <a:p>
            <a:endParaRPr lang="en-US" dirty="0"/>
          </a:p>
        </p:txBody>
      </p:sp>
      <p:sp>
        <p:nvSpPr>
          <p:cNvPr id="4" name="Smiley Face 3"/>
          <p:cNvSpPr/>
          <p:nvPr/>
        </p:nvSpPr>
        <p:spPr>
          <a:xfrm>
            <a:off x="1375953" y="766353"/>
            <a:ext cx="9239796" cy="5225144"/>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solidFill>
                  <a:srgbClr val="FFFF00"/>
                </a:solidFill>
                <a:latin typeface="Arial Black" panose="020B0A04020102020204" pitchFamily="34" charset="0"/>
              </a:rPr>
              <a:t>Thank You</a:t>
            </a:r>
          </a:p>
          <a:p>
            <a:pPr algn="ctr"/>
            <a:r>
              <a:rPr lang="en-US" sz="4000" dirty="0" smtClean="0">
                <a:solidFill>
                  <a:srgbClr val="FFFF00"/>
                </a:solidFill>
                <a:latin typeface="Arial Black" panose="020B0A04020102020204" pitchFamily="34" charset="0"/>
              </a:rPr>
              <a:t>RGUKT-IIIT SRIKAKULAM</a:t>
            </a:r>
            <a:endParaRPr lang="en-US" sz="4000" dirty="0">
              <a:solidFill>
                <a:srgbClr val="FFFF00"/>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127171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413468"/>
            <a:ext cx="11195037" cy="2162756"/>
          </a:xfrm>
        </p:spPr>
        <p:txBody>
          <a:bodyPr/>
          <a:lstStyle/>
          <a:p>
            <a:pPr algn="ctr"/>
            <a:r>
              <a:rPr lang="en-US" sz="5400" dirty="0" smtClean="0">
                <a:solidFill>
                  <a:srgbClr val="FF0000"/>
                </a:solidFill>
                <a:latin typeface="Bodoni MT Black" panose="02070A03080606020203" pitchFamily="18" charset="0"/>
              </a:rPr>
              <a:t>Introduction to </a:t>
            </a:r>
            <a:r>
              <a:rPr lang="en-US" sz="5400" dirty="0">
                <a:solidFill>
                  <a:srgbClr val="FF0000"/>
                </a:solidFill>
                <a:latin typeface="Bodoni MT Black" panose="02070A03080606020203" pitchFamily="18" charset="0"/>
              </a:rPr>
              <a:t>Python</a:t>
            </a:r>
          </a:p>
        </p:txBody>
      </p:sp>
      <p:sp>
        <p:nvSpPr>
          <p:cNvPr id="3" name="Subtitle 2"/>
          <p:cNvSpPr>
            <a:spLocks noGrp="1"/>
          </p:cNvSpPr>
          <p:nvPr>
            <p:ph type="subTitle" idx="1"/>
          </p:nvPr>
        </p:nvSpPr>
        <p:spPr>
          <a:xfrm>
            <a:off x="684212" y="1948070"/>
            <a:ext cx="11195036" cy="4524291"/>
          </a:xfrm>
        </p:spPr>
        <p:txBody>
          <a:bodyPr>
            <a:normAutofit fontScale="92500" lnSpcReduction="10000"/>
          </a:bodyPr>
          <a:lstStyle/>
          <a:p>
            <a:r>
              <a:rPr lang="en-US" sz="2800" b="1" u="sng" dirty="0">
                <a:solidFill>
                  <a:srgbClr val="FFFF00"/>
                </a:solidFill>
                <a:latin typeface="Times New Roman" panose="02020603050405020304" pitchFamily="18" charset="0"/>
                <a:cs typeface="Times New Roman" panose="02020603050405020304" pitchFamily="18" charset="0"/>
              </a:rPr>
              <a:t>What is Python</a:t>
            </a:r>
            <a:r>
              <a:rPr lang="en-US" sz="2800" u="sng" dirty="0" smtClean="0">
                <a:solidFill>
                  <a:srgbClr val="FFFF00"/>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3000" dirty="0">
                <a:solidFill>
                  <a:srgbClr val="FFFF00"/>
                </a:solidFill>
                <a:latin typeface="Times New Roman" panose="02020603050405020304" pitchFamily="18" charset="0"/>
                <a:cs typeface="Times New Roman" panose="02020603050405020304" pitchFamily="18" charset="0"/>
              </a:rPr>
              <a:t>Python is a cross-platform programming language, meaning, it runs on multiple platforms like Windows, Linux, Unix and has even been ported to the Java and .NET virtual machines. It is free and open source</a:t>
            </a:r>
            <a:r>
              <a:rPr lang="en-US" sz="3000" dirty="0" smtClean="0">
                <a:solidFill>
                  <a:srgbClr val="FFFF00"/>
                </a:solidFill>
                <a:latin typeface="Times New Roman" panose="02020603050405020304" pitchFamily="18" charset="0"/>
                <a:cs typeface="Times New Roman" panose="02020603050405020304" pitchFamily="18" charset="0"/>
              </a:rPr>
              <a:t>.</a:t>
            </a:r>
            <a:endParaRPr lang="en-US" sz="5200" u="sng" dirty="0">
              <a:solidFill>
                <a:srgbClr val="FFFF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solidFill>
                  <a:srgbClr val="FFFF00"/>
                </a:solidFill>
                <a:latin typeface="Times New Roman" panose="02020603050405020304" pitchFamily="18" charset="0"/>
                <a:cs typeface="Times New Roman" panose="02020603050405020304" pitchFamily="18" charset="0"/>
              </a:rPr>
              <a:t>Python is a popular programming language. It was created in 1991 by Guido van Rossum.</a:t>
            </a:r>
          </a:p>
          <a:p>
            <a:pPr marL="342900" indent="-342900">
              <a:buFont typeface="Wingdings" panose="05000000000000000000" pitchFamily="2" charset="2"/>
              <a:buChar char="Ø"/>
            </a:pPr>
            <a:r>
              <a:rPr lang="en-US" sz="2400" u="sng" dirty="0">
                <a:solidFill>
                  <a:srgbClr val="FFFF00"/>
                </a:solidFill>
                <a:latin typeface="Times New Roman" panose="02020603050405020304" pitchFamily="18" charset="0"/>
                <a:cs typeface="Times New Roman" panose="02020603050405020304" pitchFamily="18" charset="0"/>
              </a:rPr>
              <a:t>It is used for</a:t>
            </a:r>
            <a:r>
              <a:rPr lang="en-US" sz="2400" dirty="0">
                <a:solidFill>
                  <a:srgbClr val="FFFF00"/>
                </a:solidFill>
                <a:latin typeface="Times New Roman" panose="02020603050405020304" pitchFamily="18" charset="0"/>
                <a:cs typeface="Times New Roman" panose="02020603050405020304" pitchFamily="18" charset="0"/>
              </a:rPr>
              <a:t>:</a:t>
            </a:r>
          </a:p>
          <a:p>
            <a:pPr marL="342900" lvl="0" indent="-342900">
              <a:buFont typeface="Wingdings" panose="05000000000000000000" pitchFamily="2" charset="2"/>
              <a:buChar char="ü"/>
            </a:pPr>
            <a:r>
              <a:rPr lang="en-US" sz="2400" dirty="0">
                <a:solidFill>
                  <a:srgbClr val="FFFF00"/>
                </a:solidFill>
                <a:latin typeface="Times New Roman" panose="02020603050405020304" pitchFamily="18" charset="0"/>
                <a:cs typeface="Times New Roman" panose="02020603050405020304" pitchFamily="18" charset="0"/>
              </a:rPr>
              <a:t>web development (server-side</a:t>
            </a:r>
            <a:r>
              <a:rPr lang="en-US" sz="2400" dirty="0" smtClean="0">
                <a:solidFill>
                  <a:srgbClr val="FFFF00"/>
                </a:solidFill>
                <a:latin typeface="Times New Roman" panose="02020603050405020304" pitchFamily="18" charset="0"/>
                <a:cs typeface="Times New Roman" panose="02020603050405020304" pitchFamily="18" charset="0"/>
              </a:rPr>
              <a:t>),</a:t>
            </a:r>
          </a:p>
          <a:p>
            <a:pPr marL="342900" lvl="0" indent="-342900">
              <a:buFont typeface="Wingdings" panose="05000000000000000000" pitchFamily="2" charset="2"/>
              <a:buChar char="ü"/>
            </a:pPr>
            <a:r>
              <a:rPr lang="en-US" sz="2400" dirty="0" smtClean="0">
                <a:solidFill>
                  <a:srgbClr val="FFFF00"/>
                </a:solidFill>
                <a:latin typeface="Times New Roman" panose="02020603050405020304" pitchFamily="18" charset="0"/>
                <a:cs typeface="Times New Roman" panose="02020603050405020304" pitchFamily="18" charset="0"/>
              </a:rPr>
              <a:t>software </a:t>
            </a:r>
            <a:r>
              <a:rPr lang="en-US" sz="2400" dirty="0">
                <a:solidFill>
                  <a:srgbClr val="FFFF00"/>
                </a:solidFill>
                <a:latin typeface="Times New Roman" panose="02020603050405020304" pitchFamily="18" charset="0"/>
                <a:cs typeface="Times New Roman" panose="02020603050405020304" pitchFamily="18" charset="0"/>
              </a:rPr>
              <a:t>development,</a:t>
            </a:r>
          </a:p>
          <a:p>
            <a:pPr marL="342900" lvl="0" indent="-342900">
              <a:buFont typeface="Wingdings" panose="05000000000000000000" pitchFamily="2" charset="2"/>
              <a:buChar char="ü"/>
            </a:pPr>
            <a:r>
              <a:rPr lang="en-US" sz="2400" dirty="0">
                <a:solidFill>
                  <a:srgbClr val="FFFF00"/>
                </a:solidFill>
                <a:latin typeface="Times New Roman" panose="02020603050405020304" pitchFamily="18" charset="0"/>
                <a:cs typeface="Times New Roman" panose="02020603050405020304" pitchFamily="18" charset="0"/>
              </a:rPr>
              <a:t>mathematics,</a:t>
            </a:r>
          </a:p>
          <a:p>
            <a:pPr marL="342900" lvl="0" indent="-342900">
              <a:buFont typeface="Wingdings" panose="05000000000000000000" pitchFamily="2" charset="2"/>
              <a:buChar char="ü"/>
            </a:pPr>
            <a:r>
              <a:rPr lang="en-US" sz="2400" dirty="0">
                <a:solidFill>
                  <a:srgbClr val="FFFF00"/>
                </a:solidFill>
                <a:latin typeface="Times New Roman" panose="02020603050405020304" pitchFamily="18" charset="0"/>
                <a:cs typeface="Times New Roman" panose="02020603050405020304" pitchFamily="18" charset="0"/>
              </a:rPr>
              <a:t>system scripting.</a:t>
            </a: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191345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208598"/>
            <a:ext cx="11028059" cy="5649402"/>
          </a:xfrm>
        </p:spPr>
        <p:txBody>
          <a:bodyPr>
            <a:normAutofit fontScale="90000"/>
          </a:bodyPr>
          <a:lstStyle/>
          <a:p>
            <a:r>
              <a:rPr lang="en-US" b="1" i="1" dirty="0">
                <a:latin typeface="Times New Roman" panose="02020603050405020304" pitchFamily="18" charset="0"/>
                <a:cs typeface="Times New Roman" panose="02020603050405020304" pitchFamily="18" charset="0"/>
              </a:rPr>
              <a:t>1) Easy to Learn and Use</a:t>
            </a:r>
            <a:br>
              <a:rPr lang="en-US" b="1" i="1" dirty="0">
                <a:latin typeface="Times New Roman" panose="02020603050405020304" pitchFamily="18" charset="0"/>
                <a:cs typeface="Times New Roman" panose="02020603050405020304" pitchFamily="18" charset="0"/>
              </a:rPr>
            </a:br>
            <a:r>
              <a:rPr lang="en-US" b="1" i="1" dirty="0">
                <a:solidFill>
                  <a:srgbClr val="FFFF00"/>
                </a:solidFill>
                <a:latin typeface="Times New Roman" panose="02020603050405020304" pitchFamily="18" charset="0"/>
                <a:cs typeface="Times New Roman" panose="02020603050405020304" pitchFamily="18" charset="0"/>
              </a:rPr>
              <a:t>2) Expressive Language</a:t>
            </a:r>
            <a:r>
              <a:rPr lang="en-US" b="1" i="1" dirty="0">
                <a:latin typeface="Times New Roman" panose="02020603050405020304" pitchFamily="18" charset="0"/>
                <a:cs typeface="Times New Roman" panose="02020603050405020304" pitchFamily="18" charset="0"/>
              </a:rPr>
              <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3) Interpreted Language</a:t>
            </a:r>
            <a:br>
              <a:rPr lang="en-US" b="1" i="1" dirty="0">
                <a:latin typeface="Times New Roman" panose="02020603050405020304" pitchFamily="18" charset="0"/>
                <a:cs typeface="Times New Roman" panose="02020603050405020304" pitchFamily="18" charset="0"/>
              </a:rPr>
            </a:br>
            <a:r>
              <a:rPr lang="en-US" b="1" i="1" dirty="0">
                <a:solidFill>
                  <a:srgbClr val="FFFF00"/>
                </a:solidFill>
                <a:latin typeface="Times New Roman" panose="02020603050405020304" pitchFamily="18" charset="0"/>
                <a:cs typeface="Times New Roman" panose="02020603050405020304" pitchFamily="18" charset="0"/>
              </a:rPr>
              <a:t>4) Cross-platform Language</a:t>
            </a:r>
            <a:r>
              <a:rPr lang="en-US" b="1" i="1" dirty="0">
                <a:latin typeface="Times New Roman" panose="02020603050405020304" pitchFamily="18" charset="0"/>
                <a:cs typeface="Times New Roman" panose="02020603050405020304" pitchFamily="18" charset="0"/>
              </a:rPr>
              <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5) Free and Open Source</a:t>
            </a:r>
            <a:br>
              <a:rPr lang="en-US" b="1" i="1" dirty="0">
                <a:latin typeface="Times New Roman" panose="02020603050405020304" pitchFamily="18" charset="0"/>
                <a:cs typeface="Times New Roman" panose="02020603050405020304" pitchFamily="18" charset="0"/>
              </a:rPr>
            </a:br>
            <a:r>
              <a:rPr lang="en-US" b="1" i="1" dirty="0">
                <a:solidFill>
                  <a:srgbClr val="FFFF00"/>
                </a:solidFill>
                <a:latin typeface="Times New Roman" panose="02020603050405020304" pitchFamily="18" charset="0"/>
                <a:cs typeface="Times New Roman" panose="02020603050405020304" pitchFamily="18" charset="0"/>
              </a:rPr>
              <a:t>6) Object-Oriented Language</a:t>
            </a:r>
            <a:r>
              <a:rPr lang="en-US" b="1" i="1" dirty="0">
                <a:latin typeface="Times New Roman" panose="02020603050405020304" pitchFamily="18" charset="0"/>
                <a:cs typeface="Times New Roman" panose="02020603050405020304" pitchFamily="18" charset="0"/>
              </a:rPr>
              <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7) Extensible</a:t>
            </a:r>
            <a:br>
              <a:rPr lang="en-US" b="1" i="1" dirty="0">
                <a:latin typeface="Times New Roman" panose="02020603050405020304" pitchFamily="18" charset="0"/>
                <a:cs typeface="Times New Roman" panose="02020603050405020304" pitchFamily="18" charset="0"/>
              </a:rPr>
            </a:br>
            <a:r>
              <a:rPr lang="en-US" b="1" i="1" dirty="0">
                <a:solidFill>
                  <a:srgbClr val="FFFF00"/>
                </a:solidFill>
                <a:latin typeface="Times New Roman" panose="02020603050405020304" pitchFamily="18" charset="0"/>
                <a:cs typeface="Times New Roman" panose="02020603050405020304" pitchFamily="18" charset="0"/>
              </a:rPr>
              <a:t>8) Large Standard Library</a:t>
            </a:r>
            <a:br>
              <a:rPr lang="en-US" b="1" i="1" dirty="0">
                <a:solidFill>
                  <a:srgbClr val="FFFF00"/>
                </a:solidFill>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9) GUI Programming Support</a:t>
            </a:r>
            <a:br>
              <a:rPr lang="en-US" b="1" i="1" dirty="0">
                <a:latin typeface="Times New Roman" panose="02020603050405020304" pitchFamily="18" charset="0"/>
                <a:cs typeface="Times New Roman" panose="02020603050405020304" pitchFamily="18" charset="0"/>
              </a:rPr>
            </a:br>
            <a:r>
              <a:rPr lang="en-US" b="1" i="1" dirty="0">
                <a:solidFill>
                  <a:srgbClr val="FFFF00"/>
                </a:solidFill>
                <a:latin typeface="Times New Roman" panose="02020603050405020304" pitchFamily="18" charset="0"/>
                <a:cs typeface="Times New Roman" panose="02020603050405020304" pitchFamily="18" charset="0"/>
              </a:rPr>
              <a:t>10) Integrated</a:t>
            </a:r>
            <a:r>
              <a:rPr lang="en-US" b="1" i="1" dirty="0">
                <a:latin typeface="Times New Roman" panose="02020603050405020304" pitchFamily="18" charset="0"/>
                <a:cs typeface="Times New Roman" panose="02020603050405020304" pitchFamily="18" charset="0"/>
              </a:rPr>
              <a:t/>
            </a:r>
            <a:br>
              <a:rPr lang="en-US" b="1" i="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294198"/>
            <a:ext cx="11028058" cy="787179"/>
          </a:xfrm>
        </p:spPr>
        <p:txBody>
          <a:bodyPr>
            <a:normAutofit fontScale="92500" lnSpcReduction="10000"/>
          </a:bodyPr>
          <a:lstStyle/>
          <a:p>
            <a:pPr marL="0" indent="0" algn="ctr">
              <a:buNone/>
            </a:pPr>
            <a:r>
              <a:rPr lang="en-US" sz="4800" b="1" u="sng" dirty="0" smtClean="0">
                <a:solidFill>
                  <a:srgbClr val="FFFF00"/>
                </a:solidFill>
                <a:latin typeface="Times New Roman" panose="02020603050405020304" pitchFamily="18" charset="0"/>
                <a:cs typeface="Times New Roman" panose="02020603050405020304" pitchFamily="18" charset="0"/>
              </a:rPr>
              <a:t>Features of Python</a:t>
            </a:r>
            <a:endParaRPr lang="en-US" sz="4800" b="1" u="sng" dirty="0">
              <a:solidFill>
                <a:srgbClr val="FFFF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363119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11266598" cy="6631388"/>
          </a:xfrm>
        </p:spPr>
        <p:txBody>
          <a:bodyPr>
            <a:normAutofit/>
          </a:bodyPr>
          <a:lstStyle/>
          <a:p>
            <a:pPr marL="0" indent="0">
              <a:buNone/>
            </a:pPr>
            <a:r>
              <a:rPr lang="en-US" sz="2800" b="1" i="1" u="sng" dirty="0">
                <a:solidFill>
                  <a:srgbClr val="002060"/>
                </a:solidFill>
                <a:latin typeface="Times New Roman" panose="02020603050405020304" pitchFamily="18" charset="0"/>
                <a:cs typeface="Times New Roman" panose="02020603050405020304" pitchFamily="18" charset="0"/>
              </a:rPr>
              <a:t>1) Easy to Learn and Use</a:t>
            </a:r>
          </a:p>
          <a:p>
            <a:r>
              <a:rPr lang="en-US" sz="2800" dirty="0">
                <a:solidFill>
                  <a:srgbClr val="FFFF00"/>
                </a:solidFill>
                <a:latin typeface="Times New Roman" panose="02020603050405020304" pitchFamily="18" charset="0"/>
                <a:cs typeface="Times New Roman" panose="02020603050405020304" pitchFamily="18" charset="0"/>
              </a:rPr>
              <a:t>Python is easy to learn and use. It is developer-friendly and high level programming </a:t>
            </a:r>
            <a:r>
              <a:rPr lang="en-US" sz="2800" dirty="0" smtClean="0">
                <a:solidFill>
                  <a:srgbClr val="FFFF00"/>
                </a:solidFill>
                <a:latin typeface="Times New Roman" panose="02020603050405020304" pitchFamily="18" charset="0"/>
                <a:cs typeface="Times New Roman" panose="02020603050405020304" pitchFamily="18" charset="0"/>
              </a:rPr>
              <a:t>language</a:t>
            </a:r>
          </a:p>
          <a:p>
            <a:pPr marL="0" indent="0">
              <a:buNone/>
            </a:pPr>
            <a:r>
              <a:rPr lang="en-US" sz="2800" b="1" i="1" u="sng" dirty="0">
                <a:solidFill>
                  <a:srgbClr val="002060"/>
                </a:solidFill>
                <a:latin typeface="Times New Roman" panose="02020603050405020304" pitchFamily="18" charset="0"/>
                <a:cs typeface="Times New Roman" panose="02020603050405020304" pitchFamily="18" charset="0"/>
              </a:rPr>
              <a:t>2) Expressive Language</a:t>
            </a:r>
            <a:r>
              <a:rPr lang="en-US" sz="2800" b="1" i="1" dirty="0">
                <a:solidFill>
                  <a:srgbClr val="FFFF00"/>
                </a:solidFill>
                <a:latin typeface="Times New Roman" panose="02020603050405020304" pitchFamily="18" charset="0"/>
                <a:cs typeface="Times New Roman" panose="02020603050405020304" pitchFamily="18" charset="0"/>
              </a:rPr>
              <a:t>	</a:t>
            </a:r>
          </a:p>
          <a:p>
            <a:r>
              <a:rPr lang="en-US" sz="2800" dirty="0">
                <a:solidFill>
                  <a:srgbClr val="FFFF00"/>
                </a:solidFill>
                <a:latin typeface="Times New Roman" panose="02020603050405020304" pitchFamily="18" charset="0"/>
                <a:cs typeface="Times New Roman" panose="02020603050405020304" pitchFamily="18" charset="0"/>
              </a:rPr>
              <a:t>Python language is more expressive means that it is more understandable and </a:t>
            </a:r>
            <a:r>
              <a:rPr lang="en-US" sz="2800" dirty="0" smtClean="0">
                <a:solidFill>
                  <a:srgbClr val="FFFF00"/>
                </a:solidFill>
                <a:latin typeface="Times New Roman" panose="02020603050405020304" pitchFamily="18" charset="0"/>
                <a:cs typeface="Times New Roman" panose="02020603050405020304" pitchFamily="18" charset="0"/>
              </a:rPr>
              <a:t>readable</a:t>
            </a:r>
          </a:p>
          <a:p>
            <a:pPr marL="0" indent="0">
              <a:buNone/>
            </a:pPr>
            <a:r>
              <a:rPr lang="en-US" sz="2800" b="1" i="1" u="sng" dirty="0">
                <a:solidFill>
                  <a:srgbClr val="002060"/>
                </a:solidFill>
                <a:latin typeface="Times New Roman" panose="02020603050405020304" pitchFamily="18" charset="0"/>
                <a:cs typeface="Times New Roman" panose="02020603050405020304" pitchFamily="18" charset="0"/>
              </a:rPr>
              <a:t>3) Interpreted Language</a:t>
            </a:r>
          </a:p>
          <a:p>
            <a:r>
              <a:rPr lang="en-US" sz="2800" dirty="0">
                <a:solidFill>
                  <a:srgbClr val="FFFF00"/>
                </a:solidFill>
                <a:latin typeface="Times New Roman" panose="02020603050405020304" pitchFamily="18" charset="0"/>
                <a:cs typeface="Times New Roman" panose="02020603050405020304" pitchFamily="18" charset="0"/>
              </a:rPr>
              <a:t>Python is an interpreted language i.e. interpreter executes the code line by line at a time. This makes debugging easy and thus suitable for </a:t>
            </a:r>
            <a:r>
              <a:rPr lang="en-US" sz="2800" dirty="0" smtClean="0">
                <a:solidFill>
                  <a:srgbClr val="FFFF00"/>
                </a:solidFill>
                <a:latin typeface="Times New Roman" panose="02020603050405020304" pitchFamily="18" charset="0"/>
                <a:cs typeface="Times New Roman" panose="02020603050405020304" pitchFamily="18" charset="0"/>
              </a:rPr>
              <a:t>beginners</a:t>
            </a:r>
          </a:p>
          <a:p>
            <a:pPr marL="0" indent="0">
              <a:buNone/>
            </a:pPr>
            <a:r>
              <a:rPr lang="en-US" sz="2800" b="1" i="1" u="sng" dirty="0">
                <a:solidFill>
                  <a:srgbClr val="002060"/>
                </a:solidFill>
                <a:latin typeface="Times New Roman" panose="02020603050405020304" pitchFamily="18" charset="0"/>
                <a:cs typeface="Times New Roman" panose="02020603050405020304" pitchFamily="18" charset="0"/>
              </a:rPr>
              <a:t>4) Cross-platform Language</a:t>
            </a:r>
          </a:p>
          <a:p>
            <a:r>
              <a:rPr lang="en-US" sz="2800" dirty="0">
                <a:solidFill>
                  <a:srgbClr val="FFFF00"/>
                </a:solidFill>
                <a:latin typeface="Times New Roman" panose="02020603050405020304" pitchFamily="18" charset="0"/>
                <a:cs typeface="Times New Roman" panose="02020603050405020304" pitchFamily="18" charset="0"/>
              </a:rPr>
              <a:t>Python can run equally on different platforms such as Windows, Linux, Unix and Macintosh etc. So, we can say that Python is a portable language</a:t>
            </a: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1670611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437322"/>
            <a:ext cx="11306355" cy="6512118"/>
          </a:xfrm>
        </p:spPr>
        <p:txBody>
          <a:bodyPr>
            <a:normAutofit/>
          </a:bodyPr>
          <a:lstStyle/>
          <a:p>
            <a:pPr marL="0" indent="0">
              <a:buNone/>
            </a:pPr>
            <a:r>
              <a:rPr lang="en-US" sz="3200" b="1" i="1" u="sng" dirty="0">
                <a:solidFill>
                  <a:srgbClr val="002060"/>
                </a:solidFill>
                <a:latin typeface="Times New Roman" panose="02020603050405020304" pitchFamily="18" charset="0"/>
                <a:cs typeface="Times New Roman" panose="02020603050405020304" pitchFamily="18" charset="0"/>
              </a:rPr>
              <a:t>5) Free and Open Source</a:t>
            </a:r>
          </a:p>
          <a:p>
            <a:r>
              <a:rPr lang="en-US" sz="3200" dirty="0">
                <a:solidFill>
                  <a:srgbClr val="FFFF00"/>
                </a:solidFill>
                <a:latin typeface="Times New Roman" panose="02020603050405020304" pitchFamily="18" charset="0"/>
                <a:cs typeface="Times New Roman" panose="02020603050405020304" pitchFamily="18" charset="0"/>
              </a:rPr>
              <a:t>Python language is freely available at </a:t>
            </a:r>
            <a:r>
              <a:rPr lang="en-US" sz="3200" u="sng" dirty="0" err="1">
                <a:solidFill>
                  <a:srgbClr val="FFFF00"/>
                </a:solidFill>
                <a:latin typeface="Times New Roman" panose="02020603050405020304" pitchFamily="18" charset="0"/>
                <a:cs typeface="Times New Roman" panose="02020603050405020304" pitchFamily="18" charset="0"/>
                <a:hlinkClick r:id="rId2"/>
              </a:rPr>
              <a:t>offical</a:t>
            </a:r>
            <a:r>
              <a:rPr lang="en-US" sz="3200" u="sng" dirty="0">
                <a:solidFill>
                  <a:srgbClr val="FFFF00"/>
                </a:solidFill>
                <a:latin typeface="Times New Roman" panose="02020603050405020304" pitchFamily="18" charset="0"/>
                <a:cs typeface="Times New Roman" panose="02020603050405020304" pitchFamily="18" charset="0"/>
                <a:hlinkClick r:id="rId2"/>
              </a:rPr>
              <a:t> web </a:t>
            </a:r>
            <a:r>
              <a:rPr lang="en-US" sz="3200" u="sng" dirty="0" smtClean="0">
                <a:solidFill>
                  <a:srgbClr val="FFFF00"/>
                </a:solidFill>
                <a:latin typeface="Times New Roman" panose="02020603050405020304" pitchFamily="18" charset="0"/>
                <a:cs typeface="Times New Roman" panose="02020603050405020304" pitchFamily="18" charset="0"/>
                <a:hlinkClick r:id="rId2"/>
              </a:rPr>
              <a:t>address</a:t>
            </a:r>
            <a:r>
              <a:rPr lang="en-US" sz="3200" u="sng" dirty="0" smtClean="0">
                <a:solidFill>
                  <a:srgbClr val="FFFF00"/>
                </a:solidFill>
                <a:latin typeface="Times New Roman" panose="02020603050405020304" pitchFamily="18" charset="0"/>
                <a:cs typeface="Times New Roman" panose="02020603050405020304" pitchFamily="18" charset="0"/>
              </a:rPr>
              <a:t> </a:t>
            </a:r>
            <a:r>
              <a:rPr lang="en-US" sz="3200" u="sng" dirty="0" smtClean="0">
                <a:solidFill>
                  <a:srgbClr val="FF0000"/>
                </a:solidFill>
                <a:latin typeface="Times New Roman" panose="02020603050405020304" pitchFamily="18" charset="0"/>
                <a:cs typeface="Times New Roman" panose="02020603050405020304" pitchFamily="18" charset="0"/>
              </a:rPr>
              <a:t>www.python.org</a:t>
            </a:r>
            <a:r>
              <a:rPr lang="en-US" sz="3200" dirty="0" smtClean="0">
                <a:solidFill>
                  <a:srgbClr val="FF0000"/>
                </a:solidFill>
                <a:latin typeface="Times New Roman" panose="02020603050405020304" pitchFamily="18" charset="0"/>
                <a:cs typeface="Times New Roman" panose="02020603050405020304" pitchFamily="18" charset="0"/>
              </a:rPr>
              <a:t>.</a:t>
            </a:r>
            <a:r>
              <a:rPr lang="en-US" sz="3200" dirty="0" smtClean="0">
                <a:solidFill>
                  <a:srgbClr val="FFFF00"/>
                </a:solidFill>
                <a:latin typeface="Times New Roman" panose="02020603050405020304" pitchFamily="18" charset="0"/>
                <a:cs typeface="Times New Roman" panose="02020603050405020304" pitchFamily="18" charset="0"/>
              </a:rPr>
              <a:t>The </a:t>
            </a:r>
            <a:r>
              <a:rPr lang="en-US" sz="3200" dirty="0">
                <a:solidFill>
                  <a:srgbClr val="FFFF00"/>
                </a:solidFill>
                <a:latin typeface="Times New Roman" panose="02020603050405020304" pitchFamily="18" charset="0"/>
                <a:cs typeface="Times New Roman" panose="02020603050405020304" pitchFamily="18" charset="0"/>
              </a:rPr>
              <a:t>source-code is also available. Therefore it is open source</a:t>
            </a:r>
            <a:r>
              <a:rPr lang="en-US" sz="3200" dirty="0" smtClean="0">
                <a:solidFill>
                  <a:srgbClr val="FFFF00"/>
                </a:solidFill>
                <a:latin typeface="Times New Roman" panose="02020603050405020304" pitchFamily="18" charset="0"/>
                <a:cs typeface="Times New Roman" panose="02020603050405020304" pitchFamily="18" charset="0"/>
              </a:rPr>
              <a:t>.</a:t>
            </a:r>
          </a:p>
          <a:p>
            <a:pPr marL="0" indent="0">
              <a:buNone/>
            </a:pPr>
            <a:r>
              <a:rPr lang="en-US" sz="3200" b="1" i="1" u="sng" dirty="0">
                <a:solidFill>
                  <a:srgbClr val="002060"/>
                </a:solidFill>
                <a:latin typeface="Times New Roman" panose="02020603050405020304" pitchFamily="18" charset="0"/>
                <a:cs typeface="Times New Roman" panose="02020603050405020304" pitchFamily="18" charset="0"/>
              </a:rPr>
              <a:t>6) Object-Oriented Language</a:t>
            </a:r>
          </a:p>
          <a:p>
            <a:r>
              <a:rPr lang="en-US" sz="3200" dirty="0">
                <a:solidFill>
                  <a:srgbClr val="FFFF00"/>
                </a:solidFill>
                <a:latin typeface="Times New Roman" panose="02020603050405020304" pitchFamily="18" charset="0"/>
                <a:cs typeface="Times New Roman" panose="02020603050405020304" pitchFamily="18" charset="0"/>
              </a:rPr>
              <a:t>Python supports object oriented language and concepts of classes and objects come into </a:t>
            </a:r>
            <a:r>
              <a:rPr lang="en-US" sz="3200" dirty="0" smtClean="0">
                <a:solidFill>
                  <a:srgbClr val="FFFF00"/>
                </a:solidFill>
                <a:latin typeface="Times New Roman" panose="02020603050405020304" pitchFamily="18" charset="0"/>
                <a:cs typeface="Times New Roman" panose="02020603050405020304" pitchFamily="18" charset="0"/>
              </a:rPr>
              <a:t>existence</a:t>
            </a:r>
          </a:p>
          <a:p>
            <a:pPr marL="0" indent="0">
              <a:buNone/>
            </a:pPr>
            <a:r>
              <a:rPr lang="en-US" sz="3200" b="1" i="1" u="sng" dirty="0">
                <a:solidFill>
                  <a:srgbClr val="002060"/>
                </a:solidFill>
                <a:latin typeface="Times New Roman" panose="02020603050405020304" pitchFamily="18" charset="0"/>
                <a:cs typeface="Times New Roman" panose="02020603050405020304" pitchFamily="18" charset="0"/>
              </a:rPr>
              <a:t>7) Extensible</a:t>
            </a:r>
          </a:p>
          <a:p>
            <a:r>
              <a:rPr lang="en-US" sz="3200" dirty="0">
                <a:solidFill>
                  <a:srgbClr val="FFFF00"/>
                </a:solidFill>
                <a:latin typeface="Times New Roman" panose="02020603050405020304" pitchFamily="18" charset="0"/>
                <a:cs typeface="Times New Roman" panose="02020603050405020304" pitchFamily="18" charset="0"/>
              </a:rPr>
              <a:t>It implies that other languages such as C/C++ can be used to compile the code and thus it can be used further in our python code</a:t>
            </a:r>
            <a:r>
              <a:rPr lang="en-US" sz="3200" dirty="0" smtClean="0">
                <a:solidFill>
                  <a:srgbClr val="FFFF00"/>
                </a:solidFill>
                <a:latin typeface="Times New Roman" panose="02020603050405020304" pitchFamily="18" charset="0"/>
                <a:cs typeface="Times New Roman" panose="02020603050405020304" pitchFamily="18" charset="0"/>
              </a:rPr>
              <a:t>.</a:t>
            </a:r>
          </a:p>
          <a:p>
            <a:pPr marL="0" indent="0">
              <a:buNone/>
            </a:pPr>
            <a:endParaRPr lang="en-US" dirty="0">
              <a:solidFill>
                <a:srgbClr val="FFFF00"/>
              </a:solidFill>
              <a:latin typeface="Times New Roman" panose="02020603050405020304" pitchFamily="18" charset="0"/>
              <a:cs typeface="Times New Roman" panose="02020603050405020304" pitchFamily="18" charset="0"/>
            </a:endParaRPr>
          </a:p>
          <a:p>
            <a:endParaRPr lang="en-US" dirty="0">
              <a:solidFill>
                <a:srgbClr val="FFFF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804009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262393"/>
            <a:ext cx="10821325" cy="6456459"/>
          </a:xfrm>
        </p:spPr>
        <p:txBody>
          <a:bodyPr>
            <a:noAutofit/>
          </a:bodyPr>
          <a:lstStyle/>
          <a:p>
            <a:pPr marL="0" indent="0">
              <a:buNone/>
            </a:pPr>
            <a:r>
              <a:rPr lang="en-US" sz="3600" b="1" i="1" u="sng" dirty="0">
                <a:solidFill>
                  <a:srgbClr val="002060"/>
                </a:solidFill>
                <a:latin typeface="Times New Roman" panose="02020603050405020304" pitchFamily="18" charset="0"/>
                <a:cs typeface="Times New Roman" panose="02020603050405020304" pitchFamily="18" charset="0"/>
              </a:rPr>
              <a:t>8) Large Standard Library</a:t>
            </a:r>
          </a:p>
          <a:p>
            <a:r>
              <a:rPr lang="en-US" sz="3600" dirty="0">
                <a:solidFill>
                  <a:srgbClr val="FFFF00"/>
                </a:solidFill>
                <a:latin typeface="Times New Roman" panose="02020603050405020304" pitchFamily="18" charset="0"/>
                <a:cs typeface="Times New Roman" panose="02020603050405020304" pitchFamily="18" charset="0"/>
              </a:rPr>
              <a:t>Python has a large and broad library and </a:t>
            </a:r>
            <a:r>
              <a:rPr lang="en-US" sz="3600" dirty="0" err="1">
                <a:solidFill>
                  <a:srgbClr val="FFFF00"/>
                </a:solidFill>
                <a:latin typeface="Times New Roman" panose="02020603050405020304" pitchFamily="18" charset="0"/>
                <a:cs typeface="Times New Roman" panose="02020603050405020304" pitchFamily="18" charset="0"/>
              </a:rPr>
              <a:t>prvides</a:t>
            </a:r>
            <a:r>
              <a:rPr lang="en-US" sz="3600" dirty="0">
                <a:solidFill>
                  <a:srgbClr val="FFFF00"/>
                </a:solidFill>
                <a:latin typeface="Times New Roman" panose="02020603050405020304" pitchFamily="18" charset="0"/>
                <a:cs typeface="Times New Roman" panose="02020603050405020304" pitchFamily="18" charset="0"/>
              </a:rPr>
              <a:t> rich set of module and functions for rapid application development.</a:t>
            </a:r>
          </a:p>
          <a:p>
            <a:pPr marL="0" indent="0">
              <a:buNone/>
            </a:pPr>
            <a:r>
              <a:rPr lang="en-US" sz="3600" b="1" i="1" u="sng" dirty="0">
                <a:solidFill>
                  <a:srgbClr val="002060"/>
                </a:solidFill>
                <a:latin typeface="Times New Roman" panose="02020603050405020304" pitchFamily="18" charset="0"/>
                <a:cs typeface="Times New Roman" panose="02020603050405020304" pitchFamily="18" charset="0"/>
              </a:rPr>
              <a:t>9) GUI Programming Support</a:t>
            </a:r>
          </a:p>
          <a:p>
            <a:r>
              <a:rPr lang="en-US" sz="3600" dirty="0">
                <a:solidFill>
                  <a:srgbClr val="FFFF00"/>
                </a:solidFill>
                <a:latin typeface="Times New Roman" panose="02020603050405020304" pitchFamily="18" charset="0"/>
                <a:cs typeface="Times New Roman" panose="02020603050405020304" pitchFamily="18" charset="0"/>
              </a:rPr>
              <a:t>Graphical user interfaces can be developed using Python.</a:t>
            </a:r>
          </a:p>
          <a:p>
            <a:pPr marL="0" indent="0">
              <a:buNone/>
            </a:pPr>
            <a:r>
              <a:rPr lang="en-US" sz="3600" b="1" i="1" u="sng" dirty="0">
                <a:solidFill>
                  <a:srgbClr val="002060"/>
                </a:solidFill>
                <a:latin typeface="Times New Roman" panose="02020603050405020304" pitchFamily="18" charset="0"/>
                <a:cs typeface="Times New Roman" panose="02020603050405020304" pitchFamily="18" charset="0"/>
              </a:rPr>
              <a:t>10) Integrated</a:t>
            </a:r>
          </a:p>
          <a:p>
            <a:r>
              <a:rPr lang="en-US" sz="3600" dirty="0">
                <a:solidFill>
                  <a:srgbClr val="FFFF00"/>
                </a:solidFill>
                <a:latin typeface="Times New Roman" panose="02020603050405020304" pitchFamily="18" charset="0"/>
                <a:cs typeface="Times New Roman" panose="02020603050405020304" pitchFamily="18" charset="0"/>
              </a:rPr>
              <a:t>It can be easily integrated with languages like C, C++, JAVA etc.</a:t>
            </a:r>
          </a:p>
          <a:p>
            <a:endParaRPr lang="en-US" sz="3600" dirty="0"/>
          </a:p>
        </p:txBody>
      </p:sp>
      <p:sp>
        <p:nvSpPr>
          <p:cNvPr id="2" name="Footer Placeholder 1"/>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1271915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79876"/>
            <a:ext cx="10686153" cy="4579950"/>
          </a:xfrm>
        </p:spPr>
        <p:txBody>
          <a:bodyPr>
            <a:normAutofit fontScale="90000"/>
          </a:bodyPr>
          <a:lstStyle/>
          <a:p>
            <a:pPr marL="571500" indent="-571500">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P</a:t>
            </a:r>
            <a:r>
              <a:rPr lang="en-US" cap="none" dirty="0" smtClean="0">
                <a:latin typeface="Times New Roman" panose="02020603050405020304" pitchFamily="18" charset="0"/>
                <a:cs typeface="Times New Roman" panose="02020603050405020304" pitchFamily="18" charset="0"/>
              </a:rPr>
              <a:t>ython is known for its general purpose nature that makes it applicable in almost each domain of software development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P</a:t>
            </a:r>
            <a:r>
              <a:rPr lang="en-US" cap="none" dirty="0" smtClean="0">
                <a:latin typeface="Times New Roman" panose="02020603050405020304" pitchFamily="18" charset="0"/>
                <a:cs typeface="Times New Roman" panose="02020603050405020304" pitchFamily="18" charset="0"/>
              </a:rPr>
              <a:t>ython as a whole can be used in any sphere of development</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H</a:t>
            </a:r>
            <a:r>
              <a:rPr lang="en-US" cap="none" dirty="0" smtClean="0">
                <a:latin typeface="Times New Roman" panose="02020603050405020304" pitchFamily="18" charset="0"/>
                <a:cs typeface="Times New Roman" panose="02020603050405020304" pitchFamily="18" charset="0"/>
              </a:rPr>
              <a:t>ere, we are specifying applications areas where python can be applied</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5794"/>
            <a:ext cx="10837228" cy="2011680"/>
          </a:xfrm>
        </p:spPr>
        <p:txBody>
          <a:bodyPr>
            <a:normAutofit/>
          </a:bodyPr>
          <a:lstStyle/>
          <a:p>
            <a:pPr marL="0" indent="0">
              <a:buNone/>
            </a:pPr>
            <a:endParaRPr lang="en-US" sz="3600" b="1" dirty="0" smtClean="0"/>
          </a:p>
          <a:p>
            <a:pPr marL="0" indent="0" algn="ctr">
              <a:buNone/>
            </a:pPr>
            <a:r>
              <a:rPr lang="en-US" sz="5400" b="1" u="sng" dirty="0" smtClean="0">
                <a:solidFill>
                  <a:srgbClr val="FFFF00"/>
                </a:solidFill>
                <a:latin typeface="Arial Black" panose="020B0A04020102020204" pitchFamily="34" charset="0"/>
              </a:rPr>
              <a:t>Applications of Python</a:t>
            </a:r>
            <a:endParaRPr lang="en-US" sz="5400" b="1" dirty="0">
              <a:solidFill>
                <a:srgbClr val="FFFF00"/>
              </a:solidFill>
              <a:latin typeface="Arial Black" panose="020B0A04020102020204" pitchFamily="34" charset="0"/>
            </a:endParaRPr>
          </a:p>
          <a:p>
            <a:endParaRPr lang="en-US" sz="3600" dirty="0"/>
          </a:p>
        </p:txBody>
      </p:sp>
      <p:sp>
        <p:nvSpPr>
          <p:cNvPr id="4" name="Footer Placeholder 3"/>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3856034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11281365" cy="5752010"/>
          </a:xfrm>
        </p:spPr>
        <p:txBody>
          <a:bodyPr>
            <a:normAutofit fontScale="90000"/>
          </a:bodyPr>
          <a:lstStyle/>
          <a:p>
            <a:r>
              <a:rPr lang="en-US" b="1" i="1" dirty="0"/>
              <a:t>1) Web Applications</a:t>
            </a:r>
            <a:br>
              <a:rPr lang="en-US" b="1" i="1" dirty="0"/>
            </a:br>
            <a:r>
              <a:rPr lang="en-US" b="1" i="1" dirty="0">
                <a:solidFill>
                  <a:srgbClr val="FFFF00"/>
                </a:solidFill>
              </a:rPr>
              <a:t>2) Desktop GUI Applications</a:t>
            </a:r>
            <a:r>
              <a:rPr lang="en-US" b="1" i="1" dirty="0"/>
              <a:t/>
            </a:r>
            <a:br>
              <a:rPr lang="en-US" b="1" i="1" dirty="0"/>
            </a:br>
            <a:r>
              <a:rPr lang="en-US" b="1" i="1" dirty="0"/>
              <a:t>3) Software Development</a:t>
            </a:r>
            <a:br>
              <a:rPr lang="en-US" b="1" i="1" dirty="0"/>
            </a:br>
            <a:r>
              <a:rPr lang="en-US" b="1" i="1" dirty="0">
                <a:solidFill>
                  <a:srgbClr val="FFFF00"/>
                </a:solidFill>
              </a:rPr>
              <a:t>4) Scientific and Numeric</a:t>
            </a:r>
            <a:br>
              <a:rPr lang="en-US" b="1" i="1" dirty="0">
                <a:solidFill>
                  <a:srgbClr val="FFFF00"/>
                </a:solidFill>
              </a:rPr>
            </a:br>
            <a:r>
              <a:rPr lang="en-US" b="1" i="1" dirty="0"/>
              <a:t>5) Business Applications</a:t>
            </a:r>
            <a:br>
              <a:rPr lang="en-US" b="1" i="1" dirty="0"/>
            </a:br>
            <a:r>
              <a:rPr lang="en-US" b="1" i="1" dirty="0">
                <a:solidFill>
                  <a:srgbClr val="FFFF00"/>
                </a:solidFill>
              </a:rPr>
              <a:t>6) Console Based Application</a:t>
            </a:r>
            <a:br>
              <a:rPr lang="en-US" b="1" i="1" dirty="0">
                <a:solidFill>
                  <a:srgbClr val="FFFF00"/>
                </a:solidFill>
              </a:rPr>
            </a:br>
            <a:r>
              <a:rPr lang="en-US" b="1" i="1" dirty="0"/>
              <a:t>7) Audio or Video based Applications</a:t>
            </a:r>
            <a:br>
              <a:rPr lang="en-US" b="1" i="1" dirty="0"/>
            </a:br>
            <a:r>
              <a:rPr lang="en-US" b="1" i="1" dirty="0">
                <a:solidFill>
                  <a:srgbClr val="FFFF00"/>
                </a:solidFill>
              </a:rPr>
              <a:t>8) 3D CAD Applications</a:t>
            </a:r>
            <a:r>
              <a:rPr lang="en-US" b="1" i="1" dirty="0"/>
              <a:t/>
            </a:r>
            <a:br>
              <a:rPr lang="en-US" b="1" i="1" dirty="0"/>
            </a:br>
            <a:r>
              <a:rPr lang="en-US" b="1" i="1" dirty="0"/>
              <a:t>9) Enterprise Applications</a:t>
            </a:r>
            <a:br>
              <a:rPr lang="en-US" b="1" i="1" dirty="0"/>
            </a:br>
            <a:r>
              <a:rPr lang="en-US" b="1" i="1" dirty="0">
                <a:solidFill>
                  <a:srgbClr val="FFFF00"/>
                </a:solidFill>
              </a:rPr>
              <a:t>10) Applications for Images</a:t>
            </a:r>
            <a:br>
              <a:rPr lang="en-US" b="1" i="1" dirty="0">
                <a:solidFill>
                  <a:srgbClr val="FFFF00"/>
                </a:solidFill>
              </a:rPr>
            </a:br>
            <a:r>
              <a:rPr lang="en-US" dirty="0"/>
              <a:t/>
            </a:r>
            <a:br>
              <a:rPr lang="en-US" dirty="0"/>
            </a:br>
            <a:endParaRPr lang="en-US" dirty="0"/>
          </a:p>
        </p:txBody>
      </p:sp>
      <p:sp>
        <p:nvSpPr>
          <p:cNvPr id="3" name="Content Placeholder 2"/>
          <p:cNvSpPr>
            <a:spLocks noGrp="1"/>
          </p:cNvSpPr>
          <p:nvPr>
            <p:ph idx="1"/>
          </p:nvPr>
        </p:nvSpPr>
        <p:spPr>
          <a:xfrm>
            <a:off x="684212" y="148046"/>
            <a:ext cx="11046234" cy="757645"/>
          </a:xfrm>
        </p:spPr>
        <p:txBody>
          <a:bodyPr>
            <a:normAutofit fontScale="40000" lnSpcReduction="20000"/>
          </a:bodyPr>
          <a:lstStyle/>
          <a:p>
            <a:pPr marL="0" indent="0">
              <a:buNone/>
            </a:pPr>
            <a:endParaRPr lang="en-US" b="1" dirty="0" smtClean="0">
              <a:solidFill>
                <a:srgbClr val="FFFF00"/>
              </a:solidFill>
              <a:latin typeface="Arial Black" panose="020B0A04020102020204" pitchFamily="34" charset="0"/>
            </a:endParaRPr>
          </a:p>
          <a:p>
            <a:pPr marL="0" indent="0" algn="ctr">
              <a:buNone/>
            </a:pPr>
            <a:r>
              <a:rPr lang="en-US" sz="5900" b="1" u="sng" dirty="0" smtClean="0">
                <a:solidFill>
                  <a:srgbClr val="FFFF00"/>
                </a:solidFill>
                <a:latin typeface="Arial Black" panose="020B0A04020102020204" pitchFamily="34" charset="0"/>
              </a:rPr>
              <a:t>Python </a:t>
            </a:r>
            <a:r>
              <a:rPr lang="en-US" sz="5900" b="1" u="sng" dirty="0">
                <a:solidFill>
                  <a:srgbClr val="FFFF00"/>
                </a:solidFill>
                <a:latin typeface="Arial Black" panose="020B0A04020102020204" pitchFamily="34" charset="0"/>
              </a:rPr>
              <a:t>Applications Area(Applications of Python)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Dept .of Computer Science and Engineering, RGUKT-IIIT Srikakulam</a:t>
            </a:r>
            <a:endParaRPr lang="en-US"/>
          </a:p>
        </p:txBody>
      </p:sp>
    </p:spTree>
    <p:extLst>
      <p:ext uri="{BB962C8B-B14F-4D97-AF65-F5344CB8AC3E}">
        <p14:creationId xmlns:p14="http://schemas.microsoft.com/office/powerpoint/2010/main" val="2505874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209</TotalTime>
  <Words>927</Words>
  <Application>Microsoft Office PowerPoint</Application>
  <PresentationFormat>Widescreen</PresentationFormat>
  <Paragraphs>119</Paragraphs>
  <Slides>26</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 Black</vt:lpstr>
      <vt:lpstr>Arial Rounded MT Bold</vt:lpstr>
      <vt:lpstr>Bodoni MT Black</vt:lpstr>
      <vt:lpstr>Bookman Old Style</vt:lpstr>
      <vt:lpstr>Calibri</vt:lpstr>
      <vt:lpstr>Century Gothic</vt:lpstr>
      <vt:lpstr>Sitka Subheading</vt:lpstr>
      <vt:lpstr>Sitka Text</vt:lpstr>
      <vt:lpstr>Stencil</vt:lpstr>
      <vt:lpstr>Tahoma</vt:lpstr>
      <vt:lpstr>Times New Roman</vt:lpstr>
      <vt:lpstr>Verdana</vt:lpstr>
      <vt:lpstr>Wingdings</vt:lpstr>
      <vt:lpstr>Wingdings 3</vt:lpstr>
      <vt:lpstr>Slice</vt:lpstr>
      <vt:lpstr>Introduction to Programming with Python</vt:lpstr>
      <vt:lpstr>You will learn………. 1.Introduction to python 2.features of Python 3.Applications of Python 4.History of Python 5.How to install python 6.How to execute python 6.1.Interactive Shell Mode 6.2.Script Mode</vt:lpstr>
      <vt:lpstr>Introduction to Python</vt:lpstr>
      <vt:lpstr>1) Easy to Learn and Use 2) Expressive Language 3) Interpreted Language 4) Cross-platform Language 5) Free and Open Source 6) Object-Oriented Language 7) Extensible 8) Large Standard Library 9) GUI Programming Support 10) Integrated </vt:lpstr>
      <vt:lpstr>PowerPoint Presentation</vt:lpstr>
      <vt:lpstr>PowerPoint Presentation</vt:lpstr>
      <vt:lpstr>PowerPoint Presentation</vt:lpstr>
      <vt:lpstr>Python is known for its general purpose nature that makes it applicable in almost each domain of software development.   Python as a whole can be used in any sphere of development.  Here, we are specifying applications areas where python can be applied. </vt:lpstr>
      <vt:lpstr>1) Web Applications 2) Desktop GUI Applications 3) Software Development 4) Scientific and Numeric 5) Business Applications 6) Console Based Application 7) Audio or Video based Applications 8) 3D CAD Applications 9) Enterprise Applications 10) Applications for Images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Step1: Click on IDLE for script mode</vt:lpstr>
      <vt:lpstr>Step2:Go to file Step3:Select New Step4:Save as file name.py Step5:run the code click on run module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Ramesh</dc:creator>
  <cp:lastModifiedBy>Ramesh</cp:lastModifiedBy>
  <cp:revision>23</cp:revision>
  <dcterms:created xsi:type="dcterms:W3CDTF">2018-09-04T04:31:22Z</dcterms:created>
  <dcterms:modified xsi:type="dcterms:W3CDTF">2018-09-05T17:14:09Z</dcterms:modified>
</cp:coreProperties>
</file>