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0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7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BAFC-43DD-4750-87E9-BCE5EBACA47D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281E-E853-4D44-9ABF-21C04FA244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BAFC-43DD-4750-87E9-BCE5EBACA47D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281E-E853-4D44-9ABF-21C04FA244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BAFC-43DD-4750-87E9-BCE5EBACA47D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281E-E853-4D44-9ABF-21C04FA244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BAFC-43DD-4750-87E9-BCE5EBACA47D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281E-E853-4D44-9ABF-21C04FA244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BAFC-43DD-4750-87E9-BCE5EBACA47D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281E-E853-4D44-9ABF-21C04FA244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BAFC-43DD-4750-87E9-BCE5EBACA47D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281E-E853-4D44-9ABF-21C04FA244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BAFC-43DD-4750-87E9-BCE5EBACA47D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281E-E853-4D44-9ABF-21C04FA244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BAFC-43DD-4750-87E9-BCE5EBACA47D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281E-E853-4D44-9ABF-21C04FA244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BAFC-43DD-4750-87E9-BCE5EBACA47D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281E-E853-4D44-9ABF-21C04FA244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BAFC-43DD-4750-87E9-BCE5EBACA47D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281E-E853-4D44-9ABF-21C04FA244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BAFC-43DD-4750-87E9-BCE5EBACA47D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281E-E853-4D44-9ABF-21C04FA244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6BAFC-43DD-4750-87E9-BCE5EBACA47D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9281E-E853-4D44-9ABF-21C04FA244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>
                <a:latin typeface="Bodoni MT Black" pitchFamily="18" charset="0"/>
              </a:rPr>
              <a:t>C</a:t>
            </a:r>
            <a:r>
              <a:rPr lang="en-US" sz="4800" dirty="0" smtClean="0">
                <a:latin typeface="Bodoni MT Black" pitchFamily="18" charset="0"/>
              </a:rPr>
              <a:t>ascading </a:t>
            </a:r>
            <a:r>
              <a:rPr lang="en-US" sz="4800" b="1" dirty="0" smtClean="0">
                <a:latin typeface="Bodoni MT Black" pitchFamily="18" charset="0"/>
              </a:rPr>
              <a:t>S</a:t>
            </a:r>
            <a:r>
              <a:rPr lang="en-US" sz="4800" dirty="0" smtClean="0">
                <a:latin typeface="Bodoni MT Black" pitchFamily="18" charset="0"/>
              </a:rPr>
              <a:t>tyle </a:t>
            </a:r>
            <a:r>
              <a:rPr lang="en-US" sz="4800" b="1" dirty="0" smtClean="0">
                <a:latin typeface="Bodoni MT Black" pitchFamily="18" charset="0"/>
              </a:rPr>
              <a:t>S</a:t>
            </a:r>
            <a:r>
              <a:rPr lang="en-US" sz="4800" dirty="0" smtClean="0">
                <a:latin typeface="Bodoni MT Black" pitchFamily="18" charset="0"/>
              </a:rPr>
              <a:t>heets</a:t>
            </a:r>
            <a:endParaRPr lang="en-US" sz="4800" dirty="0">
              <a:latin typeface="Bodoni MT Blac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9812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rgbClr val="FFFF00"/>
                </a:solidFill>
                <a:latin typeface="Bell MT" pitchFamily="18" charset="0"/>
              </a:rPr>
              <a:t>CSS-3 Modules</a:t>
            </a:r>
            <a:r>
              <a:rPr lang="en-US" dirty="0" smtClean="0">
                <a:latin typeface="Bell MT" pitchFamily="18" charset="0"/>
              </a:rPr>
              <a:t/>
            </a:r>
            <a:br>
              <a:rPr lang="en-US" dirty="0" smtClean="0">
                <a:latin typeface="Bell MT" pitchFamily="18" charset="0"/>
              </a:rPr>
            </a:br>
            <a:r>
              <a:rPr lang="en-US" dirty="0" smtClean="0">
                <a:latin typeface="Bell MT" pitchFamily="18" charset="0"/>
              </a:rPr>
              <a:t> </a:t>
            </a:r>
            <a:r>
              <a:rPr lang="en-US" sz="4000" dirty="0" smtClean="0">
                <a:solidFill>
                  <a:srgbClr val="FFFF00"/>
                </a:solidFill>
                <a:latin typeface="Bell MT" pitchFamily="18" charset="0"/>
              </a:rPr>
              <a:t>CSS3 Modules are having old CSS specifications as well as extension features</a:t>
            </a:r>
            <a:endParaRPr lang="en-US" dirty="0">
              <a:solidFill>
                <a:srgbClr val="FFFF00"/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09800"/>
            <a:ext cx="4038600" cy="42672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US" dirty="0" smtClean="0">
                <a:latin typeface="Baskerville Old Face" pitchFamily="18" charset="0"/>
              </a:rPr>
              <a:t>Selectors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>
                <a:latin typeface="Baskerville Old Face" pitchFamily="18" charset="0"/>
              </a:rPr>
              <a:t>Box </a:t>
            </a:r>
            <a:r>
              <a:rPr lang="en-US" dirty="0">
                <a:latin typeface="Baskerville Old Face" pitchFamily="18" charset="0"/>
              </a:rPr>
              <a:t>Model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>
                <a:latin typeface="Baskerville Old Face" pitchFamily="18" charset="0"/>
              </a:rPr>
              <a:t>Backgrounds and Borders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>
                <a:latin typeface="Baskerville Old Face" pitchFamily="18" charset="0"/>
              </a:rPr>
              <a:t>Image Values and Replaced Content</a:t>
            </a:r>
          </a:p>
          <a:p>
            <a:endParaRPr lang="en-US" dirty="0">
              <a:latin typeface="Baskerville Old Face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2209800"/>
            <a:ext cx="4191000" cy="42672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US" dirty="0" smtClean="0">
                <a:latin typeface="Baskerville Old Face" pitchFamily="18" charset="0"/>
              </a:rPr>
              <a:t>Text Effects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>
                <a:latin typeface="Baskerville Old Face" pitchFamily="18" charset="0"/>
              </a:rPr>
              <a:t>2D/3D Transformations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>
                <a:latin typeface="Baskerville Old Face" pitchFamily="18" charset="0"/>
              </a:rPr>
              <a:t>Animations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>
                <a:latin typeface="Baskerville Old Face" pitchFamily="18" charset="0"/>
              </a:rPr>
              <a:t>Multiple Column Layout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>
                <a:latin typeface="Baskerville Old Face" pitchFamily="18" charset="0"/>
              </a:rPr>
              <a:t>User Interface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 smtClean="0">
                <a:latin typeface="Bodoni MT Black" pitchFamily="18" charset="0"/>
              </a:rPr>
              <a:t>Thank you</a:t>
            </a:r>
            <a:endParaRPr lang="en-US" sz="4800" dirty="0">
              <a:latin typeface="Bodoni MT Black" pitchFamily="18" charset="0"/>
            </a:endParaRPr>
          </a:p>
        </p:txBody>
      </p:sp>
      <p:pic>
        <p:nvPicPr>
          <p:cNvPr id="5" name="Picture Placeholder 4" descr="Tulips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pPr algn="ctr"/>
            <a:r>
              <a:rPr lang="en-US" sz="4700" dirty="0" smtClean="0">
                <a:solidFill>
                  <a:srgbClr val="92D050"/>
                </a:solidFill>
                <a:latin typeface="Bodoni MT Black" pitchFamily="18" charset="0"/>
              </a:rPr>
              <a:t>RGUKT-IIIT SRIKAKULAM</a:t>
            </a:r>
            <a:endParaRPr lang="en-US" sz="4700" dirty="0">
              <a:solidFill>
                <a:srgbClr val="92D050"/>
              </a:solidFill>
              <a:latin typeface="Bodoni MT Blac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latin typeface="Arial Black" pitchFamily="34" charset="0"/>
              </a:rPr>
              <a:t>C</a:t>
            </a:r>
            <a:r>
              <a:rPr lang="en-US" dirty="0" smtClean="0">
                <a:latin typeface="Arial Black" pitchFamily="34" charset="0"/>
              </a:rPr>
              <a:t>ascading </a:t>
            </a:r>
            <a:r>
              <a:rPr lang="en-US" b="1" dirty="0" smtClean="0">
                <a:latin typeface="Arial Black" pitchFamily="34" charset="0"/>
              </a:rPr>
              <a:t>S</a:t>
            </a:r>
            <a:r>
              <a:rPr lang="en-US" dirty="0" smtClean="0">
                <a:latin typeface="Arial Black" pitchFamily="34" charset="0"/>
              </a:rPr>
              <a:t>tyle </a:t>
            </a:r>
            <a:r>
              <a:rPr lang="en-US" b="1" dirty="0" smtClean="0">
                <a:latin typeface="Arial Black" pitchFamily="34" charset="0"/>
              </a:rPr>
              <a:t>S</a:t>
            </a:r>
            <a:r>
              <a:rPr lang="en-US" dirty="0" smtClean="0">
                <a:latin typeface="Arial Black" pitchFamily="34" charset="0"/>
              </a:rPr>
              <a:t>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Introduction</a:t>
            </a:r>
          </a:p>
          <a:p>
            <a:r>
              <a:rPr lang="en-US" dirty="0" smtClean="0">
                <a:latin typeface="Bookman Old Style" pitchFamily="18" charset="0"/>
              </a:rPr>
              <a:t>Advantages</a:t>
            </a:r>
          </a:p>
          <a:p>
            <a:r>
              <a:rPr lang="en-US" dirty="0" smtClean="0">
                <a:latin typeface="Bookman Old Style" pitchFamily="18" charset="0"/>
              </a:rPr>
              <a:t>History of </a:t>
            </a:r>
            <a:r>
              <a:rPr lang="en-US" dirty="0" err="1" smtClean="0">
                <a:latin typeface="Bookman Old Style" pitchFamily="18" charset="0"/>
              </a:rPr>
              <a:t>css</a:t>
            </a:r>
            <a:endParaRPr lang="en-US" dirty="0" smtClean="0">
              <a:latin typeface="Bookman Old Style" pitchFamily="18" charset="0"/>
            </a:endParaRPr>
          </a:p>
          <a:p>
            <a:r>
              <a:rPr lang="en-US" dirty="0" smtClean="0">
                <a:latin typeface="Bookman Old Style" pitchFamily="18" charset="0"/>
              </a:rPr>
              <a:t>Versions of </a:t>
            </a:r>
            <a:r>
              <a:rPr lang="en-US" dirty="0" err="1" smtClean="0">
                <a:latin typeface="Bookman Old Style" pitchFamily="18" charset="0"/>
              </a:rPr>
              <a:t>css</a:t>
            </a:r>
            <a:endParaRPr lang="en-US" dirty="0" smtClean="0">
              <a:latin typeface="Bookman Old Style" pitchFamily="18" charset="0"/>
            </a:endParaRPr>
          </a:p>
          <a:p>
            <a:r>
              <a:rPr lang="en-US" dirty="0" smtClean="0">
                <a:solidFill>
                  <a:srgbClr val="FFFF00"/>
                </a:solidFill>
                <a:latin typeface="Bell MT" pitchFamily="18" charset="0"/>
              </a:rPr>
              <a:t>CSS-3 Modules</a:t>
            </a:r>
            <a:endParaRPr lang="en-US" dirty="0" smtClean="0">
              <a:latin typeface="Bookman Old Style" pitchFamily="18" charset="0"/>
            </a:endParaRPr>
          </a:p>
          <a:p>
            <a:endParaRPr lang="en-US" dirty="0" smtClean="0">
              <a:latin typeface="Bookman Old Style" pitchFamily="18" charset="0"/>
            </a:endParaRPr>
          </a:p>
          <a:p>
            <a:pPr>
              <a:buNone/>
            </a:pPr>
            <a:endParaRPr lang="en-US" dirty="0" smtClean="0">
              <a:latin typeface="Bookman Old Style" pitchFamily="18" charset="0"/>
            </a:endParaRPr>
          </a:p>
          <a:p>
            <a:endParaRPr lang="en-US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295400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>
                <a:latin typeface="Arial Black" pitchFamily="34" charset="0"/>
              </a:rPr>
              <a:t>C</a:t>
            </a:r>
            <a:r>
              <a:rPr lang="en-US" dirty="0" smtClean="0">
                <a:latin typeface="Arial Black" pitchFamily="34" charset="0"/>
              </a:rPr>
              <a:t>ascading </a:t>
            </a:r>
            <a:r>
              <a:rPr lang="en-US" b="1" dirty="0" smtClean="0">
                <a:latin typeface="Arial Black" pitchFamily="34" charset="0"/>
              </a:rPr>
              <a:t>S</a:t>
            </a:r>
            <a:r>
              <a:rPr lang="en-US" dirty="0" smtClean="0">
                <a:latin typeface="Arial Black" pitchFamily="34" charset="0"/>
              </a:rPr>
              <a:t>tyle </a:t>
            </a:r>
            <a:r>
              <a:rPr lang="en-US" b="1" dirty="0" smtClean="0">
                <a:latin typeface="Arial Black" pitchFamily="34" charset="0"/>
              </a:rPr>
              <a:t>S</a:t>
            </a:r>
            <a:r>
              <a:rPr lang="en-US" dirty="0" smtClean="0">
                <a:latin typeface="Arial Black" pitchFamily="34" charset="0"/>
              </a:rPr>
              <a:t>heets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>
                <a:latin typeface="Bell MT" pitchFamily="18" charset="0"/>
              </a:rPr>
              <a:t>C</a:t>
            </a:r>
            <a:r>
              <a:rPr lang="en-US" sz="2400" dirty="0">
                <a:latin typeface="Bell MT" pitchFamily="18" charset="0"/>
              </a:rPr>
              <a:t>ascading </a:t>
            </a:r>
            <a:r>
              <a:rPr lang="en-US" sz="2400" b="1" dirty="0">
                <a:latin typeface="Bell MT" pitchFamily="18" charset="0"/>
              </a:rPr>
              <a:t>S</a:t>
            </a:r>
            <a:r>
              <a:rPr lang="en-US" sz="2400" dirty="0">
                <a:latin typeface="Bell MT" pitchFamily="18" charset="0"/>
              </a:rPr>
              <a:t>tyle </a:t>
            </a:r>
            <a:r>
              <a:rPr lang="en-US" sz="2400" b="1" dirty="0">
                <a:latin typeface="Bell MT" pitchFamily="18" charset="0"/>
              </a:rPr>
              <a:t>S</a:t>
            </a:r>
            <a:r>
              <a:rPr lang="en-US" sz="2400" dirty="0">
                <a:latin typeface="Bell MT" pitchFamily="18" charset="0"/>
              </a:rPr>
              <a:t>heets, </a:t>
            </a:r>
            <a:r>
              <a:rPr lang="en-US" sz="2400" dirty="0" smtClean="0">
                <a:latin typeface="Bell MT" pitchFamily="18" charset="0"/>
              </a:rPr>
              <a:t>referred </a:t>
            </a:r>
            <a:r>
              <a:rPr lang="en-US" sz="2400" dirty="0">
                <a:latin typeface="Bell MT" pitchFamily="18" charset="0"/>
              </a:rPr>
              <a:t>to as CSS, is a simple design language intended to </a:t>
            </a:r>
            <a:r>
              <a:rPr lang="en-US" sz="2400" dirty="0">
                <a:solidFill>
                  <a:srgbClr val="FF0000"/>
                </a:solidFill>
                <a:latin typeface="Bell MT" pitchFamily="18" charset="0"/>
              </a:rPr>
              <a:t>simplify the process of making web pages</a:t>
            </a:r>
            <a:r>
              <a:rPr lang="en-US" sz="2400" dirty="0">
                <a:latin typeface="Bell MT" pitchFamily="18" charset="0"/>
              </a:rPr>
              <a:t> presentable.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Bell MT" pitchFamily="18" charset="0"/>
              </a:rPr>
              <a:t>CSS handles the </a:t>
            </a:r>
            <a:r>
              <a:rPr lang="en-US" sz="2400" dirty="0">
                <a:solidFill>
                  <a:srgbClr val="FF0000"/>
                </a:solidFill>
                <a:latin typeface="Bell MT" pitchFamily="18" charset="0"/>
              </a:rPr>
              <a:t>look and feel part of a web page</a:t>
            </a:r>
            <a:r>
              <a:rPr lang="en-US" sz="2400" dirty="0">
                <a:latin typeface="Bell MT" pitchFamily="18" charset="0"/>
              </a:rPr>
              <a:t>. </a:t>
            </a:r>
            <a:endParaRPr lang="en-US" sz="2400" dirty="0" smtClean="0">
              <a:latin typeface="Bell MT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Bell MT" pitchFamily="18" charset="0"/>
              </a:rPr>
              <a:t>Using </a:t>
            </a:r>
            <a:r>
              <a:rPr lang="en-US" sz="2400" dirty="0">
                <a:latin typeface="Bell MT" pitchFamily="18" charset="0"/>
              </a:rPr>
              <a:t>CSS, you can control the color of the </a:t>
            </a:r>
            <a:r>
              <a:rPr lang="en-US" sz="2400" dirty="0">
                <a:solidFill>
                  <a:srgbClr val="FF0000"/>
                </a:solidFill>
                <a:latin typeface="Bell MT" pitchFamily="18" charset="0"/>
              </a:rPr>
              <a:t>text, the style of fonts, the spacing between </a:t>
            </a:r>
            <a:r>
              <a:rPr lang="en-US" sz="2400" dirty="0" smtClean="0">
                <a:solidFill>
                  <a:srgbClr val="FF0000"/>
                </a:solidFill>
                <a:latin typeface="Bell MT" pitchFamily="18" charset="0"/>
              </a:rPr>
              <a:t>paragraphs</a:t>
            </a:r>
            <a:r>
              <a:rPr lang="en-US" sz="2400" dirty="0">
                <a:solidFill>
                  <a:srgbClr val="FF0000"/>
                </a:solidFill>
                <a:latin typeface="Bell MT" pitchFamily="18" charset="0"/>
              </a:rPr>
              <a:t>.</a:t>
            </a:r>
            <a:endParaRPr lang="en-US" sz="2400" dirty="0" smtClean="0">
              <a:latin typeface="Bell MT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Bell MT" pitchFamily="18" charset="0"/>
              </a:rPr>
              <a:t> How </a:t>
            </a:r>
            <a:r>
              <a:rPr lang="en-US" sz="2400" dirty="0">
                <a:latin typeface="Bell MT" pitchFamily="18" charset="0"/>
              </a:rPr>
              <a:t>columns are sized and laid out, what </a:t>
            </a:r>
            <a:r>
              <a:rPr lang="en-US" sz="2400" dirty="0">
                <a:solidFill>
                  <a:srgbClr val="FF0000"/>
                </a:solidFill>
                <a:latin typeface="Bell MT" pitchFamily="18" charset="0"/>
              </a:rPr>
              <a:t>background images or colors are used, layout </a:t>
            </a:r>
            <a:r>
              <a:rPr lang="en-US" sz="2400" dirty="0" smtClean="0">
                <a:solidFill>
                  <a:srgbClr val="FF0000"/>
                </a:solidFill>
                <a:latin typeface="Bell MT" pitchFamily="18" charset="0"/>
              </a:rPr>
              <a:t>designs , variations</a:t>
            </a:r>
            <a:r>
              <a:rPr lang="en-US" sz="2400" dirty="0" smtClean="0">
                <a:latin typeface="Bell MT" pitchFamily="18" charset="0"/>
              </a:rPr>
              <a:t> </a:t>
            </a:r>
            <a:r>
              <a:rPr lang="en-US" sz="2400" dirty="0">
                <a:latin typeface="Bell MT" pitchFamily="18" charset="0"/>
              </a:rPr>
              <a:t>in display for different devices and screen sizes as well as a variety of other effects.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Bell MT" pitchFamily="18" charset="0"/>
              </a:rPr>
              <a:t>CSS is easy to learn and understand but it provides powerful control over the presentation of an HTML document. </a:t>
            </a:r>
            <a:endParaRPr lang="en-US" sz="2400" dirty="0" smtClean="0">
              <a:latin typeface="Bell MT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Bell MT" pitchFamily="18" charset="0"/>
              </a:rPr>
              <a:t>Most </a:t>
            </a:r>
            <a:r>
              <a:rPr lang="en-US" sz="2400" dirty="0">
                <a:latin typeface="Bell MT" pitchFamily="18" charset="0"/>
              </a:rPr>
              <a:t>commonly, CSS is combined with the markup languages </a:t>
            </a:r>
            <a:r>
              <a:rPr lang="en-US" sz="2400" dirty="0">
                <a:solidFill>
                  <a:srgbClr val="FF0000"/>
                </a:solidFill>
                <a:latin typeface="Bell MT" pitchFamily="18" charset="0"/>
              </a:rPr>
              <a:t>HTML or XHTML.</a:t>
            </a:r>
          </a:p>
          <a:p>
            <a:pPr>
              <a:buNone/>
            </a:pPr>
            <a:endParaRPr lang="en-US" sz="2400" dirty="0">
              <a:solidFill>
                <a:srgbClr val="FF0000"/>
              </a:solidFill>
              <a:latin typeface="Bell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Baskerville Old Face" pitchFamily="18" charset="0"/>
              </a:rPr>
              <a:t>Advantages </a:t>
            </a:r>
            <a:r>
              <a:rPr lang="en-US" dirty="0">
                <a:latin typeface="Baskerville Old Face" pitchFamily="18" charset="0"/>
              </a:rPr>
              <a:t>of CSS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lvl="0">
              <a:buFont typeface="Wingdings" pitchFamily="2" charset="2"/>
              <a:buChar char="ü"/>
            </a:pPr>
            <a:r>
              <a:rPr lang="en-US" b="1" u="sng" dirty="0">
                <a:solidFill>
                  <a:srgbClr val="00B0F0"/>
                </a:solidFill>
                <a:latin typeface="Baskerville Old Face" pitchFamily="18" charset="0"/>
              </a:rPr>
              <a:t>CSS saves time</a:t>
            </a:r>
            <a:r>
              <a:rPr lang="en-US" dirty="0">
                <a:latin typeface="Baskerville Old Face" pitchFamily="18" charset="0"/>
              </a:rPr>
              <a:t> − You can write CSS once and then reuse same sheet in multiple HTML pages. You can define a style for each HTML element and </a:t>
            </a:r>
            <a:r>
              <a:rPr lang="en-US" dirty="0">
                <a:solidFill>
                  <a:srgbClr val="0070C0"/>
                </a:solidFill>
                <a:latin typeface="Baskerville Old Face" pitchFamily="18" charset="0"/>
              </a:rPr>
              <a:t>apply it to as many Web pages</a:t>
            </a:r>
            <a:r>
              <a:rPr lang="en-US" dirty="0">
                <a:latin typeface="Baskerville Old Face" pitchFamily="18" charset="0"/>
              </a:rPr>
              <a:t> as you want.</a:t>
            </a:r>
          </a:p>
          <a:p>
            <a:pPr lvl="0">
              <a:buFont typeface="Wingdings" pitchFamily="2" charset="2"/>
              <a:buChar char="ü"/>
            </a:pPr>
            <a:r>
              <a:rPr lang="en-US" b="1" u="sng" dirty="0">
                <a:solidFill>
                  <a:srgbClr val="00B0F0"/>
                </a:solidFill>
                <a:latin typeface="Baskerville Old Face" pitchFamily="18" charset="0"/>
              </a:rPr>
              <a:t>Pages load faster</a:t>
            </a:r>
            <a:r>
              <a:rPr lang="en-US" dirty="0">
                <a:latin typeface="Baskerville Old Face" pitchFamily="18" charset="0"/>
              </a:rPr>
              <a:t> − If you are using CSS, you do not need to write HTML tag attributes every time. </a:t>
            </a:r>
            <a:r>
              <a:rPr lang="en-US" dirty="0">
                <a:solidFill>
                  <a:srgbClr val="FF0000"/>
                </a:solidFill>
                <a:latin typeface="Baskerville Old Face" pitchFamily="18" charset="0"/>
              </a:rPr>
              <a:t>Just write one CSS rule of a tag and apply it to all the occurrences of that tag</a:t>
            </a:r>
            <a:r>
              <a:rPr lang="en-US" dirty="0">
                <a:latin typeface="Baskerville Old Face" pitchFamily="18" charset="0"/>
              </a:rPr>
              <a:t>. So less code means faster download times.</a:t>
            </a:r>
          </a:p>
          <a:p>
            <a:pPr lvl="0">
              <a:buFont typeface="Wingdings" pitchFamily="2" charset="2"/>
              <a:buChar char="ü"/>
            </a:pPr>
            <a:r>
              <a:rPr lang="en-US" b="1" u="sng" dirty="0">
                <a:solidFill>
                  <a:srgbClr val="00B0F0"/>
                </a:solidFill>
                <a:latin typeface="Baskerville Old Face" pitchFamily="18" charset="0"/>
              </a:rPr>
              <a:t>Easy maintenance</a:t>
            </a:r>
            <a:r>
              <a:rPr lang="en-US" dirty="0">
                <a:latin typeface="Baskerville Old Face" pitchFamily="18" charset="0"/>
              </a:rPr>
              <a:t> − To make a global change, simply change the style, and all elements in all the web pages will be updated automatically.</a:t>
            </a:r>
          </a:p>
          <a:p>
            <a:pPr lvl="0">
              <a:buFont typeface="Wingdings" pitchFamily="2" charset="2"/>
              <a:buChar char="ü"/>
            </a:pPr>
            <a:r>
              <a:rPr lang="en-US" b="1" u="sng" dirty="0">
                <a:solidFill>
                  <a:srgbClr val="00B0F0"/>
                </a:solidFill>
                <a:latin typeface="Baskerville Old Face" pitchFamily="18" charset="0"/>
              </a:rPr>
              <a:t>Superior styles to HTML</a:t>
            </a:r>
            <a:r>
              <a:rPr lang="en-US" dirty="0">
                <a:latin typeface="Baskerville Old Face" pitchFamily="18" charset="0"/>
              </a:rPr>
              <a:t> − CSS has a much wider array of attributes than HTML, so you can give a far better look to your HTML page in comparison to HTML attributes.</a:t>
            </a:r>
          </a:p>
          <a:p>
            <a:pPr>
              <a:buFont typeface="Wingdings" pitchFamily="2" charset="2"/>
              <a:buChar char="ü"/>
            </a:pPr>
            <a:endParaRPr lang="en-US" dirty="0"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Baskerville Old Face" pitchFamily="18" charset="0"/>
              </a:rPr>
              <a:t>Advantages of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915400" cy="57912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lvl="0">
              <a:buFont typeface="Wingdings" pitchFamily="2" charset="2"/>
              <a:buChar char="ü"/>
            </a:pPr>
            <a:r>
              <a:rPr lang="en-US" b="1" u="sng" dirty="0">
                <a:solidFill>
                  <a:srgbClr val="00B0F0"/>
                </a:solidFill>
                <a:latin typeface="Bell MT" pitchFamily="18" charset="0"/>
              </a:rPr>
              <a:t>Multiple Device Compatibility</a:t>
            </a:r>
            <a:r>
              <a:rPr lang="en-US" dirty="0">
                <a:latin typeface="Bell MT" pitchFamily="18" charset="0"/>
              </a:rPr>
              <a:t> − Style sheets allow content to be optimized for more than one type of device. By using the same HTML document, different versions of a website can be presented for handheld devices such as </a:t>
            </a:r>
            <a:r>
              <a:rPr lang="en-US" dirty="0">
                <a:solidFill>
                  <a:srgbClr val="FF0000"/>
                </a:solidFill>
                <a:latin typeface="Bell MT" pitchFamily="18" charset="0"/>
              </a:rPr>
              <a:t>PDAs and cell phones or for printing</a:t>
            </a:r>
            <a:r>
              <a:rPr lang="en-US" dirty="0">
                <a:latin typeface="Bell MT" pitchFamily="18" charset="0"/>
              </a:rPr>
              <a:t>.</a:t>
            </a:r>
          </a:p>
          <a:p>
            <a:pPr lvl="0">
              <a:buFont typeface="Wingdings" pitchFamily="2" charset="2"/>
              <a:buChar char="ü"/>
            </a:pPr>
            <a:r>
              <a:rPr lang="en-US" b="1" u="sng" dirty="0">
                <a:solidFill>
                  <a:srgbClr val="00B0F0"/>
                </a:solidFill>
                <a:latin typeface="Bell MT" pitchFamily="18" charset="0"/>
              </a:rPr>
              <a:t>Global web standards</a:t>
            </a:r>
            <a:r>
              <a:rPr lang="en-US" u="sng" dirty="0">
                <a:solidFill>
                  <a:srgbClr val="00B0F0"/>
                </a:solidFill>
                <a:latin typeface="Bell MT" pitchFamily="18" charset="0"/>
              </a:rPr>
              <a:t> </a:t>
            </a:r>
            <a:r>
              <a:rPr lang="en-US" dirty="0">
                <a:latin typeface="Bell MT" pitchFamily="18" charset="0"/>
              </a:rPr>
              <a:t>− Now HTML attributes are being deprecated and it is being recommended to use CSS. So its a good idea to start using CSS in all the HTML pages to make them compatible to future browsers.</a:t>
            </a:r>
          </a:p>
          <a:p>
            <a:pPr lvl="0">
              <a:buFont typeface="Wingdings" pitchFamily="2" charset="2"/>
              <a:buChar char="ü"/>
            </a:pPr>
            <a:r>
              <a:rPr lang="en-US" b="1" u="sng" dirty="0">
                <a:solidFill>
                  <a:srgbClr val="00B0F0"/>
                </a:solidFill>
                <a:latin typeface="Bell MT" pitchFamily="18" charset="0"/>
              </a:rPr>
              <a:t>Offline Browsing</a:t>
            </a:r>
            <a:r>
              <a:rPr lang="en-US" dirty="0">
                <a:latin typeface="Bell MT" pitchFamily="18" charset="0"/>
              </a:rPr>
              <a:t> − CSS can store web applications locally with the help of an offline </a:t>
            </a:r>
            <a:r>
              <a:rPr lang="en-US" dirty="0" smtClean="0">
                <a:latin typeface="Bell MT" pitchFamily="18" charset="0"/>
              </a:rPr>
              <a:t>cache . Using </a:t>
            </a:r>
            <a:r>
              <a:rPr lang="en-US" dirty="0">
                <a:latin typeface="Bell MT" pitchFamily="18" charset="0"/>
              </a:rPr>
              <a:t>of this, we can view offline </a:t>
            </a:r>
            <a:r>
              <a:rPr lang="en-US" dirty="0" smtClean="0">
                <a:latin typeface="Bell MT" pitchFamily="18" charset="0"/>
              </a:rPr>
              <a:t>websites . The </a:t>
            </a:r>
            <a:r>
              <a:rPr lang="en-US" dirty="0">
                <a:latin typeface="Bell MT" pitchFamily="18" charset="0"/>
              </a:rPr>
              <a:t>cache also ensures faster loading and better overall performance of the website.</a:t>
            </a:r>
          </a:p>
          <a:p>
            <a:pPr lvl="0">
              <a:buFont typeface="Wingdings" pitchFamily="2" charset="2"/>
              <a:buChar char="ü"/>
            </a:pPr>
            <a:r>
              <a:rPr lang="en-US" b="1" u="sng" dirty="0">
                <a:solidFill>
                  <a:srgbClr val="00B0F0"/>
                </a:solidFill>
                <a:latin typeface="Bell MT" pitchFamily="18" charset="0"/>
              </a:rPr>
              <a:t>Platform Independence</a:t>
            </a:r>
            <a:r>
              <a:rPr lang="en-US" dirty="0">
                <a:latin typeface="Bell MT" pitchFamily="18" charset="0"/>
              </a:rPr>
              <a:t> − The Script offer consistent platform independence and </a:t>
            </a:r>
            <a:r>
              <a:rPr lang="en-US" dirty="0">
                <a:solidFill>
                  <a:srgbClr val="FF0000"/>
                </a:solidFill>
                <a:latin typeface="Bell MT" pitchFamily="18" charset="0"/>
              </a:rPr>
              <a:t>can support latest browsers as well.</a:t>
            </a:r>
          </a:p>
          <a:p>
            <a:endParaRPr lang="en-US" dirty="0">
              <a:latin typeface="Bell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00B0F0"/>
                </a:solidFill>
                <a:latin typeface="Baskerville Old Face" pitchFamily="18" charset="0"/>
              </a:rPr>
              <a:t>History</a:t>
            </a:r>
            <a:r>
              <a:rPr lang="en-US" dirty="0" smtClean="0">
                <a:solidFill>
                  <a:srgbClr val="00B0F0"/>
                </a:solidFill>
              </a:rPr>
              <a:t> of  CSS?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Bell MT" pitchFamily="18" charset="0"/>
              </a:rPr>
              <a:t>CSS </a:t>
            </a:r>
            <a:r>
              <a:rPr lang="en-US" dirty="0">
                <a:latin typeface="Bell MT" pitchFamily="18" charset="0"/>
              </a:rPr>
              <a:t>was invented by </a:t>
            </a:r>
            <a:r>
              <a:rPr lang="en-US" b="1" dirty="0" err="1">
                <a:solidFill>
                  <a:srgbClr val="00B050"/>
                </a:solidFill>
                <a:latin typeface="Bell MT" pitchFamily="18" charset="0"/>
              </a:rPr>
              <a:t>Håkon</a:t>
            </a:r>
            <a:r>
              <a:rPr lang="en-US" b="1" dirty="0">
                <a:solidFill>
                  <a:srgbClr val="00B050"/>
                </a:solidFill>
                <a:latin typeface="Bell MT" pitchFamily="18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Bell MT" pitchFamily="18" charset="0"/>
              </a:rPr>
              <a:t>Wium</a:t>
            </a:r>
            <a:r>
              <a:rPr lang="en-US" b="1" dirty="0">
                <a:solidFill>
                  <a:srgbClr val="00B050"/>
                </a:solidFill>
                <a:latin typeface="Bell MT" pitchFamily="18" charset="0"/>
              </a:rPr>
              <a:t> Lie</a:t>
            </a:r>
            <a:r>
              <a:rPr lang="en-US" dirty="0">
                <a:latin typeface="Bell MT" pitchFamily="18" charset="0"/>
              </a:rPr>
              <a:t> on October 10, 1994 and maintained through a group of people within the W3C called the CSS Working Group. The CSS Working Group creates documents called</a:t>
            </a:r>
            <a:r>
              <a:rPr lang="en-US" dirty="0">
                <a:solidFill>
                  <a:srgbClr val="FF0000"/>
                </a:solidFill>
                <a:latin typeface="Bell MT" pitchFamily="18" charset="0"/>
              </a:rPr>
              <a:t> </a:t>
            </a:r>
            <a:r>
              <a:rPr lang="en-US" b="1" dirty="0">
                <a:solidFill>
                  <a:srgbClr val="FF0000"/>
                </a:solidFill>
                <a:latin typeface="Bell MT" pitchFamily="18" charset="0"/>
              </a:rPr>
              <a:t>specifications</a:t>
            </a:r>
            <a:r>
              <a:rPr lang="en-US" dirty="0">
                <a:latin typeface="Bell MT" pitchFamily="18" charset="0"/>
              </a:rPr>
              <a:t>. </a:t>
            </a:r>
            <a:endParaRPr lang="en-US" dirty="0" smtClean="0">
              <a:latin typeface="Bell MT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Bell MT" pitchFamily="18" charset="0"/>
              </a:rPr>
              <a:t>When </a:t>
            </a:r>
            <a:r>
              <a:rPr lang="en-US" dirty="0">
                <a:latin typeface="Bell MT" pitchFamily="18" charset="0"/>
              </a:rPr>
              <a:t>a specification has been discussed and officially </a:t>
            </a:r>
            <a:r>
              <a:rPr lang="en-US" u="sng" dirty="0">
                <a:solidFill>
                  <a:srgbClr val="00B050"/>
                </a:solidFill>
                <a:latin typeface="Bell MT" pitchFamily="18" charset="0"/>
              </a:rPr>
              <a:t>ratified </a:t>
            </a:r>
            <a:r>
              <a:rPr lang="en-US" dirty="0">
                <a:latin typeface="Bell MT" pitchFamily="18" charset="0"/>
              </a:rPr>
              <a:t>by W3C members, it becomes a recommendation</a:t>
            </a:r>
            <a:r>
              <a:rPr lang="en-US" dirty="0" smtClean="0">
                <a:latin typeface="Bell MT" pitchFamily="18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Bell MT" pitchFamily="18" charset="0"/>
              </a:rPr>
              <a:t>These </a:t>
            </a:r>
            <a:r>
              <a:rPr lang="en-US" dirty="0">
                <a:latin typeface="Bell MT" pitchFamily="18" charset="0"/>
              </a:rPr>
              <a:t>ratified specifications are called recommendations because the W3C has no control over the actual implementation of the language. </a:t>
            </a:r>
          </a:p>
          <a:p>
            <a:endParaRPr lang="en-US" dirty="0">
              <a:latin typeface="Bell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>
                <a:latin typeface="Bell MT" pitchFamily="18" charset="0"/>
              </a:rPr>
              <a:t/>
            </a:r>
            <a:br>
              <a:rPr lang="en-US" dirty="0" smtClean="0">
                <a:latin typeface="Bell MT" pitchFamily="18" charset="0"/>
              </a:rPr>
            </a:br>
            <a:r>
              <a:rPr lang="en-US" dirty="0" smtClean="0">
                <a:latin typeface="Bell MT" pitchFamily="18" charset="0"/>
              </a:rPr>
              <a:t> Versions of CSS </a:t>
            </a:r>
            <a:br>
              <a:rPr lang="en-US" dirty="0" smtClean="0">
                <a:latin typeface="Bell MT" pitchFamily="18" charset="0"/>
              </a:rPr>
            </a:br>
            <a:endParaRPr lang="en-US" dirty="0"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4000" u="sng" dirty="0" smtClean="0">
                <a:solidFill>
                  <a:srgbClr val="FFFF00"/>
                </a:solidFill>
                <a:latin typeface="Baskerville Old Face" pitchFamily="18" charset="0"/>
              </a:rPr>
              <a:t>CSS-1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 smtClean="0">
                <a:latin typeface="Baskerville Old Face" pitchFamily="18" charset="0"/>
              </a:rPr>
              <a:t>Cascading </a:t>
            </a:r>
            <a:r>
              <a:rPr lang="en-US" sz="4000" dirty="0">
                <a:latin typeface="Baskerville Old Face" pitchFamily="18" charset="0"/>
              </a:rPr>
              <a:t>Style Sheets, level 1 (CSS1) was came out of W3C as a recommendation in December </a:t>
            </a:r>
            <a:r>
              <a:rPr lang="en-US" sz="4000" dirty="0" smtClean="0">
                <a:latin typeface="Baskerville Old Face" pitchFamily="18" charset="0"/>
              </a:rPr>
              <a:t>1996.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 smtClean="0">
                <a:solidFill>
                  <a:srgbClr val="FF0000"/>
                </a:solidFill>
                <a:latin typeface="Baskerville Old Face" pitchFamily="18" charset="0"/>
              </a:rPr>
              <a:t>This </a:t>
            </a:r>
            <a:r>
              <a:rPr lang="en-US" sz="4000" dirty="0">
                <a:solidFill>
                  <a:srgbClr val="FF0000"/>
                </a:solidFill>
                <a:latin typeface="Baskerville Old Face" pitchFamily="18" charset="0"/>
              </a:rPr>
              <a:t>version describes the CSS language as well as a simple visual formatting model for all the HTML tags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>
                <a:latin typeface="Bell MT" pitchFamily="18" charset="0"/>
              </a:rPr>
              <a:t>Versions of CSS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n-US" sz="3600" u="sng" dirty="0" smtClean="0">
                <a:solidFill>
                  <a:srgbClr val="FFFF00"/>
                </a:solidFill>
                <a:latin typeface="Baskerville Old Face" pitchFamily="18" charset="0"/>
              </a:rPr>
              <a:t>CSS-2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 smtClean="0">
                <a:latin typeface="Baskerville Old Face" pitchFamily="18" charset="0"/>
              </a:rPr>
              <a:t>CSS2 </a:t>
            </a:r>
            <a:r>
              <a:rPr lang="en-US" sz="3600" dirty="0">
                <a:latin typeface="Baskerville Old Face" pitchFamily="18" charset="0"/>
              </a:rPr>
              <a:t>was became a W3C recommendation in May 1998 and builds on CSS1</a:t>
            </a:r>
            <a:r>
              <a:rPr lang="en-US" sz="3600" dirty="0" smtClean="0">
                <a:latin typeface="Baskerville Old Face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 smtClean="0">
                <a:latin typeface="Baskerville Old Face" pitchFamily="18" charset="0"/>
              </a:rPr>
              <a:t> </a:t>
            </a:r>
            <a:r>
              <a:rPr lang="en-US" sz="3600" dirty="0">
                <a:solidFill>
                  <a:schemeClr val="tx1">
                    <a:lumMod val="95000"/>
                  </a:schemeClr>
                </a:solidFill>
                <a:latin typeface="Baskerville Old Face" pitchFamily="18" charset="0"/>
              </a:rPr>
              <a:t>This version adds support for media-specific style sheets e.g. printers and aural devices, downloadable fonts, element positioning and tables</a:t>
            </a:r>
            <a:r>
              <a:rPr lang="en-US" sz="3600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endParaRPr lang="en-US" sz="36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Bell MT" pitchFamily="18" charset="0"/>
              </a:rPr>
              <a:t>Versions of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>
              <a:buNone/>
            </a:pPr>
            <a:r>
              <a:rPr lang="en-US" sz="3600" u="sng" dirty="0" smtClean="0">
                <a:solidFill>
                  <a:srgbClr val="FFFF00"/>
                </a:solidFill>
                <a:latin typeface="Baskerville Old Face" pitchFamily="18" charset="0"/>
              </a:rPr>
              <a:t>CSS-3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 smtClean="0">
                <a:latin typeface="Baskerville Old Face" pitchFamily="18" charset="0"/>
              </a:rPr>
              <a:t>CSS3 </a:t>
            </a:r>
            <a:r>
              <a:rPr lang="en-US" sz="3600" dirty="0">
                <a:latin typeface="Baskerville Old Face" pitchFamily="18" charset="0"/>
              </a:rPr>
              <a:t>was became a W3C recommendation in June 1999 and builds on older versions CSS</a:t>
            </a:r>
            <a:r>
              <a:rPr lang="en-US" sz="3600" dirty="0" smtClean="0">
                <a:latin typeface="Baskerville Old Face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 smtClean="0">
                <a:latin typeface="Baskerville Old Face" pitchFamily="18" charset="0"/>
              </a:rPr>
              <a:t> </a:t>
            </a:r>
            <a:r>
              <a:rPr lang="en-US" sz="3600" dirty="0">
                <a:latin typeface="Baskerville Old Face" pitchFamily="18" charset="0"/>
              </a:rPr>
              <a:t>it has divided into documentations is called as Modules and here each module having new extension features defined in CSS2.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125</TotalTime>
  <Words>180</Words>
  <Application>Microsoft Office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Black</vt:lpstr>
      <vt:lpstr>Baskerville Old Face</vt:lpstr>
      <vt:lpstr>Bell MT</vt:lpstr>
      <vt:lpstr>Bodoni MT Black</vt:lpstr>
      <vt:lpstr>Bookman Old Style</vt:lpstr>
      <vt:lpstr>Calibri</vt:lpstr>
      <vt:lpstr>Wingdings</vt:lpstr>
      <vt:lpstr>Office Theme</vt:lpstr>
      <vt:lpstr>Cascading Style Sheets</vt:lpstr>
      <vt:lpstr>Cascading Style Sheets</vt:lpstr>
      <vt:lpstr>Cascading Style Sheets</vt:lpstr>
      <vt:lpstr> Advantages of CSS </vt:lpstr>
      <vt:lpstr>Advantages of CSS</vt:lpstr>
      <vt:lpstr> History of  CSS? </vt:lpstr>
      <vt:lpstr>  Versions of CSS  </vt:lpstr>
      <vt:lpstr>Versions of CSS</vt:lpstr>
      <vt:lpstr>Versions of CSS</vt:lpstr>
      <vt:lpstr>CSS-3 Modules  CSS3 Modules are having old CSS specifications as well as extension features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kumar</dc:creator>
  <cp:lastModifiedBy>Ramana</cp:lastModifiedBy>
  <cp:revision>13</cp:revision>
  <dcterms:created xsi:type="dcterms:W3CDTF">2017-09-04T08:50:36Z</dcterms:created>
  <dcterms:modified xsi:type="dcterms:W3CDTF">2018-04-02T08:45:34Z</dcterms:modified>
</cp:coreProperties>
</file>