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1" r:id="rId8"/>
    <p:sldId id="262" r:id="rId9"/>
    <p:sldId id="272" r:id="rId10"/>
    <p:sldId id="274" r:id="rId11"/>
    <p:sldId id="273" r:id="rId12"/>
    <p:sldId id="263" r:id="rId13"/>
    <p:sldId id="264" r:id="rId14"/>
    <p:sldId id="268"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7" d="100"/>
          <a:sy n="117" d="100"/>
        </p:scale>
        <p:origin x="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68832-E906-4935-A58A-7798512E281B}"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EEE8132-2615-4F26-A9A2-58ED8B077642}">
      <dgm:prSet/>
      <dgm:spPr/>
      <dgm:t>
        <a:bodyPr/>
        <a:lstStyle/>
        <a:p>
          <a:r>
            <a:rPr lang="en-IN"/>
            <a:t>It is a complete serverless and cost-effective enterprise data warehouse that works across cloud.</a:t>
          </a:r>
          <a:endParaRPr lang="en-US"/>
        </a:p>
      </dgm:t>
    </dgm:pt>
    <dgm:pt modelId="{5A3B5E14-4BB5-4321-A433-7CA81AEA0BC6}" type="parTrans" cxnId="{7012F457-B532-4361-A2E3-F35C495D0321}">
      <dgm:prSet/>
      <dgm:spPr/>
      <dgm:t>
        <a:bodyPr/>
        <a:lstStyle/>
        <a:p>
          <a:endParaRPr lang="en-US"/>
        </a:p>
      </dgm:t>
    </dgm:pt>
    <dgm:pt modelId="{47D7C701-0D47-40B6-8107-41637343FC82}" type="sibTrans" cxnId="{7012F457-B532-4361-A2E3-F35C495D0321}">
      <dgm:prSet/>
      <dgm:spPr/>
      <dgm:t>
        <a:bodyPr/>
        <a:lstStyle/>
        <a:p>
          <a:endParaRPr lang="en-US"/>
        </a:p>
      </dgm:t>
    </dgm:pt>
    <dgm:pt modelId="{F3A54A72-7265-4FD3-A37D-EB2E36F482C6}">
      <dgm:prSet/>
      <dgm:spPr/>
      <dgm:t>
        <a:bodyPr/>
        <a:lstStyle/>
        <a:p>
          <a:r>
            <a:rPr lang="en-IN" dirty="0"/>
            <a:t>It can easily scales with our data without any downtime and very cost effective.</a:t>
          </a:r>
          <a:endParaRPr lang="en-US" dirty="0"/>
        </a:p>
      </dgm:t>
    </dgm:pt>
    <dgm:pt modelId="{A305F80F-9F17-4029-B4AB-DEDE5EBACAC0}" type="parTrans" cxnId="{4A8BE0CB-E930-4F14-B4C3-48DEEFD89616}">
      <dgm:prSet/>
      <dgm:spPr/>
      <dgm:t>
        <a:bodyPr/>
        <a:lstStyle/>
        <a:p>
          <a:endParaRPr lang="en-US"/>
        </a:p>
      </dgm:t>
    </dgm:pt>
    <dgm:pt modelId="{1D9F738A-F257-4213-BE31-D2C3040211D9}" type="sibTrans" cxnId="{4A8BE0CB-E930-4F14-B4C3-48DEEFD89616}">
      <dgm:prSet/>
      <dgm:spPr/>
      <dgm:t>
        <a:bodyPr/>
        <a:lstStyle/>
        <a:p>
          <a:endParaRPr lang="en-US"/>
        </a:p>
      </dgm:t>
    </dgm:pt>
    <dgm:pt modelId="{65374EBE-68C2-4AC6-97AE-B47EF543E543}">
      <dgm:prSet/>
      <dgm:spPr/>
      <dgm:t>
        <a:bodyPr/>
        <a:lstStyle/>
        <a:p>
          <a:r>
            <a:rPr lang="en-IN"/>
            <a:t>It has BI, AI and machine learning built in.</a:t>
          </a:r>
          <a:endParaRPr lang="en-US"/>
        </a:p>
      </dgm:t>
    </dgm:pt>
    <dgm:pt modelId="{B865C339-0892-4985-BC8F-A936DC711EEF}" type="parTrans" cxnId="{24C5E628-2BEE-4C7D-94BE-7E63D15E0C14}">
      <dgm:prSet/>
      <dgm:spPr/>
      <dgm:t>
        <a:bodyPr/>
        <a:lstStyle/>
        <a:p>
          <a:endParaRPr lang="en-US"/>
        </a:p>
      </dgm:t>
    </dgm:pt>
    <dgm:pt modelId="{7DCF0059-C923-48F8-A025-738B260BB35F}" type="sibTrans" cxnId="{24C5E628-2BEE-4C7D-94BE-7E63D15E0C14}">
      <dgm:prSet/>
      <dgm:spPr/>
      <dgm:t>
        <a:bodyPr/>
        <a:lstStyle/>
        <a:p>
          <a:endParaRPr lang="en-US"/>
        </a:p>
      </dgm:t>
    </dgm:pt>
    <dgm:pt modelId="{7ADF8C7A-CD92-4884-BC33-472312109A3C}" type="pres">
      <dgm:prSet presAssocID="{D7E68832-E906-4935-A58A-7798512E281B}" presName="linear" presStyleCnt="0">
        <dgm:presLayoutVars>
          <dgm:animLvl val="lvl"/>
          <dgm:resizeHandles val="exact"/>
        </dgm:presLayoutVars>
      </dgm:prSet>
      <dgm:spPr/>
    </dgm:pt>
    <dgm:pt modelId="{F4FAE398-405B-44C6-8A1B-EF8AC34DCA72}" type="pres">
      <dgm:prSet presAssocID="{CEEE8132-2615-4F26-A9A2-58ED8B077642}" presName="parentText" presStyleLbl="node1" presStyleIdx="0" presStyleCnt="3">
        <dgm:presLayoutVars>
          <dgm:chMax val="0"/>
          <dgm:bulletEnabled val="1"/>
        </dgm:presLayoutVars>
      </dgm:prSet>
      <dgm:spPr/>
    </dgm:pt>
    <dgm:pt modelId="{268AE84F-9EDF-48E1-A7F0-DE75401949E4}" type="pres">
      <dgm:prSet presAssocID="{47D7C701-0D47-40B6-8107-41637343FC82}" presName="spacer" presStyleCnt="0"/>
      <dgm:spPr/>
    </dgm:pt>
    <dgm:pt modelId="{4CE38A9C-8A3D-4634-8DEF-F12CEE5FE3CD}" type="pres">
      <dgm:prSet presAssocID="{F3A54A72-7265-4FD3-A37D-EB2E36F482C6}" presName="parentText" presStyleLbl="node1" presStyleIdx="1" presStyleCnt="3">
        <dgm:presLayoutVars>
          <dgm:chMax val="0"/>
          <dgm:bulletEnabled val="1"/>
        </dgm:presLayoutVars>
      </dgm:prSet>
      <dgm:spPr/>
    </dgm:pt>
    <dgm:pt modelId="{809A6564-1673-479A-B6DF-E2DD149DB9C4}" type="pres">
      <dgm:prSet presAssocID="{1D9F738A-F257-4213-BE31-D2C3040211D9}" presName="spacer" presStyleCnt="0"/>
      <dgm:spPr/>
    </dgm:pt>
    <dgm:pt modelId="{7E1C1316-8F9B-484B-86C0-4A28845398F5}" type="pres">
      <dgm:prSet presAssocID="{65374EBE-68C2-4AC6-97AE-B47EF543E543}" presName="parentText" presStyleLbl="node1" presStyleIdx="2" presStyleCnt="3">
        <dgm:presLayoutVars>
          <dgm:chMax val="0"/>
          <dgm:bulletEnabled val="1"/>
        </dgm:presLayoutVars>
      </dgm:prSet>
      <dgm:spPr/>
    </dgm:pt>
  </dgm:ptLst>
  <dgm:cxnLst>
    <dgm:cxn modelId="{D6B07816-7FA5-433C-8CA9-6673D055DB13}" type="presOf" srcId="{D7E68832-E906-4935-A58A-7798512E281B}" destId="{7ADF8C7A-CD92-4884-BC33-472312109A3C}" srcOrd="0" destOrd="0" presId="urn:microsoft.com/office/officeart/2005/8/layout/vList2"/>
    <dgm:cxn modelId="{EF274621-F7E4-4F62-932E-C19F25E81F87}" type="presOf" srcId="{F3A54A72-7265-4FD3-A37D-EB2E36F482C6}" destId="{4CE38A9C-8A3D-4634-8DEF-F12CEE5FE3CD}" srcOrd="0" destOrd="0" presId="urn:microsoft.com/office/officeart/2005/8/layout/vList2"/>
    <dgm:cxn modelId="{24C5E628-2BEE-4C7D-94BE-7E63D15E0C14}" srcId="{D7E68832-E906-4935-A58A-7798512E281B}" destId="{65374EBE-68C2-4AC6-97AE-B47EF543E543}" srcOrd="2" destOrd="0" parTransId="{B865C339-0892-4985-BC8F-A936DC711EEF}" sibTransId="{7DCF0059-C923-48F8-A025-738B260BB35F}"/>
    <dgm:cxn modelId="{7012F457-B532-4361-A2E3-F35C495D0321}" srcId="{D7E68832-E906-4935-A58A-7798512E281B}" destId="{CEEE8132-2615-4F26-A9A2-58ED8B077642}" srcOrd="0" destOrd="0" parTransId="{5A3B5E14-4BB5-4321-A433-7CA81AEA0BC6}" sibTransId="{47D7C701-0D47-40B6-8107-41637343FC82}"/>
    <dgm:cxn modelId="{5D9EFC86-12AF-4E91-9890-186910FFB369}" type="presOf" srcId="{65374EBE-68C2-4AC6-97AE-B47EF543E543}" destId="{7E1C1316-8F9B-484B-86C0-4A28845398F5}" srcOrd="0" destOrd="0" presId="urn:microsoft.com/office/officeart/2005/8/layout/vList2"/>
    <dgm:cxn modelId="{AFA81DA0-A6B1-4F35-8499-11EDDDAE08C8}" type="presOf" srcId="{CEEE8132-2615-4F26-A9A2-58ED8B077642}" destId="{F4FAE398-405B-44C6-8A1B-EF8AC34DCA72}" srcOrd="0" destOrd="0" presId="urn:microsoft.com/office/officeart/2005/8/layout/vList2"/>
    <dgm:cxn modelId="{4A8BE0CB-E930-4F14-B4C3-48DEEFD89616}" srcId="{D7E68832-E906-4935-A58A-7798512E281B}" destId="{F3A54A72-7265-4FD3-A37D-EB2E36F482C6}" srcOrd="1" destOrd="0" parTransId="{A305F80F-9F17-4029-B4AB-DEDE5EBACAC0}" sibTransId="{1D9F738A-F257-4213-BE31-D2C3040211D9}"/>
    <dgm:cxn modelId="{B49D492E-02FF-4887-9DAF-5B4716207774}" type="presParOf" srcId="{7ADF8C7A-CD92-4884-BC33-472312109A3C}" destId="{F4FAE398-405B-44C6-8A1B-EF8AC34DCA72}" srcOrd="0" destOrd="0" presId="urn:microsoft.com/office/officeart/2005/8/layout/vList2"/>
    <dgm:cxn modelId="{7A5E6594-1E6B-4D62-9E3C-CD1C5191825B}" type="presParOf" srcId="{7ADF8C7A-CD92-4884-BC33-472312109A3C}" destId="{268AE84F-9EDF-48E1-A7F0-DE75401949E4}" srcOrd="1" destOrd="0" presId="urn:microsoft.com/office/officeart/2005/8/layout/vList2"/>
    <dgm:cxn modelId="{ADDC6CFF-DBD4-4F7D-A171-4FDF805C88AE}" type="presParOf" srcId="{7ADF8C7A-CD92-4884-BC33-472312109A3C}" destId="{4CE38A9C-8A3D-4634-8DEF-F12CEE5FE3CD}" srcOrd="2" destOrd="0" presId="urn:microsoft.com/office/officeart/2005/8/layout/vList2"/>
    <dgm:cxn modelId="{B8D65478-4456-4D1C-9283-C15735E76F64}" type="presParOf" srcId="{7ADF8C7A-CD92-4884-BC33-472312109A3C}" destId="{809A6564-1673-479A-B6DF-E2DD149DB9C4}" srcOrd="3" destOrd="0" presId="urn:microsoft.com/office/officeart/2005/8/layout/vList2"/>
    <dgm:cxn modelId="{04F3B4C0-2BC7-4D4D-B608-3EDFE0660946}" type="presParOf" srcId="{7ADF8C7A-CD92-4884-BC33-472312109A3C}" destId="{7E1C1316-8F9B-484B-86C0-4A28845398F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E398-405B-44C6-8A1B-EF8AC34DCA72}">
      <dsp:nvSpPr>
        <dsp:cNvPr id="0" name=""/>
        <dsp:cNvSpPr/>
      </dsp:nvSpPr>
      <dsp:spPr>
        <a:xfrm>
          <a:off x="0" y="80644"/>
          <a:ext cx="6666833" cy="17046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It is a complete serverless and cost-effective enterprise data warehouse that works across cloud.</a:t>
          </a:r>
          <a:endParaRPr lang="en-US" sz="3100" kern="1200"/>
        </a:p>
      </dsp:txBody>
      <dsp:txXfrm>
        <a:off x="83216" y="163860"/>
        <a:ext cx="6500401" cy="1538258"/>
      </dsp:txXfrm>
    </dsp:sp>
    <dsp:sp modelId="{4CE38A9C-8A3D-4634-8DEF-F12CEE5FE3CD}">
      <dsp:nvSpPr>
        <dsp:cNvPr id="0" name=""/>
        <dsp:cNvSpPr/>
      </dsp:nvSpPr>
      <dsp:spPr>
        <a:xfrm>
          <a:off x="0" y="1874614"/>
          <a:ext cx="6666833" cy="170469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dirty="0"/>
            <a:t>It can easily scales with our data without any downtime and very cost effective.</a:t>
          </a:r>
          <a:endParaRPr lang="en-US" sz="3100" kern="1200" dirty="0"/>
        </a:p>
      </dsp:txBody>
      <dsp:txXfrm>
        <a:off x="83216" y="1957830"/>
        <a:ext cx="6500401" cy="1538258"/>
      </dsp:txXfrm>
    </dsp:sp>
    <dsp:sp modelId="{7E1C1316-8F9B-484B-86C0-4A28845398F5}">
      <dsp:nvSpPr>
        <dsp:cNvPr id="0" name=""/>
        <dsp:cNvSpPr/>
      </dsp:nvSpPr>
      <dsp:spPr>
        <a:xfrm>
          <a:off x="0" y="3668585"/>
          <a:ext cx="6666833" cy="170469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It has BI, AI and machine learning built in.</a:t>
          </a:r>
          <a:endParaRPr lang="en-US" sz="3100" kern="1200"/>
        </a:p>
      </dsp:txBody>
      <dsp:txXfrm>
        <a:off x="83216" y="3751801"/>
        <a:ext cx="6500401" cy="15382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DB63-A767-8C62-D613-275291A09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BF04F3-1EBD-1E47-7A88-FBFC08EFD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D50D2E-7C7B-D9C3-D6B6-4C027008AEEE}"/>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5" name="Footer Placeholder 4">
            <a:extLst>
              <a:ext uri="{FF2B5EF4-FFF2-40B4-BE49-F238E27FC236}">
                <a16:creationId xmlns:a16="http://schemas.microsoft.com/office/drawing/2014/main" id="{8BB2A1A6-8554-BC4D-B6A3-D758DD130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D9181-326C-FE93-FF1D-7E35B34E57C5}"/>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8135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889D-D560-55CD-EB1C-641691CF9A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431F2-4669-D547-94DD-763685F6DD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28C899-741A-0046-736F-031404BB8B24}"/>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5" name="Footer Placeholder 4">
            <a:extLst>
              <a:ext uri="{FF2B5EF4-FFF2-40B4-BE49-F238E27FC236}">
                <a16:creationId xmlns:a16="http://schemas.microsoft.com/office/drawing/2014/main" id="{BEDD1D1B-C3E7-7D8D-901A-FDC800F813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12D606-A835-6F89-FAC6-C997D12E4AD9}"/>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159792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EE881F-CC47-2654-02E4-DFE126B9CC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CED9F5-7BBA-963E-0ECD-385D371514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FA7616-B1B4-14CF-D184-50BCA10DB8B5}"/>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5" name="Footer Placeholder 4">
            <a:extLst>
              <a:ext uri="{FF2B5EF4-FFF2-40B4-BE49-F238E27FC236}">
                <a16:creationId xmlns:a16="http://schemas.microsoft.com/office/drawing/2014/main" id="{91CAED8D-C4DB-8CBC-0404-3BEE268FF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E66BEC-9C50-3E4A-4B7C-7635F55C2942}"/>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95929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6BC-FCD6-1A22-7236-DE1AE81BBB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A8E80-8F1E-B2EE-79A5-17AA031341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809A7A-517B-3FF8-54BF-9BAB6ED525C3}"/>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5" name="Footer Placeholder 4">
            <a:extLst>
              <a:ext uri="{FF2B5EF4-FFF2-40B4-BE49-F238E27FC236}">
                <a16:creationId xmlns:a16="http://schemas.microsoft.com/office/drawing/2014/main" id="{4A0EE658-FD27-D2FA-EDD0-76A370EBB2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7735F-FAB1-58B6-F68A-46371647F5A7}"/>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30917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9EC4-05C7-95B3-3E9C-317C0B8799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50ECEA-0C31-A611-1ECA-EF96AD8A1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BE0E1-7614-DEC6-D47E-58EE258D5FA4}"/>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5" name="Footer Placeholder 4">
            <a:extLst>
              <a:ext uri="{FF2B5EF4-FFF2-40B4-BE49-F238E27FC236}">
                <a16:creationId xmlns:a16="http://schemas.microsoft.com/office/drawing/2014/main" id="{11B82706-2F6A-7027-2FB7-F8292B6B8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2D23E-8C2B-496F-A5B2-EEBF14E9FDDB}"/>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78905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9870-1E04-A204-417C-7C3A2AE2C0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D25BB8-CD9E-209F-8D02-CB565FC81E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47B73B-2CEA-455C-2FC1-513676CFF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5FDFDB-A67A-0970-64B8-0B1A368A2FB1}"/>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6" name="Footer Placeholder 5">
            <a:extLst>
              <a:ext uri="{FF2B5EF4-FFF2-40B4-BE49-F238E27FC236}">
                <a16:creationId xmlns:a16="http://schemas.microsoft.com/office/drawing/2014/main" id="{85FF44DE-EC18-E8B1-6AD0-267BC8CEBA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2C8BFF-1743-5A8B-C339-BCD52AC811F3}"/>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13598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5D15-1D56-C3E4-7FAC-22FD6BBCB8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393178-43BE-CD3F-A2C3-3277FC14B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CFEDD-994F-C856-D56C-33B5E0BD28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6F52B5-0A12-0D05-9FF3-68666712D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819FCA-B6FD-6B4D-6053-D7FAA85167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C484BA-D735-6F6B-3D30-B947E386C254}"/>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8" name="Footer Placeholder 7">
            <a:extLst>
              <a:ext uri="{FF2B5EF4-FFF2-40B4-BE49-F238E27FC236}">
                <a16:creationId xmlns:a16="http://schemas.microsoft.com/office/drawing/2014/main" id="{17CC79CA-7FEC-401A-1DCF-23EDB9E157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6C11F1-6C8F-B44C-7319-810544334456}"/>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170124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BE44-BA59-431A-228B-9E22BC7175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9B6A2F-C435-5C5F-95C0-C29947DEA60B}"/>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4" name="Footer Placeholder 3">
            <a:extLst>
              <a:ext uri="{FF2B5EF4-FFF2-40B4-BE49-F238E27FC236}">
                <a16:creationId xmlns:a16="http://schemas.microsoft.com/office/drawing/2014/main" id="{1766EDF9-7800-B5C8-30C8-806EEA5F35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E43EF1-3FC3-D8D2-D0F4-1DA247D4D889}"/>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289732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AC1946-C17A-31A2-2D7A-A207322ED2EE}"/>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3" name="Footer Placeholder 2">
            <a:extLst>
              <a:ext uri="{FF2B5EF4-FFF2-40B4-BE49-F238E27FC236}">
                <a16:creationId xmlns:a16="http://schemas.microsoft.com/office/drawing/2014/main" id="{4A84E7AF-692A-4A16-A45A-51CB634351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7CB399-4B16-270F-EECC-BA34D8183EC3}"/>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32285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EFD8-4D02-52BA-647C-B2AD93441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A06505-6E09-36AF-7881-56526BA42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C69E5F-375E-B1FA-C664-944B7D009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5B832-7D2D-0311-0BF6-7E024D7D9329}"/>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6" name="Footer Placeholder 5">
            <a:extLst>
              <a:ext uri="{FF2B5EF4-FFF2-40B4-BE49-F238E27FC236}">
                <a16:creationId xmlns:a16="http://schemas.microsoft.com/office/drawing/2014/main" id="{4732E8AE-854B-DD46-CD0A-8EFC0DF388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B01F6-9D17-6DC1-696C-1C35B078AB29}"/>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334043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2DC9-C091-5DE6-3C0F-63CAC928C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29DBFB-2FB2-A3FA-1631-ACB7650D8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9272B1-665A-54B5-1847-62280ADEE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4EE93-251C-0A24-F7BC-80D5B2106DB9}"/>
              </a:ext>
            </a:extLst>
          </p:cNvPr>
          <p:cNvSpPr>
            <a:spLocks noGrp="1"/>
          </p:cNvSpPr>
          <p:nvPr>
            <p:ph type="dt" sz="half" idx="10"/>
          </p:nvPr>
        </p:nvSpPr>
        <p:spPr/>
        <p:txBody>
          <a:bodyPr/>
          <a:lstStyle/>
          <a:p>
            <a:fld id="{44D859AB-D1C1-4FD4-8013-BECC7E47D896}" type="datetimeFigureOut">
              <a:rPr lang="en-IN" smtClean="0"/>
              <a:t>09/04/23</a:t>
            </a:fld>
            <a:endParaRPr lang="en-IN"/>
          </a:p>
        </p:txBody>
      </p:sp>
      <p:sp>
        <p:nvSpPr>
          <p:cNvPr id="6" name="Footer Placeholder 5">
            <a:extLst>
              <a:ext uri="{FF2B5EF4-FFF2-40B4-BE49-F238E27FC236}">
                <a16:creationId xmlns:a16="http://schemas.microsoft.com/office/drawing/2014/main" id="{BFA34A5B-4122-6279-D137-EADABB6BDB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412468-151F-FD22-A6DB-6966CCB5979F}"/>
              </a:ext>
            </a:extLst>
          </p:cNvPr>
          <p:cNvSpPr>
            <a:spLocks noGrp="1"/>
          </p:cNvSpPr>
          <p:nvPr>
            <p:ph type="sldNum" sz="quarter" idx="12"/>
          </p:nvPr>
        </p:nvSpPr>
        <p:spPr/>
        <p:txBody>
          <a:bodyPr/>
          <a:lstStyle/>
          <a:p>
            <a:fld id="{FD31B9EF-41F8-49E1-95F7-D7902F5B2869}" type="slidenum">
              <a:rPr lang="en-IN" smtClean="0"/>
              <a:t>‹#›</a:t>
            </a:fld>
            <a:endParaRPr lang="en-IN"/>
          </a:p>
        </p:txBody>
      </p:sp>
    </p:spTree>
    <p:extLst>
      <p:ext uri="{BB962C8B-B14F-4D97-AF65-F5344CB8AC3E}">
        <p14:creationId xmlns:p14="http://schemas.microsoft.com/office/powerpoint/2010/main" val="132324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A6D91A-67C4-8F03-CE7E-163595E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7F682-1BAD-D58E-2BED-13E950A39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35D1E-6FFF-E845-5122-2A8F9D6FD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859AB-D1C1-4FD4-8013-BECC7E47D896}" type="datetimeFigureOut">
              <a:rPr lang="en-IN" smtClean="0"/>
              <a:t>09/04/23</a:t>
            </a:fld>
            <a:endParaRPr lang="en-IN"/>
          </a:p>
        </p:txBody>
      </p:sp>
      <p:sp>
        <p:nvSpPr>
          <p:cNvPr id="5" name="Footer Placeholder 4">
            <a:extLst>
              <a:ext uri="{FF2B5EF4-FFF2-40B4-BE49-F238E27FC236}">
                <a16:creationId xmlns:a16="http://schemas.microsoft.com/office/drawing/2014/main" id="{216FA463-4633-4CE0-E73D-54C7091A8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FCBDA8-0ECF-88C5-202C-26049C0E2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1B9EF-41F8-49E1-95F7-D7902F5B2869}" type="slidenum">
              <a:rPr lang="en-IN" smtClean="0"/>
              <a:t>‹#›</a:t>
            </a:fld>
            <a:endParaRPr lang="en-IN"/>
          </a:p>
        </p:txBody>
      </p:sp>
    </p:spTree>
    <p:extLst>
      <p:ext uri="{BB962C8B-B14F-4D97-AF65-F5344CB8AC3E}">
        <p14:creationId xmlns:p14="http://schemas.microsoft.com/office/powerpoint/2010/main" val="4216003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A1A96B7-ECA2-C0E8-6AF0-1DEA96AFA20F}"/>
              </a:ext>
            </a:extLst>
          </p:cNvPr>
          <p:cNvSpPr>
            <a:spLocks noGrp="1"/>
          </p:cNvSpPr>
          <p:nvPr>
            <p:ph type="ctrTitle"/>
          </p:nvPr>
        </p:nvSpPr>
        <p:spPr>
          <a:xfrm>
            <a:off x="1314824" y="735106"/>
            <a:ext cx="10053763" cy="2928470"/>
          </a:xfrm>
        </p:spPr>
        <p:txBody>
          <a:bodyPr anchor="b">
            <a:normAutofit/>
          </a:bodyPr>
          <a:lstStyle/>
          <a:p>
            <a:pPr algn="l"/>
            <a:r>
              <a:rPr lang="en-IN" sz="4800" dirty="0">
                <a:solidFill>
                  <a:srgbClr val="FFFFFF"/>
                </a:solidFill>
              </a:rPr>
              <a:t>Google Big Query</a:t>
            </a:r>
          </a:p>
        </p:txBody>
      </p:sp>
      <p:sp>
        <p:nvSpPr>
          <p:cNvPr id="3" name="Subtitle 2">
            <a:extLst>
              <a:ext uri="{FF2B5EF4-FFF2-40B4-BE49-F238E27FC236}">
                <a16:creationId xmlns:a16="http://schemas.microsoft.com/office/drawing/2014/main" id="{D646F9B5-7236-423D-C420-DFC21D3F2EB3}"/>
              </a:ext>
            </a:extLst>
          </p:cNvPr>
          <p:cNvSpPr>
            <a:spLocks noGrp="1"/>
          </p:cNvSpPr>
          <p:nvPr>
            <p:ph type="subTitle" idx="1"/>
          </p:nvPr>
        </p:nvSpPr>
        <p:spPr>
          <a:xfrm>
            <a:off x="1350682" y="4870824"/>
            <a:ext cx="10005951" cy="1458258"/>
          </a:xfrm>
        </p:spPr>
        <p:txBody>
          <a:bodyPr anchor="ctr">
            <a:normAutofit/>
          </a:bodyPr>
          <a:lstStyle/>
          <a:p>
            <a:pPr algn="l"/>
            <a:r>
              <a:rPr lang="en-IN" dirty="0"/>
              <a:t>Handling Really Big Data</a:t>
            </a:r>
            <a:endParaRPr lang="en-IN"/>
          </a:p>
        </p:txBody>
      </p:sp>
    </p:spTree>
    <p:extLst>
      <p:ext uri="{BB962C8B-B14F-4D97-AF65-F5344CB8AC3E}">
        <p14:creationId xmlns:p14="http://schemas.microsoft.com/office/powerpoint/2010/main" val="1245042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68569-9EFB-91CD-D0C0-3D1C25088799}"/>
              </a:ext>
            </a:extLst>
          </p:cNvPr>
          <p:cNvSpPr>
            <a:spLocks noGrp="1"/>
          </p:cNvSpPr>
          <p:nvPr>
            <p:ph type="title"/>
          </p:nvPr>
        </p:nvSpPr>
        <p:spPr>
          <a:xfrm>
            <a:off x="466722" y="586855"/>
            <a:ext cx="3201366" cy="3387497"/>
          </a:xfrm>
        </p:spPr>
        <p:txBody>
          <a:bodyPr anchor="b">
            <a:normAutofit fontScale="90000"/>
          </a:bodyPr>
          <a:lstStyle/>
          <a:p>
            <a:pPr algn="r"/>
            <a:r>
              <a:rPr lang="en-IN" sz="3100" dirty="0">
                <a:solidFill>
                  <a:srgbClr val="FFFFFF"/>
                </a:solidFill>
              </a:rPr>
              <a:t>Components of BigQuery</a:t>
            </a:r>
            <a:br>
              <a:rPr lang="en-IN" sz="4000" dirty="0">
                <a:solidFill>
                  <a:srgbClr val="FFFFFF"/>
                </a:solidFill>
              </a:rPr>
            </a:br>
            <a:br>
              <a:rPr lang="en-IN" sz="4000" dirty="0">
                <a:solidFill>
                  <a:srgbClr val="FFFFFF"/>
                </a:solidFill>
              </a:rPr>
            </a:br>
            <a:br>
              <a:rPr lang="en-IN" sz="4000" dirty="0">
                <a:solidFill>
                  <a:srgbClr val="FFFFFF"/>
                </a:solidFill>
              </a:rPr>
            </a:br>
            <a:br>
              <a:rPr lang="en-IN" sz="4000" dirty="0">
                <a:solidFill>
                  <a:srgbClr val="FFFFFF"/>
                </a:solidFill>
              </a:rPr>
            </a:br>
            <a:r>
              <a:rPr lang="en-IN" sz="6000" b="1" dirty="0">
                <a:solidFill>
                  <a:srgbClr val="FFFFFF"/>
                </a:solidFill>
              </a:rPr>
              <a:t>Datasets</a:t>
            </a:r>
          </a:p>
        </p:txBody>
      </p:sp>
      <p:sp>
        <p:nvSpPr>
          <p:cNvPr id="3" name="Content Placeholder 2">
            <a:extLst>
              <a:ext uri="{FF2B5EF4-FFF2-40B4-BE49-F238E27FC236}">
                <a16:creationId xmlns:a16="http://schemas.microsoft.com/office/drawing/2014/main" id="{E57D727C-EF94-46B0-21E1-7901981F9198}"/>
              </a:ext>
            </a:extLst>
          </p:cNvPr>
          <p:cNvSpPr>
            <a:spLocks noGrp="1"/>
          </p:cNvSpPr>
          <p:nvPr>
            <p:ph idx="1"/>
          </p:nvPr>
        </p:nvSpPr>
        <p:spPr>
          <a:xfrm>
            <a:off x="4810259" y="649480"/>
            <a:ext cx="6555347" cy="5546047"/>
          </a:xfrm>
        </p:spPr>
        <p:txBody>
          <a:bodyPr anchor="ctr">
            <a:normAutofit/>
          </a:bodyPr>
          <a:lstStyle/>
          <a:p>
            <a:pPr algn="just">
              <a:buFont typeface="Wingdings" pitchFamily="2" charset="2"/>
              <a:buChar char="Ø"/>
            </a:pPr>
            <a:r>
              <a:rPr lang="en-US" sz="2000" dirty="0"/>
              <a:t>Datasets allow you to organize and control access to your tables</a:t>
            </a:r>
          </a:p>
          <a:p>
            <a:pPr algn="just">
              <a:buFont typeface="Wingdings" pitchFamily="2" charset="2"/>
              <a:buChar char="Ø"/>
            </a:pPr>
            <a:r>
              <a:rPr lang="en-US" sz="2000" dirty="0"/>
              <a:t>All tables must belong to a dataset. You must create a dataset before loading data into </a:t>
            </a:r>
            <a:r>
              <a:rPr lang="en-US" sz="2000" dirty="0" err="1"/>
              <a:t>BigQuery</a:t>
            </a:r>
            <a:endParaRPr lang="en-US" sz="2000" dirty="0"/>
          </a:p>
          <a:p>
            <a:pPr algn="just">
              <a:buFont typeface="Wingdings" pitchFamily="2" charset="2"/>
              <a:buChar char="Ø"/>
            </a:pPr>
            <a:r>
              <a:rPr lang="en-US" sz="2000" dirty="0"/>
              <a:t>You can configure permissions at the organization, project, and dataset level</a:t>
            </a:r>
            <a:endParaRPr lang="en-IN" sz="2000" dirty="0"/>
          </a:p>
        </p:txBody>
      </p:sp>
    </p:spTree>
    <p:extLst>
      <p:ext uri="{BB962C8B-B14F-4D97-AF65-F5344CB8AC3E}">
        <p14:creationId xmlns:p14="http://schemas.microsoft.com/office/powerpoint/2010/main" val="253532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68569-9EFB-91CD-D0C0-3D1C25088799}"/>
              </a:ext>
            </a:extLst>
          </p:cNvPr>
          <p:cNvSpPr>
            <a:spLocks noGrp="1"/>
          </p:cNvSpPr>
          <p:nvPr>
            <p:ph type="title"/>
          </p:nvPr>
        </p:nvSpPr>
        <p:spPr>
          <a:xfrm>
            <a:off x="466722" y="586855"/>
            <a:ext cx="3201366" cy="3387497"/>
          </a:xfrm>
        </p:spPr>
        <p:txBody>
          <a:bodyPr anchor="b">
            <a:normAutofit fontScale="90000"/>
          </a:bodyPr>
          <a:lstStyle/>
          <a:p>
            <a:pPr algn="r"/>
            <a:r>
              <a:rPr lang="en-IN" sz="3100" dirty="0">
                <a:solidFill>
                  <a:srgbClr val="FFFFFF"/>
                </a:solidFill>
              </a:rPr>
              <a:t>Components of BigQuery</a:t>
            </a:r>
            <a:br>
              <a:rPr lang="en-IN" sz="4000" dirty="0">
                <a:solidFill>
                  <a:srgbClr val="FFFFFF"/>
                </a:solidFill>
              </a:rPr>
            </a:br>
            <a:br>
              <a:rPr lang="en-IN" sz="4000" dirty="0">
                <a:solidFill>
                  <a:srgbClr val="FFFFFF"/>
                </a:solidFill>
              </a:rPr>
            </a:br>
            <a:br>
              <a:rPr lang="en-IN" sz="4000" dirty="0">
                <a:solidFill>
                  <a:srgbClr val="FFFFFF"/>
                </a:solidFill>
              </a:rPr>
            </a:br>
            <a:br>
              <a:rPr lang="en-IN" sz="4000" dirty="0">
                <a:solidFill>
                  <a:srgbClr val="FFFFFF"/>
                </a:solidFill>
              </a:rPr>
            </a:br>
            <a:r>
              <a:rPr lang="en-IN" sz="6000" b="1" dirty="0">
                <a:solidFill>
                  <a:srgbClr val="FFFFFF"/>
                </a:solidFill>
              </a:rPr>
              <a:t>Tables</a:t>
            </a:r>
          </a:p>
        </p:txBody>
      </p:sp>
      <p:sp>
        <p:nvSpPr>
          <p:cNvPr id="3" name="Content Placeholder 2">
            <a:extLst>
              <a:ext uri="{FF2B5EF4-FFF2-40B4-BE49-F238E27FC236}">
                <a16:creationId xmlns:a16="http://schemas.microsoft.com/office/drawing/2014/main" id="{E57D727C-EF94-46B0-21E1-7901981F9198}"/>
              </a:ext>
            </a:extLst>
          </p:cNvPr>
          <p:cNvSpPr>
            <a:spLocks noGrp="1"/>
          </p:cNvSpPr>
          <p:nvPr>
            <p:ph idx="1"/>
          </p:nvPr>
        </p:nvSpPr>
        <p:spPr>
          <a:xfrm>
            <a:off x="4810259" y="649480"/>
            <a:ext cx="7076941" cy="5546047"/>
          </a:xfrm>
        </p:spPr>
        <p:txBody>
          <a:bodyPr anchor="ctr">
            <a:normAutofit/>
          </a:bodyPr>
          <a:lstStyle/>
          <a:p>
            <a:pPr algn="just">
              <a:buFont typeface="Wingdings" pitchFamily="2" charset="2"/>
              <a:buChar char="Ø"/>
            </a:pPr>
            <a:r>
              <a:rPr lang="en-US" sz="2000" dirty="0"/>
              <a:t>Each table has a schema that describes the data contained in the table, including field names, types, and descriptions </a:t>
            </a:r>
          </a:p>
          <a:p>
            <a:pPr algn="just">
              <a:buFont typeface="Wingdings" pitchFamily="2" charset="2"/>
              <a:buChar char="Ø"/>
            </a:pPr>
            <a:r>
              <a:rPr lang="en-US" sz="2000" dirty="0" err="1"/>
              <a:t>BigQuery</a:t>
            </a:r>
            <a:r>
              <a:rPr lang="en-US" sz="2000" dirty="0"/>
              <a:t> supports the following table types:</a:t>
            </a:r>
          </a:p>
          <a:p>
            <a:pPr lvl="1" algn="just">
              <a:buFont typeface="Wingdings" pitchFamily="2" charset="2"/>
              <a:buChar char="§"/>
            </a:pPr>
            <a:r>
              <a:rPr lang="en-US" sz="2000" dirty="0"/>
              <a:t>Native tables: tables backed by native </a:t>
            </a:r>
            <a:r>
              <a:rPr lang="en-US" sz="2000" dirty="0" err="1"/>
              <a:t>BigQuery</a:t>
            </a:r>
            <a:r>
              <a:rPr lang="en-US" sz="2000" dirty="0"/>
              <a:t> storage</a:t>
            </a:r>
          </a:p>
          <a:p>
            <a:pPr lvl="1" algn="just">
              <a:buFont typeface="Wingdings" pitchFamily="2" charset="2"/>
              <a:buChar char="§"/>
            </a:pPr>
            <a:r>
              <a:rPr lang="en-US" sz="2000" dirty="0"/>
              <a:t>External tables: tables backed by storage external to </a:t>
            </a:r>
            <a:r>
              <a:rPr lang="en-US" sz="2000" dirty="0" err="1"/>
              <a:t>BigQuery</a:t>
            </a:r>
            <a:endParaRPr lang="en-US" sz="2000" dirty="0"/>
          </a:p>
          <a:p>
            <a:pPr lvl="1" algn="just">
              <a:buFont typeface="Wingdings" pitchFamily="2" charset="2"/>
              <a:buChar char="§"/>
            </a:pPr>
            <a:r>
              <a:rPr lang="en-US" sz="2000" dirty="0"/>
              <a:t>Views: virtual tables defined by a SQL query</a:t>
            </a:r>
            <a:endParaRPr lang="en-IN" sz="2000" dirty="0"/>
          </a:p>
        </p:txBody>
      </p:sp>
    </p:spTree>
    <p:extLst>
      <p:ext uri="{BB962C8B-B14F-4D97-AF65-F5344CB8AC3E}">
        <p14:creationId xmlns:p14="http://schemas.microsoft.com/office/powerpoint/2010/main" val="320463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66063-C177-2738-2432-AA33134FACC0}"/>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Common Uses</a:t>
            </a:r>
          </a:p>
        </p:txBody>
      </p:sp>
      <p:sp>
        <p:nvSpPr>
          <p:cNvPr id="3" name="Content Placeholder 2">
            <a:extLst>
              <a:ext uri="{FF2B5EF4-FFF2-40B4-BE49-F238E27FC236}">
                <a16:creationId xmlns:a16="http://schemas.microsoft.com/office/drawing/2014/main" id="{D74770A1-A792-6C1C-921B-5AB92CD74AB3}"/>
              </a:ext>
            </a:extLst>
          </p:cNvPr>
          <p:cNvSpPr>
            <a:spLocks noGrp="1"/>
          </p:cNvSpPr>
          <p:nvPr>
            <p:ph idx="1"/>
          </p:nvPr>
        </p:nvSpPr>
        <p:spPr>
          <a:xfrm>
            <a:off x="4810259" y="649480"/>
            <a:ext cx="6555347" cy="5546047"/>
          </a:xfrm>
        </p:spPr>
        <p:txBody>
          <a:bodyPr anchor="ctr">
            <a:normAutofit/>
          </a:bodyPr>
          <a:lstStyle/>
          <a:p>
            <a:pPr>
              <a:buFont typeface="Wingdings" pitchFamily="2" charset="2"/>
              <a:buChar char="Ø"/>
            </a:pPr>
            <a:r>
              <a:rPr lang="en-IN" sz="2000" b="1" dirty="0"/>
              <a:t>Transfer Data into BigQuery: </a:t>
            </a:r>
            <a:r>
              <a:rPr lang="en-IN" sz="2000" dirty="0"/>
              <a:t>BigQuery helps us to make analytics easier by bringing together data from multiple sources into BigQuery. We can Upload the data from multiple sources like local, Google cloud storage, using BigQuery Data Transfer services etc.</a:t>
            </a:r>
          </a:p>
          <a:p>
            <a:pPr>
              <a:buFont typeface="Wingdings" pitchFamily="2" charset="2"/>
              <a:buChar char="Ø"/>
            </a:pPr>
            <a:r>
              <a:rPr lang="en-IN" sz="2000" b="1" dirty="0"/>
              <a:t>Migrate data Warehouse to BigQuery: </a:t>
            </a:r>
            <a:r>
              <a:rPr lang="en-IN" sz="2000" dirty="0"/>
              <a:t>We can seamlessly our business by moving our data warehouse to big query to provide fast real time like analytics. We can streamline our migration from </a:t>
            </a:r>
            <a:r>
              <a:rPr lang="en-IN" sz="2000" dirty="0" err="1"/>
              <a:t>SnowFlake</a:t>
            </a:r>
            <a:r>
              <a:rPr lang="en-IN" sz="2000" dirty="0"/>
              <a:t>, Teradata or Redshift using the free and fully managed BigQuery migration service.</a:t>
            </a:r>
          </a:p>
          <a:p>
            <a:pPr marL="0" indent="0">
              <a:buNone/>
            </a:pPr>
            <a:endParaRPr lang="en-IN" sz="2000" dirty="0"/>
          </a:p>
        </p:txBody>
      </p:sp>
    </p:spTree>
    <p:extLst>
      <p:ext uri="{BB962C8B-B14F-4D97-AF65-F5344CB8AC3E}">
        <p14:creationId xmlns:p14="http://schemas.microsoft.com/office/powerpoint/2010/main" val="175855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87119-968D-DAC5-A84D-174E260CB13C}"/>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Common Uses Contd.</a:t>
            </a:r>
          </a:p>
        </p:txBody>
      </p:sp>
      <p:sp>
        <p:nvSpPr>
          <p:cNvPr id="3" name="Content Placeholder 2">
            <a:extLst>
              <a:ext uri="{FF2B5EF4-FFF2-40B4-BE49-F238E27FC236}">
                <a16:creationId xmlns:a16="http://schemas.microsoft.com/office/drawing/2014/main" id="{CC6D03F5-8FAA-AAE3-D5F9-E8B73A50E0B2}"/>
              </a:ext>
            </a:extLst>
          </p:cNvPr>
          <p:cNvSpPr>
            <a:spLocks noGrp="1"/>
          </p:cNvSpPr>
          <p:nvPr>
            <p:ph idx="1"/>
          </p:nvPr>
        </p:nvSpPr>
        <p:spPr>
          <a:xfrm>
            <a:off x="4367695" y="649481"/>
            <a:ext cx="7606591" cy="4619206"/>
          </a:xfrm>
        </p:spPr>
        <p:txBody>
          <a:bodyPr anchor="ctr">
            <a:normAutofit/>
          </a:bodyPr>
          <a:lstStyle/>
          <a:p>
            <a:pPr algn="just">
              <a:buFont typeface="Wingdings" pitchFamily="2" charset="2"/>
              <a:buChar char="Ø"/>
            </a:pPr>
            <a:r>
              <a:rPr lang="en-IN" sz="2000" b="1" dirty="0"/>
              <a:t>Real Time Analytics: </a:t>
            </a:r>
            <a:r>
              <a:rPr lang="en-IN" sz="2000" dirty="0"/>
              <a:t>BigQuery responds to business event in real time with event-driven analysis. Built-In streaming capabilities automatically ingests streaming data and make it available.</a:t>
            </a:r>
          </a:p>
          <a:p>
            <a:pPr algn="just">
              <a:buFont typeface="Wingdings" pitchFamily="2" charset="2"/>
              <a:buChar char="Ø"/>
            </a:pPr>
            <a:r>
              <a:rPr lang="en-IN" sz="2000" b="1" dirty="0"/>
              <a:t>Predictive Analytics: </a:t>
            </a:r>
            <a:r>
              <a:rPr lang="en-IN" sz="2000" dirty="0" err="1"/>
              <a:t>BigQueryML</a:t>
            </a:r>
            <a:r>
              <a:rPr lang="en-IN" sz="2000" dirty="0"/>
              <a:t> can help us build recommendation system, predict customers lifetime value etc.</a:t>
            </a:r>
          </a:p>
          <a:p>
            <a:pPr algn="just">
              <a:buFont typeface="Wingdings" pitchFamily="2" charset="2"/>
              <a:buChar char="Ø"/>
            </a:pPr>
            <a:r>
              <a:rPr lang="en-IN" sz="2000" b="1" dirty="0"/>
              <a:t>Log Analytics: </a:t>
            </a:r>
            <a:r>
              <a:rPr lang="en-IN" sz="2000" dirty="0"/>
              <a:t>We can get deeper insights on our log data by analysing it on BigQuery. We can explore and run queries on generated data from servers, sensors simply using </a:t>
            </a:r>
            <a:r>
              <a:rPr lang="en-IN" sz="2000" dirty="0" err="1"/>
              <a:t>GoogleSQL</a:t>
            </a:r>
            <a:r>
              <a:rPr lang="en-IN" sz="2000" dirty="0"/>
              <a:t>.</a:t>
            </a:r>
          </a:p>
        </p:txBody>
      </p:sp>
    </p:spTree>
    <p:extLst>
      <p:ext uri="{BB962C8B-B14F-4D97-AF65-F5344CB8AC3E}">
        <p14:creationId xmlns:p14="http://schemas.microsoft.com/office/powerpoint/2010/main" val="307937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87119-968D-DAC5-A84D-174E260CB13C}"/>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Why BigQuery?</a:t>
            </a:r>
          </a:p>
        </p:txBody>
      </p:sp>
      <p:sp>
        <p:nvSpPr>
          <p:cNvPr id="3" name="Content Placeholder 2">
            <a:extLst>
              <a:ext uri="{FF2B5EF4-FFF2-40B4-BE49-F238E27FC236}">
                <a16:creationId xmlns:a16="http://schemas.microsoft.com/office/drawing/2014/main" id="{CC6D03F5-8FAA-AAE3-D5F9-E8B73A50E0B2}"/>
              </a:ext>
            </a:extLst>
          </p:cNvPr>
          <p:cNvSpPr>
            <a:spLocks noGrp="1"/>
          </p:cNvSpPr>
          <p:nvPr>
            <p:ph idx="1"/>
          </p:nvPr>
        </p:nvSpPr>
        <p:spPr>
          <a:xfrm>
            <a:off x="4810259" y="649480"/>
            <a:ext cx="6555347" cy="5546047"/>
          </a:xfrm>
        </p:spPr>
        <p:txBody>
          <a:bodyPr anchor="ctr">
            <a:normAutofit/>
          </a:bodyPr>
          <a:lstStyle/>
          <a:p>
            <a:pPr>
              <a:buFont typeface="Wingdings" pitchFamily="2" charset="2"/>
              <a:buChar char="Ø"/>
            </a:pPr>
            <a:r>
              <a:rPr lang="en-US" sz="2000" dirty="0"/>
              <a:t>Service for interactive analysis of massive datasets (TBs)</a:t>
            </a:r>
          </a:p>
          <a:p>
            <a:pPr lvl="1">
              <a:buFont typeface="Wingdings" pitchFamily="2" charset="2"/>
              <a:buChar char="§"/>
            </a:pPr>
            <a:r>
              <a:rPr lang="en-US" sz="2000" dirty="0"/>
              <a:t>Query billions of rows: seconds to write, seconds to return</a:t>
            </a:r>
          </a:p>
          <a:p>
            <a:pPr lvl="1">
              <a:buFont typeface="Wingdings" pitchFamily="2" charset="2"/>
              <a:buChar char="§"/>
            </a:pPr>
            <a:r>
              <a:rPr lang="en-US" sz="2000" dirty="0"/>
              <a:t>Uses a SQL-style query syntax</a:t>
            </a:r>
          </a:p>
          <a:p>
            <a:pPr lvl="1">
              <a:buFont typeface="Wingdings" pitchFamily="2" charset="2"/>
              <a:buChar char="§"/>
            </a:pPr>
            <a:r>
              <a:rPr lang="en-US" sz="2000" dirty="0"/>
              <a:t>It's a service, can be accessed by a API</a:t>
            </a:r>
          </a:p>
          <a:p>
            <a:pPr>
              <a:buFont typeface="Wingdings" pitchFamily="2" charset="2"/>
              <a:buChar char="Ø"/>
            </a:pPr>
            <a:r>
              <a:rPr lang="en-US" sz="2000" dirty="0"/>
              <a:t>Reliable and Secure </a:t>
            </a:r>
          </a:p>
          <a:p>
            <a:pPr lvl="1">
              <a:buFont typeface="Wingdings" pitchFamily="2" charset="2"/>
              <a:buChar char="§"/>
            </a:pPr>
            <a:r>
              <a:rPr lang="en-US" sz="2000" dirty="0"/>
              <a:t>Replicated across multiple sites </a:t>
            </a:r>
          </a:p>
          <a:p>
            <a:pPr lvl="1">
              <a:buFont typeface="Wingdings" pitchFamily="2" charset="2"/>
              <a:buChar char="§"/>
            </a:pPr>
            <a:r>
              <a:rPr lang="en-US" sz="2000" dirty="0"/>
              <a:t>Secured through Access Control Lists</a:t>
            </a:r>
          </a:p>
          <a:p>
            <a:pPr>
              <a:buFont typeface="Wingdings" pitchFamily="2" charset="2"/>
              <a:buChar char="Ø"/>
            </a:pPr>
            <a:r>
              <a:rPr lang="en-US" sz="2000" dirty="0"/>
              <a:t>Scalable</a:t>
            </a:r>
          </a:p>
          <a:p>
            <a:pPr lvl="1">
              <a:buFont typeface="Wingdings" pitchFamily="2" charset="2"/>
              <a:buChar char="§"/>
            </a:pPr>
            <a:r>
              <a:rPr lang="en-US" sz="2000" dirty="0"/>
              <a:t>Store hundreds of terabytes </a:t>
            </a:r>
          </a:p>
          <a:p>
            <a:pPr lvl="1">
              <a:buFont typeface="Wingdings" pitchFamily="2" charset="2"/>
              <a:buChar char="§"/>
            </a:pPr>
            <a:r>
              <a:rPr lang="en-US" sz="2000" dirty="0"/>
              <a:t>Pay only for what you use</a:t>
            </a:r>
          </a:p>
          <a:p>
            <a:pPr>
              <a:buFont typeface="Wingdings" pitchFamily="2" charset="2"/>
              <a:buChar char="Ø"/>
            </a:pPr>
            <a:r>
              <a:rPr lang="en-US" sz="2000" dirty="0"/>
              <a:t>Fast (really)</a:t>
            </a:r>
          </a:p>
          <a:p>
            <a:pPr lvl="1">
              <a:buFont typeface="Wingdings" pitchFamily="2" charset="2"/>
              <a:buChar char="§"/>
            </a:pPr>
            <a:r>
              <a:rPr lang="en-US" sz="2000" dirty="0"/>
              <a:t> Run ad hoc queries on multi-terabyte data sets in seconds</a:t>
            </a:r>
            <a:endParaRPr lang="en-IN" sz="2000" dirty="0"/>
          </a:p>
        </p:txBody>
      </p:sp>
    </p:spTree>
    <p:extLst>
      <p:ext uri="{BB962C8B-B14F-4D97-AF65-F5344CB8AC3E}">
        <p14:creationId xmlns:p14="http://schemas.microsoft.com/office/powerpoint/2010/main" val="260444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2D5E1-C78C-DC5B-B20D-DF465CA8A8E6}"/>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Pricing</a:t>
            </a:r>
          </a:p>
        </p:txBody>
      </p:sp>
      <p:pic>
        <p:nvPicPr>
          <p:cNvPr id="4098" name="Picture 2" descr="Google BigQuery Data Integration | Grow.com">
            <a:extLst>
              <a:ext uri="{FF2B5EF4-FFF2-40B4-BE49-F238E27FC236}">
                <a16:creationId xmlns:a16="http://schemas.microsoft.com/office/drawing/2014/main" id="{9B38D160-0F8D-951B-776B-EEDC11F630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65845" y="259543"/>
            <a:ext cx="7566260" cy="633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9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8D29E-E03D-DFC6-32B2-EE9D18091A63}"/>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Sample Code Run</a:t>
            </a:r>
          </a:p>
        </p:txBody>
      </p:sp>
      <p:sp>
        <p:nvSpPr>
          <p:cNvPr id="3" name="Content Placeholder 2">
            <a:extLst>
              <a:ext uri="{FF2B5EF4-FFF2-40B4-BE49-F238E27FC236}">
                <a16:creationId xmlns:a16="http://schemas.microsoft.com/office/drawing/2014/main" id="{F63FF736-FAB0-8D34-FFE1-FE2F8708844F}"/>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SELECT </a:t>
            </a:r>
          </a:p>
          <a:p>
            <a:pPr marL="0" indent="0">
              <a:buNone/>
            </a:pPr>
            <a:r>
              <a:rPr lang="en-US" sz="2000" dirty="0"/>
              <a:t>  EXTRACT(YEAR FROM </a:t>
            </a:r>
            <a:r>
              <a:rPr lang="en-US" sz="2000" dirty="0" err="1"/>
              <a:t>creation_date</a:t>
            </a:r>
            <a:r>
              <a:rPr lang="en-US" sz="2000" dirty="0"/>
              <a:t>) AS year,</a:t>
            </a:r>
          </a:p>
          <a:p>
            <a:pPr marL="0" indent="0">
              <a:buNone/>
            </a:pPr>
            <a:r>
              <a:rPr lang="en-US" sz="2000" dirty="0"/>
              <a:t>  EXTRACT(MONTH FROM </a:t>
            </a:r>
            <a:r>
              <a:rPr lang="en-US" sz="2000" dirty="0" err="1"/>
              <a:t>creation_date</a:t>
            </a:r>
            <a:r>
              <a:rPr lang="en-US" sz="2000" dirty="0"/>
              <a:t>) AS month,</a:t>
            </a:r>
          </a:p>
          <a:p>
            <a:pPr marL="0" indent="0">
              <a:buNone/>
            </a:pPr>
            <a:r>
              <a:rPr lang="en-US" sz="2000" dirty="0"/>
              <a:t>  COUNT(</a:t>
            </a:r>
            <a:r>
              <a:rPr lang="en-US" sz="2000" dirty="0" err="1"/>
              <a:t>creation_date</a:t>
            </a:r>
            <a:r>
              <a:rPr lang="en-US" sz="2000" dirty="0"/>
              <a:t>) AS </a:t>
            </a:r>
            <a:r>
              <a:rPr lang="en-US" sz="2000" dirty="0" err="1"/>
              <a:t>number_posts</a:t>
            </a:r>
            <a:endParaRPr lang="en-US" sz="2000" dirty="0"/>
          </a:p>
          <a:p>
            <a:pPr marL="0" indent="0">
              <a:buNone/>
            </a:pPr>
            <a:r>
              <a:rPr lang="en-US" sz="2000" dirty="0"/>
              <a:t>FROM</a:t>
            </a:r>
          </a:p>
          <a:p>
            <a:pPr marL="0" indent="0">
              <a:buNone/>
            </a:pPr>
            <a:r>
              <a:rPr lang="en-US" sz="2000" dirty="0"/>
              <a:t>  `</a:t>
            </a:r>
            <a:r>
              <a:rPr lang="en-US" sz="2000" dirty="0" err="1"/>
              <a:t>bigquery</a:t>
            </a:r>
            <a:r>
              <a:rPr lang="en-US" sz="2000" dirty="0"/>
              <a:t>-public-</a:t>
            </a:r>
            <a:r>
              <a:rPr lang="en-US" sz="2000" dirty="0" err="1"/>
              <a:t>data.stackoverflow.stackoverflow_posts</a:t>
            </a:r>
            <a:r>
              <a:rPr lang="en-US" sz="2000" dirty="0"/>
              <a:t>`</a:t>
            </a:r>
          </a:p>
          <a:p>
            <a:pPr marL="0" indent="0">
              <a:buNone/>
            </a:pPr>
            <a:r>
              <a:rPr lang="en-US" sz="2000" dirty="0"/>
              <a:t>WHERE</a:t>
            </a:r>
          </a:p>
          <a:p>
            <a:pPr marL="0" indent="0">
              <a:buNone/>
            </a:pPr>
            <a:r>
              <a:rPr lang="en-US" sz="2000" dirty="0"/>
              <a:t>  </a:t>
            </a:r>
            <a:r>
              <a:rPr lang="en-US" sz="2000" dirty="0" err="1"/>
              <a:t>answer_count</a:t>
            </a:r>
            <a:r>
              <a:rPr lang="en-US" sz="2000" dirty="0"/>
              <a:t> &gt; 0</a:t>
            </a:r>
          </a:p>
          <a:p>
            <a:pPr marL="0" indent="0">
              <a:buNone/>
            </a:pPr>
            <a:r>
              <a:rPr lang="en-US" sz="2000" dirty="0"/>
              <a:t>GROUP BY year, month</a:t>
            </a:r>
          </a:p>
          <a:p>
            <a:pPr marL="0" indent="0">
              <a:buNone/>
            </a:pPr>
            <a:r>
              <a:rPr lang="en-US" sz="2000" dirty="0"/>
              <a:t>ORDER BY year ASC, month ASC;</a:t>
            </a:r>
            <a:endParaRPr lang="en-IN" sz="2000" dirty="0"/>
          </a:p>
        </p:txBody>
      </p:sp>
    </p:spTree>
    <p:extLst>
      <p:ext uri="{BB962C8B-B14F-4D97-AF65-F5344CB8AC3E}">
        <p14:creationId xmlns:p14="http://schemas.microsoft.com/office/powerpoint/2010/main" val="283217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FDF21-08DF-1483-31FF-5EE2077F1386}"/>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Sample Code Output</a:t>
            </a:r>
          </a:p>
        </p:txBody>
      </p:sp>
      <p:pic>
        <p:nvPicPr>
          <p:cNvPr id="5122" name="Picture 2">
            <a:extLst>
              <a:ext uri="{FF2B5EF4-FFF2-40B4-BE49-F238E27FC236}">
                <a16:creationId xmlns:a16="http://schemas.microsoft.com/office/drawing/2014/main" id="{F3D71FE7-13DE-9C66-CF93-0957B4D673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90459" y="216092"/>
            <a:ext cx="5830094" cy="642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82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1AEDC-C9B5-EE46-9CCC-0E673779E78A}"/>
              </a:ext>
            </a:extLst>
          </p:cNvPr>
          <p:cNvSpPr>
            <a:spLocks noGrp="1"/>
          </p:cNvSpPr>
          <p:nvPr>
            <p:ph type="title"/>
          </p:nvPr>
        </p:nvSpPr>
        <p:spPr>
          <a:xfrm>
            <a:off x="586478" y="1683756"/>
            <a:ext cx="3115265" cy="2396359"/>
          </a:xfrm>
        </p:spPr>
        <p:txBody>
          <a:bodyPr anchor="b">
            <a:normAutofit/>
          </a:bodyPr>
          <a:lstStyle/>
          <a:p>
            <a:pPr algn="r"/>
            <a:r>
              <a:rPr lang="en-IN" sz="4000" dirty="0">
                <a:solidFill>
                  <a:srgbClr val="FFFFFF"/>
                </a:solidFill>
              </a:rPr>
              <a:t>Team Members</a:t>
            </a:r>
            <a:br>
              <a:rPr lang="en-IN" sz="4000" dirty="0">
                <a:solidFill>
                  <a:srgbClr val="FFFFFF"/>
                </a:solidFill>
              </a:rPr>
            </a:br>
            <a:r>
              <a:rPr lang="en-IN" sz="1400" dirty="0">
                <a:solidFill>
                  <a:srgbClr val="FFFFFF"/>
                </a:solidFill>
              </a:rPr>
              <a:t>-Group 4</a:t>
            </a:r>
          </a:p>
        </p:txBody>
      </p:sp>
      <p:sp>
        <p:nvSpPr>
          <p:cNvPr id="6" name="Rectangle 1">
            <a:extLst>
              <a:ext uri="{FF2B5EF4-FFF2-40B4-BE49-F238E27FC236}">
                <a16:creationId xmlns:a16="http://schemas.microsoft.com/office/drawing/2014/main" id="{279CEC4E-2243-3F71-B401-4C53D15EA44A}"/>
              </a:ext>
            </a:extLst>
          </p:cNvPr>
          <p:cNvSpPr>
            <a:spLocks noGrp="1" noChangeArrowheads="1"/>
          </p:cNvSpPr>
          <p:nvPr>
            <p:ph idx="1"/>
          </p:nvPr>
        </p:nvSpPr>
        <p:spPr bwMode="auto">
          <a:xfrm>
            <a:off x="5435600" y="2377490"/>
            <a:ext cx="5556906"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altLang="en-US" sz="2000" b="0" i="0" u="none" strike="noStrike" cap="none" normalizeH="0" baseline="0" dirty="0">
              <a:ln>
                <a:noFill/>
              </a:ln>
              <a:solidFill>
                <a:schemeClr val="tx1"/>
              </a:solidFill>
              <a:effectLst/>
            </a:endParaRPr>
          </a:p>
          <a:p>
            <a:pPr marR="0" lvl="0" algn="l" defTabSz="914400" rtl="0" eaLnBrk="0" fontAlgn="ctr" latinLnBrk="0" hangingPunct="0">
              <a:lnSpc>
                <a:spcPct val="100000"/>
              </a:lnSpc>
              <a:spcBef>
                <a:spcPct val="0"/>
              </a:spcBef>
              <a:spcAft>
                <a:spcPct val="0"/>
              </a:spcAft>
              <a:buClrTx/>
              <a:buSzTx/>
              <a:buFont typeface="Wingdings" pitchFamily="2" charset="2"/>
              <a:buChar char="Ø"/>
              <a:tabLst/>
            </a:pPr>
            <a:r>
              <a:rPr kumimoji="0" lang="en-US" altLang="en-US" sz="2000" b="0" i="0" u="none" strike="noStrike" cap="none" normalizeH="0" baseline="0" dirty="0">
                <a:ln>
                  <a:noFill/>
                </a:ln>
                <a:solidFill>
                  <a:srgbClr val="444444"/>
                </a:solidFill>
                <a:effectLst/>
              </a:rPr>
              <a:t> </a:t>
            </a:r>
            <a:r>
              <a:rPr kumimoji="0" lang="en-US" altLang="en-US" sz="2000" b="1" i="0" u="none" strike="noStrike" cap="none" normalizeH="0" baseline="0" dirty="0" err="1">
                <a:ln>
                  <a:noFill/>
                </a:ln>
                <a:solidFill>
                  <a:srgbClr val="444444"/>
                </a:solidFill>
                <a:effectLst/>
              </a:rPr>
              <a:t>Monishkumar</a:t>
            </a:r>
            <a:r>
              <a:rPr kumimoji="0" lang="en-US" altLang="en-US" sz="2000" b="1" i="0" u="none" strike="noStrike" cap="none" normalizeH="0" baseline="0" dirty="0">
                <a:ln>
                  <a:noFill/>
                </a:ln>
                <a:solidFill>
                  <a:srgbClr val="444444"/>
                </a:solidFill>
                <a:effectLst/>
              </a:rPr>
              <a:t> Reddy </a:t>
            </a:r>
            <a:r>
              <a:rPr kumimoji="0" lang="en-US" altLang="en-US" sz="2000" b="1" i="0" u="none" strike="noStrike" cap="none" normalizeH="0" baseline="0" dirty="0" err="1">
                <a:ln>
                  <a:noFill/>
                </a:ln>
                <a:solidFill>
                  <a:srgbClr val="444444"/>
                </a:solidFill>
                <a:effectLst/>
              </a:rPr>
              <a:t>Chintha</a:t>
            </a:r>
            <a:endParaRPr kumimoji="0" lang="en-US" altLang="en-US" sz="2000" b="1" i="0" u="none" strike="noStrike" cap="none" normalizeH="0" baseline="0" dirty="0">
              <a:ln>
                <a:noFill/>
              </a:ln>
              <a:solidFill>
                <a:srgbClr val="444444"/>
              </a:solidFill>
              <a:effectLst/>
            </a:endParaRPr>
          </a:p>
          <a:p>
            <a:pPr marR="0" lvl="0" algn="l" defTabSz="914400" rtl="0" eaLnBrk="0" fontAlgn="ctr" latinLnBrk="0" hangingPunct="0">
              <a:lnSpc>
                <a:spcPct val="100000"/>
              </a:lnSpc>
              <a:spcBef>
                <a:spcPct val="0"/>
              </a:spcBef>
              <a:spcAft>
                <a:spcPct val="0"/>
              </a:spcAft>
              <a:buClrTx/>
              <a:buSzTx/>
              <a:buFont typeface="Wingdings" pitchFamily="2" charset="2"/>
              <a:buChar char="Ø"/>
              <a:tabLst/>
            </a:pPr>
            <a:r>
              <a:rPr kumimoji="0" lang="en-US" altLang="en-US" sz="2000" b="1" i="0" u="none" strike="noStrike" cap="none" normalizeH="0" baseline="0" dirty="0">
                <a:ln>
                  <a:noFill/>
                </a:ln>
                <a:solidFill>
                  <a:srgbClr val="444444"/>
                </a:solidFill>
                <a:effectLst/>
              </a:rPr>
              <a:t> Vineeth Reddy </a:t>
            </a:r>
            <a:r>
              <a:rPr kumimoji="0" lang="en-US" altLang="en-US" sz="2000" b="1" i="0" u="none" strike="noStrike" cap="none" normalizeH="0" baseline="0" dirty="0" err="1">
                <a:ln>
                  <a:noFill/>
                </a:ln>
                <a:solidFill>
                  <a:srgbClr val="444444"/>
                </a:solidFill>
                <a:effectLst/>
              </a:rPr>
              <a:t>Pandala</a:t>
            </a:r>
            <a:endParaRPr kumimoji="0" lang="en-US" altLang="en-US" sz="2000" b="1" i="0" u="none" strike="noStrike" cap="none" normalizeH="0" baseline="0" dirty="0">
              <a:ln>
                <a:noFill/>
              </a:ln>
              <a:solidFill>
                <a:srgbClr val="444444"/>
              </a:solidFill>
              <a:effectLst/>
            </a:endParaRPr>
          </a:p>
          <a:p>
            <a:pPr marR="0" lvl="0" algn="l" defTabSz="914400" rtl="0" eaLnBrk="0" fontAlgn="ctr" latinLnBrk="0" hangingPunct="0">
              <a:lnSpc>
                <a:spcPct val="100000"/>
              </a:lnSpc>
              <a:spcBef>
                <a:spcPct val="0"/>
              </a:spcBef>
              <a:spcAft>
                <a:spcPct val="0"/>
              </a:spcAft>
              <a:buClrTx/>
              <a:buSzTx/>
              <a:buFont typeface="Wingdings" pitchFamily="2" charset="2"/>
              <a:buChar char="Ø"/>
              <a:tabLst/>
            </a:pPr>
            <a:r>
              <a:rPr kumimoji="0" lang="en-US" altLang="en-US" sz="2000" b="1" i="0" u="none" strike="noStrike" cap="none" normalizeH="0" baseline="0" dirty="0">
                <a:ln>
                  <a:noFill/>
                </a:ln>
                <a:solidFill>
                  <a:srgbClr val="444444"/>
                </a:solidFill>
                <a:effectLst/>
              </a:rPr>
              <a:t> </a:t>
            </a:r>
            <a:r>
              <a:rPr kumimoji="0" lang="en-US" altLang="en-US" sz="2000" b="1" i="0" u="none" strike="noStrike" cap="none" normalizeH="0" baseline="0" dirty="0" err="1">
                <a:ln>
                  <a:noFill/>
                </a:ln>
                <a:solidFill>
                  <a:srgbClr val="444444"/>
                </a:solidFill>
                <a:effectLst/>
              </a:rPr>
              <a:t>Saikrishna</a:t>
            </a:r>
            <a:r>
              <a:rPr kumimoji="0" lang="en-US" altLang="en-US" sz="2000" b="1" i="0" u="none" strike="noStrike" cap="none" normalizeH="0" baseline="0" dirty="0">
                <a:ln>
                  <a:noFill/>
                </a:ln>
                <a:solidFill>
                  <a:srgbClr val="444444"/>
                </a:solidFill>
                <a:effectLst/>
              </a:rPr>
              <a:t> </a:t>
            </a:r>
            <a:r>
              <a:rPr kumimoji="0" lang="en-US" altLang="en-US" sz="2000" b="1" i="0" u="none" strike="noStrike" cap="none" normalizeH="0" baseline="0" dirty="0" err="1">
                <a:ln>
                  <a:noFill/>
                </a:ln>
                <a:solidFill>
                  <a:srgbClr val="444444"/>
                </a:solidFill>
                <a:effectLst/>
              </a:rPr>
              <a:t>Peruka</a:t>
            </a:r>
            <a:endParaRPr kumimoji="0" lang="en-US" altLang="en-US" sz="2000" b="1" i="0" u="none" strike="noStrike" cap="none" normalizeH="0" baseline="0" dirty="0">
              <a:ln>
                <a:noFill/>
              </a:ln>
              <a:solidFill>
                <a:srgbClr val="444444"/>
              </a:solidFill>
              <a:effectLst/>
            </a:endParaRPr>
          </a:p>
          <a:p>
            <a:pPr marR="0" lvl="0" algn="l" defTabSz="914400" rtl="0" eaLnBrk="0" fontAlgn="ctr" latinLnBrk="0" hangingPunct="0">
              <a:lnSpc>
                <a:spcPct val="100000"/>
              </a:lnSpc>
              <a:spcBef>
                <a:spcPct val="0"/>
              </a:spcBef>
              <a:spcAft>
                <a:spcPct val="0"/>
              </a:spcAft>
              <a:buClrTx/>
              <a:buSzTx/>
              <a:buFont typeface="Wingdings" pitchFamily="2" charset="2"/>
              <a:buChar char="Ø"/>
              <a:tabLst/>
            </a:pPr>
            <a:r>
              <a:rPr kumimoji="0" lang="en-US" altLang="en-US" sz="2000" b="1" i="0" u="none" strike="noStrike" cap="none" normalizeH="0" baseline="0" dirty="0">
                <a:ln>
                  <a:noFill/>
                </a:ln>
                <a:solidFill>
                  <a:srgbClr val="444444"/>
                </a:solidFill>
                <a:effectLst/>
              </a:rPr>
              <a:t> Anjani Naga Venkata Siva Sai Krishna Rathamsetti</a:t>
            </a:r>
          </a:p>
          <a:p>
            <a:pPr marR="0" lvl="0" algn="l" defTabSz="914400" rtl="0" eaLnBrk="0" fontAlgn="ctr" latinLnBrk="0" hangingPunct="0">
              <a:lnSpc>
                <a:spcPct val="100000"/>
              </a:lnSpc>
              <a:spcBef>
                <a:spcPct val="0"/>
              </a:spcBef>
              <a:spcAft>
                <a:spcPct val="0"/>
              </a:spcAft>
              <a:buClrTx/>
              <a:buSzTx/>
              <a:buFont typeface="Wingdings" pitchFamily="2" charset="2"/>
              <a:buChar char="Ø"/>
              <a:tabLst/>
            </a:pPr>
            <a:r>
              <a:rPr kumimoji="0" lang="en-US" altLang="en-US" sz="2000" b="1" i="0" u="none" strike="noStrike" cap="none" normalizeH="0" baseline="0" dirty="0">
                <a:ln>
                  <a:noFill/>
                </a:ln>
                <a:solidFill>
                  <a:srgbClr val="444444"/>
                </a:solidFill>
                <a:effectLst/>
              </a:rPr>
              <a:t> Rakesh </a:t>
            </a:r>
            <a:r>
              <a:rPr kumimoji="0" lang="en-US" altLang="en-US" sz="2000" b="1" i="0" u="none" strike="noStrike" cap="none" normalizeH="0" baseline="0" dirty="0" err="1">
                <a:ln>
                  <a:noFill/>
                </a:ln>
                <a:solidFill>
                  <a:srgbClr val="444444"/>
                </a:solidFill>
                <a:effectLst/>
              </a:rPr>
              <a:t>Siripuram</a:t>
            </a:r>
            <a:endParaRPr kumimoji="0" lang="en-US" altLang="en-US" sz="2000" b="1" i="0" u="none" strike="noStrike" cap="none" normalizeH="0" baseline="0" dirty="0">
              <a:ln>
                <a:noFill/>
              </a:ln>
              <a:solidFill>
                <a:srgbClr val="444444"/>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559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1AEDC-C9B5-EE46-9CCC-0E673779E78A}"/>
              </a:ext>
            </a:extLst>
          </p:cNvPr>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What is Big Query</a:t>
            </a:r>
          </a:p>
        </p:txBody>
      </p:sp>
      <p:graphicFrame>
        <p:nvGraphicFramePr>
          <p:cNvPr id="5" name="Content Placeholder 2">
            <a:extLst>
              <a:ext uri="{FF2B5EF4-FFF2-40B4-BE49-F238E27FC236}">
                <a16:creationId xmlns:a16="http://schemas.microsoft.com/office/drawing/2014/main" id="{73A33295-0290-CC7D-38A0-F1762F16859F}"/>
              </a:ext>
            </a:extLst>
          </p:cNvPr>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6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5C8DDFB-ED0A-D4E7-87AD-429DA116068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Architechture</a:t>
            </a:r>
          </a:p>
        </p:txBody>
      </p:sp>
      <p:pic>
        <p:nvPicPr>
          <p:cNvPr id="1026" name="Picture 2">
            <a:extLst>
              <a:ext uri="{FF2B5EF4-FFF2-40B4-BE49-F238E27FC236}">
                <a16:creationId xmlns:a16="http://schemas.microsoft.com/office/drawing/2014/main" id="{AD1692B9-3397-F3D6-4ECC-B1CBD3EE62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202077"/>
            <a:ext cx="7225748" cy="4489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18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F20D5A-0D4F-50EB-0893-ECA5E4D585D6}"/>
              </a:ext>
            </a:extLst>
          </p:cNvPr>
          <p:cNvSpPr>
            <a:spLocks noGrp="1"/>
          </p:cNvSpPr>
          <p:nvPr>
            <p:ph type="title"/>
          </p:nvPr>
        </p:nvSpPr>
        <p:spPr>
          <a:xfrm>
            <a:off x="354105" y="2767106"/>
            <a:ext cx="3186764" cy="1935523"/>
          </a:xfrm>
        </p:spPr>
        <p:txBody>
          <a:bodyPr vert="horz" lIns="91440" tIns="45720" rIns="91440" bIns="45720" rtlCol="0" anchor="t">
            <a:normAutofit/>
          </a:bodyPr>
          <a:lstStyle/>
          <a:p>
            <a:r>
              <a:rPr lang="en-US" sz="3700" kern="1200" dirty="0" err="1">
                <a:solidFill>
                  <a:srgbClr val="FFFFFF"/>
                </a:solidFill>
                <a:latin typeface="+mj-lt"/>
                <a:ea typeface="+mj-ea"/>
                <a:cs typeface="+mj-cs"/>
              </a:rPr>
              <a:t>BigQuery</a:t>
            </a:r>
            <a:r>
              <a:rPr lang="en-US" sz="3700" kern="1200" dirty="0">
                <a:solidFill>
                  <a:srgbClr val="FFFFFF"/>
                </a:solidFill>
                <a:latin typeface="+mj-lt"/>
                <a:ea typeface="+mj-ea"/>
                <a:cs typeface="+mj-cs"/>
              </a:rPr>
              <a:t>: Under the hood </a:t>
            </a:r>
            <a:r>
              <a:rPr lang="en-US" sz="3700" dirty="0" err="1">
                <a:solidFill>
                  <a:srgbClr val="FFFFFF"/>
                </a:solidFill>
              </a:rPr>
              <a:t>A</a:t>
            </a:r>
            <a:r>
              <a:rPr lang="en-US" sz="3700" kern="1200" dirty="0" err="1">
                <a:solidFill>
                  <a:srgbClr val="FFFFFF"/>
                </a:solidFill>
                <a:latin typeface="+mj-lt"/>
                <a:ea typeface="+mj-ea"/>
                <a:cs typeface="+mj-cs"/>
              </a:rPr>
              <a:t>rchitechture</a:t>
            </a:r>
            <a:endParaRPr lang="en-US" sz="3700" kern="1200" dirty="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87E221D1-0AA9-7357-FC70-AC4124F92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674184"/>
            <a:ext cx="7225748" cy="55096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63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75A22-38CF-77FD-1788-7EC65F728417}"/>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Under the hood architecture explained</a:t>
            </a:r>
          </a:p>
        </p:txBody>
      </p:sp>
      <p:sp>
        <p:nvSpPr>
          <p:cNvPr id="3" name="Content Placeholder 2">
            <a:extLst>
              <a:ext uri="{FF2B5EF4-FFF2-40B4-BE49-F238E27FC236}">
                <a16:creationId xmlns:a16="http://schemas.microsoft.com/office/drawing/2014/main" id="{F5FE0348-75D9-D92E-ED9A-0CD1CF5B0CDB}"/>
              </a:ext>
            </a:extLst>
          </p:cNvPr>
          <p:cNvSpPr>
            <a:spLocks noGrp="1"/>
          </p:cNvSpPr>
          <p:nvPr>
            <p:ph idx="1"/>
          </p:nvPr>
        </p:nvSpPr>
        <p:spPr>
          <a:xfrm>
            <a:off x="4810259" y="649480"/>
            <a:ext cx="6555347" cy="5546047"/>
          </a:xfrm>
        </p:spPr>
        <p:txBody>
          <a:bodyPr anchor="ctr">
            <a:normAutofit/>
          </a:bodyPr>
          <a:lstStyle/>
          <a:p>
            <a:pPr>
              <a:buFont typeface="Wingdings" pitchFamily="2" charset="2"/>
              <a:buChar char="Ø"/>
            </a:pPr>
            <a:r>
              <a:rPr lang="en-US" sz="2000" i="0" dirty="0">
                <a:effectLst/>
                <a:latin typeface="Google Sans Text"/>
              </a:rPr>
              <a:t>Compute is </a:t>
            </a:r>
            <a:r>
              <a:rPr lang="en-US" sz="2000" i="0" u="sng" dirty="0">
                <a:effectLst/>
                <a:latin typeface="Google Sans Text"/>
              </a:rPr>
              <a:t>Dremel</a:t>
            </a:r>
            <a:r>
              <a:rPr lang="en-US" sz="2000" i="0" dirty="0">
                <a:effectLst/>
                <a:latin typeface="Google Sans Text"/>
              </a:rPr>
              <a:t>, a large multi-tenant cluster that executes SQL queries.</a:t>
            </a:r>
          </a:p>
          <a:p>
            <a:pPr>
              <a:buFont typeface="Wingdings" pitchFamily="2" charset="2"/>
              <a:buChar char="Ø"/>
            </a:pPr>
            <a:r>
              <a:rPr lang="en-IN" sz="2000" i="0" dirty="0">
                <a:effectLst/>
                <a:latin typeface="Google Sans Text"/>
              </a:rPr>
              <a:t>Storage is </a:t>
            </a:r>
            <a:r>
              <a:rPr lang="en-IN" sz="2000" i="0" u="sng" dirty="0">
                <a:effectLst/>
                <a:latin typeface="Google Sans Text"/>
              </a:rPr>
              <a:t>Colossus</a:t>
            </a:r>
            <a:r>
              <a:rPr lang="en-IN" sz="2000" i="0" dirty="0">
                <a:effectLst/>
                <a:latin typeface="Google Sans Text"/>
              </a:rPr>
              <a:t>, Google’s global storage system.</a:t>
            </a:r>
          </a:p>
          <a:p>
            <a:pPr>
              <a:buFont typeface="Wingdings" pitchFamily="2" charset="2"/>
              <a:buChar char="Ø"/>
            </a:pPr>
            <a:r>
              <a:rPr lang="en-US" sz="2000" i="0" dirty="0">
                <a:effectLst/>
                <a:latin typeface="Google Sans Text"/>
              </a:rPr>
              <a:t>Compute and storage talk to each other through the petabit </a:t>
            </a:r>
            <a:r>
              <a:rPr lang="en-US" sz="2000" i="0" u="sng" dirty="0">
                <a:effectLst/>
                <a:latin typeface="Google Sans Text"/>
              </a:rPr>
              <a:t>Jupiter</a:t>
            </a:r>
            <a:r>
              <a:rPr lang="en-US" sz="2000" i="0" dirty="0">
                <a:effectLst/>
                <a:latin typeface="Google Sans Text"/>
              </a:rPr>
              <a:t> network.</a:t>
            </a:r>
            <a:endParaRPr lang="en-IN" sz="2000" dirty="0">
              <a:latin typeface="Google Sans Text"/>
            </a:endParaRPr>
          </a:p>
          <a:p>
            <a:pPr>
              <a:buFont typeface="Wingdings" pitchFamily="2" charset="2"/>
              <a:buChar char="Ø"/>
            </a:pPr>
            <a:r>
              <a:rPr lang="en-US" sz="2000" i="0" dirty="0" err="1">
                <a:effectLst/>
                <a:latin typeface="Google Sans Text"/>
              </a:rPr>
              <a:t>BigQuery</a:t>
            </a:r>
            <a:r>
              <a:rPr lang="en-US" sz="2000" i="0" dirty="0">
                <a:effectLst/>
                <a:latin typeface="Google Sans Text"/>
              </a:rPr>
              <a:t> is orchestrated via </a:t>
            </a:r>
            <a:r>
              <a:rPr lang="en-US" sz="2000" i="0" u="sng" dirty="0">
                <a:effectLst/>
                <a:latin typeface="Google Sans Text"/>
              </a:rPr>
              <a:t>Borg</a:t>
            </a:r>
            <a:r>
              <a:rPr lang="en-US" sz="2000" i="0" dirty="0">
                <a:effectLst/>
                <a:latin typeface="Google Sans Text"/>
              </a:rPr>
              <a:t>, Google’s precursor to </a:t>
            </a:r>
            <a:r>
              <a:rPr lang="en-US" sz="2000" i="0" u="sng" dirty="0">
                <a:effectLst/>
                <a:latin typeface="Google Sans Text"/>
              </a:rPr>
              <a:t>Kubernetes</a:t>
            </a:r>
            <a:r>
              <a:rPr lang="en-US" sz="2000" i="0" dirty="0">
                <a:effectLst/>
                <a:latin typeface="Google Sans Text"/>
              </a:rPr>
              <a:t>.</a:t>
            </a:r>
            <a:endParaRPr lang="en-IN" sz="2000" dirty="0"/>
          </a:p>
        </p:txBody>
      </p:sp>
    </p:spTree>
    <p:extLst>
      <p:ext uri="{BB962C8B-B14F-4D97-AF65-F5344CB8AC3E}">
        <p14:creationId xmlns:p14="http://schemas.microsoft.com/office/powerpoint/2010/main" val="288698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DBD3A-1CC0-EA48-0D7B-B1105D9E322B}"/>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How can we access Big Query?</a:t>
            </a:r>
          </a:p>
        </p:txBody>
      </p:sp>
      <p:sp>
        <p:nvSpPr>
          <p:cNvPr id="3" name="Content Placeholder 2">
            <a:extLst>
              <a:ext uri="{FF2B5EF4-FFF2-40B4-BE49-F238E27FC236}">
                <a16:creationId xmlns:a16="http://schemas.microsoft.com/office/drawing/2014/main" id="{98358260-9E30-4550-731B-B1D8F25D0943}"/>
              </a:ext>
            </a:extLst>
          </p:cNvPr>
          <p:cNvSpPr>
            <a:spLocks noGrp="1"/>
          </p:cNvSpPr>
          <p:nvPr>
            <p:ph idx="1"/>
          </p:nvPr>
        </p:nvSpPr>
        <p:spPr>
          <a:xfrm>
            <a:off x="4810259" y="649480"/>
            <a:ext cx="6555347" cy="5546047"/>
          </a:xfrm>
        </p:spPr>
        <p:txBody>
          <a:bodyPr anchor="ctr">
            <a:normAutofit/>
          </a:bodyPr>
          <a:lstStyle/>
          <a:p>
            <a:pPr>
              <a:buFont typeface="Wingdings" pitchFamily="2" charset="2"/>
              <a:buChar char="Ø"/>
            </a:pPr>
            <a:r>
              <a:rPr lang="en-IN" sz="2000" dirty="0"/>
              <a:t>Using the GCP Console</a:t>
            </a:r>
          </a:p>
          <a:p>
            <a:pPr>
              <a:buFont typeface="Wingdings" pitchFamily="2" charset="2"/>
              <a:buChar char="Ø"/>
            </a:pPr>
            <a:r>
              <a:rPr lang="en-IN" sz="2000" dirty="0"/>
              <a:t>Using the command line tool </a:t>
            </a:r>
            <a:r>
              <a:rPr lang="en-IN" sz="2000" dirty="0" err="1"/>
              <a:t>bq</a:t>
            </a:r>
            <a:endParaRPr lang="en-IN" sz="2000" dirty="0"/>
          </a:p>
          <a:p>
            <a:pPr>
              <a:buFont typeface="Wingdings" pitchFamily="2" charset="2"/>
              <a:buChar char="Ø"/>
            </a:pPr>
            <a:r>
              <a:rPr lang="en-IN" sz="2000" dirty="0"/>
              <a:t>Making calls to the BigQuery Rest API</a:t>
            </a:r>
          </a:p>
          <a:p>
            <a:pPr>
              <a:buFont typeface="Wingdings" pitchFamily="2" charset="2"/>
              <a:buChar char="Ø"/>
            </a:pPr>
            <a:r>
              <a:rPr lang="en-IN" sz="2000" dirty="0"/>
              <a:t>Using various client libraries like python, java, </a:t>
            </a:r>
            <a:r>
              <a:rPr lang="en-IN" sz="2000" dirty="0" err="1"/>
              <a:t>.Net</a:t>
            </a:r>
            <a:r>
              <a:rPr lang="en-IN" sz="2000" dirty="0"/>
              <a:t> etc</a:t>
            </a:r>
          </a:p>
        </p:txBody>
      </p:sp>
    </p:spTree>
    <p:extLst>
      <p:ext uri="{BB962C8B-B14F-4D97-AF65-F5344CB8AC3E}">
        <p14:creationId xmlns:p14="http://schemas.microsoft.com/office/powerpoint/2010/main" val="234159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68569-9EFB-91CD-D0C0-3D1C25088799}"/>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Components of BigQuery</a:t>
            </a:r>
          </a:p>
        </p:txBody>
      </p:sp>
      <p:sp>
        <p:nvSpPr>
          <p:cNvPr id="3" name="Content Placeholder 2">
            <a:extLst>
              <a:ext uri="{FF2B5EF4-FFF2-40B4-BE49-F238E27FC236}">
                <a16:creationId xmlns:a16="http://schemas.microsoft.com/office/drawing/2014/main" id="{E57D727C-EF94-46B0-21E1-7901981F9198}"/>
              </a:ext>
            </a:extLst>
          </p:cNvPr>
          <p:cNvSpPr>
            <a:spLocks noGrp="1"/>
          </p:cNvSpPr>
          <p:nvPr>
            <p:ph idx="1"/>
          </p:nvPr>
        </p:nvSpPr>
        <p:spPr>
          <a:xfrm>
            <a:off x="4810259" y="649480"/>
            <a:ext cx="6555347" cy="5546047"/>
          </a:xfrm>
        </p:spPr>
        <p:txBody>
          <a:bodyPr anchor="ctr">
            <a:normAutofit/>
          </a:bodyPr>
          <a:lstStyle/>
          <a:p>
            <a:pPr>
              <a:buFont typeface="Wingdings" pitchFamily="2" charset="2"/>
              <a:buChar char="Ø"/>
            </a:pPr>
            <a:r>
              <a:rPr lang="en-IN" sz="2000" b="1" dirty="0"/>
              <a:t>Project: </a:t>
            </a:r>
            <a:r>
              <a:rPr lang="en-US" sz="2000" dirty="0"/>
              <a:t>Any Google Cloud resources that you allocate, and use must belong to a project. You can think of a project as the organizing entity for what you're building. </a:t>
            </a:r>
            <a:endParaRPr lang="en-IN" sz="2000" dirty="0"/>
          </a:p>
          <a:p>
            <a:pPr>
              <a:buFont typeface="Wingdings" pitchFamily="2" charset="2"/>
              <a:buChar char="Ø"/>
            </a:pPr>
            <a:r>
              <a:rPr lang="en-IN" sz="2000" b="1" dirty="0"/>
              <a:t>Dataset: </a:t>
            </a:r>
            <a:r>
              <a:rPr lang="en-US" sz="2000" dirty="0"/>
              <a:t>A dataset is contained within a specific project. Datasets are top-level containers that are used to organize and control access to your tables and views.</a:t>
            </a:r>
          </a:p>
          <a:p>
            <a:pPr>
              <a:buFont typeface="Wingdings" pitchFamily="2" charset="2"/>
              <a:buChar char="Ø"/>
            </a:pPr>
            <a:r>
              <a:rPr lang="en-US" sz="2000" b="1" dirty="0"/>
              <a:t>Table: </a:t>
            </a:r>
            <a:r>
              <a:rPr lang="en-US" sz="2000" dirty="0"/>
              <a:t>Tables are the lowest level component where actual data are stored. </a:t>
            </a:r>
            <a:endParaRPr lang="en-IN" sz="2000" dirty="0"/>
          </a:p>
        </p:txBody>
      </p:sp>
    </p:spTree>
    <p:extLst>
      <p:ext uri="{BB962C8B-B14F-4D97-AF65-F5344CB8AC3E}">
        <p14:creationId xmlns:p14="http://schemas.microsoft.com/office/powerpoint/2010/main" val="221597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68569-9EFB-91CD-D0C0-3D1C25088799}"/>
              </a:ext>
            </a:extLst>
          </p:cNvPr>
          <p:cNvSpPr>
            <a:spLocks noGrp="1"/>
          </p:cNvSpPr>
          <p:nvPr>
            <p:ph type="title"/>
          </p:nvPr>
        </p:nvSpPr>
        <p:spPr>
          <a:xfrm>
            <a:off x="466722" y="586855"/>
            <a:ext cx="3201366" cy="3387497"/>
          </a:xfrm>
        </p:spPr>
        <p:txBody>
          <a:bodyPr anchor="b">
            <a:normAutofit fontScale="90000"/>
          </a:bodyPr>
          <a:lstStyle/>
          <a:p>
            <a:pPr algn="r"/>
            <a:r>
              <a:rPr lang="en-IN" sz="3100" dirty="0">
                <a:solidFill>
                  <a:srgbClr val="FFFFFF"/>
                </a:solidFill>
              </a:rPr>
              <a:t>Components of BigQuery</a:t>
            </a:r>
            <a:br>
              <a:rPr lang="en-IN" sz="4000" dirty="0">
                <a:solidFill>
                  <a:srgbClr val="FFFFFF"/>
                </a:solidFill>
              </a:rPr>
            </a:br>
            <a:br>
              <a:rPr lang="en-IN" sz="4000" dirty="0">
                <a:solidFill>
                  <a:srgbClr val="FFFFFF"/>
                </a:solidFill>
              </a:rPr>
            </a:br>
            <a:br>
              <a:rPr lang="en-IN" sz="4000" dirty="0">
                <a:solidFill>
                  <a:srgbClr val="FFFFFF"/>
                </a:solidFill>
              </a:rPr>
            </a:br>
            <a:br>
              <a:rPr lang="en-IN" sz="4000" dirty="0">
                <a:solidFill>
                  <a:srgbClr val="FFFFFF"/>
                </a:solidFill>
              </a:rPr>
            </a:br>
            <a:r>
              <a:rPr lang="en-IN" sz="6000" b="1" dirty="0">
                <a:solidFill>
                  <a:srgbClr val="FFFFFF"/>
                </a:solidFill>
              </a:rPr>
              <a:t>Project</a:t>
            </a:r>
          </a:p>
        </p:txBody>
      </p:sp>
      <p:sp>
        <p:nvSpPr>
          <p:cNvPr id="3" name="Content Placeholder 2">
            <a:extLst>
              <a:ext uri="{FF2B5EF4-FFF2-40B4-BE49-F238E27FC236}">
                <a16:creationId xmlns:a16="http://schemas.microsoft.com/office/drawing/2014/main" id="{E57D727C-EF94-46B0-21E1-7901981F9198}"/>
              </a:ext>
            </a:extLst>
          </p:cNvPr>
          <p:cNvSpPr>
            <a:spLocks noGrp="1"/>
          </p:cNvSpPr>
          <p:nvPr>
            <p:ph idx="1"/>
          </p:nvPr>
        </p:nvSpPr>
        <p:spPr>
          <a:xfrm>
            <a:off x="4810259" y="649480"/>
            <a:ext cx="6555347" cy="5546047"/>
          </a:xfrm>
        </p:spPr>
        <p:txBody>
          <a:bodyPr anchor="ctr">
            <a:normAutofit/>
          </a:bodyPr>
          <a:lstStyle/>
          <a:p>
            <a:pPr algn="just">
              <a:buFont typeface="Wingdings" pitchFamily="2" charset="2"/>
              <a:buChar char="Ø"/>
            </a:pPr>
            <a:r>
              <a:rPr lang="en-US" sz="1800" dirty="0"/>
              <a:t>Projects are the top-level containers that store the data </a:t>
            </a:r>
          </a:p>
          <a:p>
            <a:pPr algn="just">
              <a:buFont typeface="Wingdings" pitchFamily="2" charset="2"/>
              <a:buChar char="Ø"/>
            </a:pPr>
            <a:r>
              <a:rPr lang="en-US" sz="1800" dirty="0"/>
              <a:t>Within the project, you can configure settings, permissions, and other metadata that describe your applications</a:t>
            </a:r>
          </a:p>
          <a:p>
            <a:pPr algn="just">
              <a:buFont typeface="Wingdings" pitchFamily="2" charset="2"/>
              <a:buChar char="Ø"/>
            </a:pPr>
            <a:r>
              <a:rPr lang="en-US" sz="1800" dirty="0"/>
              <a:t>Each project has a name, ID, and number that you’ll use as identifiers</a:t>
            </a:r>
          </a:p>
          <a:p>
            <a:pPr algn="just">
              <a:buFont typeface="Wingdings" pitchFamily="2" charset="2"/>
              <a:buChar char="Ø"/>
            </a:pPr>
            <a:r>
              <a:rPr lang="en-US" sz="1800" dirty="0"/>
              <a:t>When billing is enabled, each project is associated with one billing account, but multiple projects can be billed to the same account</a:t>
            </a:r>
            <a:endParaRPr lang="en-IN" sz="1800" dirty="0"/>
          </a:p>
        </p:txBody>
      </p:sp>
    </p:spTree>
    <p:extLst>
      <p:ext uri="{BB962C8B-B14F-4D97-AF65-F5344CB8AC3E}">
        <p14:creationId xmlns:p14="http://schemas.microsoft.com/office/powerpoint/2010/main" val="53692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{64A5D305-1EDC-CB4F-AF0B-CE68CBB33122}tf10001072</Template>
  <TotalTime>333</TotalTime>
  <Words>772</Words>
  <Application>Microsoft Macintosh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Google Sans Text</vt:lpstr>
      <vt:lpstr>Wingdings</vt:lpstr>
      <vt:lpstr>Office Theme</vt:lpstr>
      <vt:lpstr>Google Big Query</vt:lpstr>
      <vt:lpstr>Team Members -Group 4</vt:lpstr>
      <vt:lpstr>What is Big Query</vt:lpstr>
      <vt:lpstr>Architechture</vt:lpstr>
      <vt:lpstr>BigQuery: Under the hood Architechture</vt:lpstr>
      <vt:lpstr>Under the hood architecture explained</vt:lpstr>
      <vt:lpstr>How can we access Big Query?</vt:lpstr>
      <vt:lpstr>Components of BigQuery</vt:lpstr>
      <vt:lpstr>Components of BigQuery    Project</vt:lpstr>
      <vt:lpstr>Components of BigQuery    Datasets</vt:lpstr>
      <vt:lpstr>Components of BigQuery    Tables</vt:lpstr>
      <vt:lpstr>Common Uses</vt:lpstr>
      <vt:lpstr>Common Uses Contd.</vt:lpstr>
      <vt:lpstr>Why BigQuery?</vt:lpstr>
      <vt:lpstr>Pricing</vt:lpstr>
      <vt:lpstr>Sample Code Run</vt:lpstr>
      <vt:lpstr>Sample Code Output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Big Query</dc:title>
  <dc:subject/>
  <dc:creator>Anjani Naga Venkata Siva Sai Krishna Rathamsetti</dc:creator>
  <cp:keywords/>
  <dc:description/>
  <cp:lastModifiedBy>Anjani Naga Venkata Siva Sai Krishna Rathamsetti</cp:lastModifiedBy>
  <cp:revision>17</cp:revision>
  <dcterms:created xsi:type="dcterms:W3CDTF">2023-04-09T03:18:44Z</dcterms:created>
  <dcterms:modified xsi:type="dcterms:W3CDTF">2023-04-09T21:38:45Z</dcterms:modified>
  <cp:category/>
</cp:coreProperties>
</file>