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December 5, 2022</a:t>
            </a:fld>
            <a:endParaRPr lang="en-US" dirty="0"/>
          </a:p>
        </p:txBody>
      </p:sp>
    </p:spTree>
    <p:extLst>
      <p:ext uri="{BB962C8B-B14F-4D97-AF65-F5344CB8AC3E}">
        <p14:creationId xmlns:p14="http://schemas.microsoft.com/office/powerpoint/2010/main" val="164955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Monday, December 5, 2022</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5840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Monday, December 5, 2022</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3802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December 5, 2022</a:t>
            </a:fld>
            <a:endParaRPr lang="en-US" dirty="0"/>
          </a:p>
        </p:txBody>
      </p:sp>
    </p:spTree>
    <p:extLst>
      <p:ext uri="{BB962C8B-B14F-4D97-AF65-F5344CB8AC3E}">
        <p14:creationId xmlns:p14="http://schemas.microsoft.com/office/powerpoint/2010/main" val="11249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Monday, December 5, 2022</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44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Monday, December 5, 2022</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22315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Monday, December 5, 2022</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78413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Monday, December 5, 2022</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03508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Monday, December 5, 2022</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36906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Monday, December 5, 2022</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5475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Monday, December 5, 2022</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7976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Monday, December 5, 2022</a:t>
            </a:fld>
            <a:endParaRPr lang="en-US" dirty="0"/>
          </a:p>
        </p:txBody>
      </p:sp>
    </p:spTree>
    <p:extLst>
      <p:ext uri="{BB962C8B-B14F-4D97-AF65-F5344CB8AC3E}">
        <p14:creationId xmlns:p14="http://schemas.microsoft.com/office/powerpoint/2010/main" val="312451373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9DD8A-B1BF-A25B-3630-D7A45BD182F4}"/>
              </a:ext>
            </a:extLst>
          </p:cNvPr>
          <p:cNvSpPr>
            <a:spLocks noGrp="1"/>
          </p:cNvSpPr>
          <p:nvPr>
            <p:ph type="ctrTitle"/>
          </p:nvPr>
        </p:nvSpPr>
        <p:spPr>
          <a:xfrm>
            <a:off x="448055" y="662399"/>
            <a:ext cx="11293200" cy="2090131"/>
          </a:xfrm>
        </p:spPr>
        <p:txBody>
          <a:bodyPr anchor="ctr">
            <a:normAutofit fontScale="90000"/>
          </a:bodyPr>
          <a:lstStyle/>
          <a:p>
            <a:pPr algn="ctr"/>
            <a:r>
              <a:rPr lang="en-US" dirty="0"/>
              <a:t>	MACHINE LEARNING</a:t>
            </a:r>
            <a:br>
              <a:rPr lang="en-US" dirty="0"/>
            </a:br>
            <a:r>
              <a:rPr lang="en-US" dirty="0"/>
              <a:t>CS5710</a:t>
            </a:r>
            <a:br>
              <a:rPr lang="en-US" dirty="0"/>
            </a:br>
            <a:r>
              <a:rPr lang="en-US" dirty="0"/>
              <a:t>CRN-12675</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n abstract genetic concept">
            <a:extLst>
              <a:ext uri="{FF2B5EF4-FFF2-40B4-BE49-F238E27FC236}">
                <a16:creationId xmlns:a16="http://schemas.microsoft.com/office/drawing/2014/main" id="{8C2B9ABA-5798-7C5F-F4B3-BF2B06DC5150}"/>
              </a:ext>
            </a:extLst>
          </p:cNvPr>
          <p:cNvPicPr>
            <a:picLocks noChangeAspect="1"/>
          </p:cNvPicPr>
          <p:nvPr/>
        </p:nvPicPr>
        <p:blipFill rotWithShape="1">
          <a:blip r:embed="rId2"/>
          <a:srcRect t="37749" b="30273"/>
          <a:stretch/>
        </p:blipFill>
        <p:spPr>
          <a:xfrm>
            <a:off x="20" y="3052504"/>
            <a:ext cx="12191980" cy="3898801"/>
          </a:xfrm>
          <a:prstGeom prst="rect">
            <a:avLst/>
          </a:prstGeom>
        </p:spPr>
      </p:pic>
    </p:spTree>
    <p:extLst>
      <p:ext uri="{BB962C8B-B14F-4D97-AF65-F5344CB8AC3E}">
        <p14:creationId xmlns:p14="http://schemas.microsoft.com/office/powerpoint/2010/main" val="158010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4E3E-A777-438C-C4AE-D35C15C67524}"/>
              </a:ext>
            </a:extLst>
          </p:cNvPr>
          <p:cNvSpPr>
            <a:spLocks noGrp="1"/>
          </p:cNvSpPr>
          <p:nvPr>
            <p:ph type="title"/>
          </p:nvPr>
        </p:nvSpPr>
        <p:spPr>
          <a:xfrm>
            <a:off x="448056" y="388800"/>
            <a:ext cx="11301984" cy="820240"/>
          </a:xfrm>
        </p:spPr>
        <p:txBody>
          <a:bodyPr/>
          <a:lstStyle/>
          <a:p>
            <a:r>
              <a:rPr lang="en-US" dirty="0"/>
              <a:t>Results:</a:t>
            </a:r>
          </a:p>
        </p:txBody>
      </p:sp>
      <p:sp>
        <p:nvSpPr>
          <p:cNvPr id="3" name="Content Placeholder 2">
            <a:extLst>
              <a:ext uri="{FF2B5EF4-FFF2-40B4-BE49-F238E27FC236}">
                <a16:creationId xmlns:a16="http://schemas.microsoft.com/office/drawing/2014/main" id="{D918503B-8AC6-A70C-2A63-1B74E1E6BB6A}"/>
              </a:ext>
            </a:extLst>
          </p:cNvPr>
          <p:cNvSpPr>
            <a:spLocks noGrp="1"/>
          </p:cNvSpPr>
          <p:nvPr>
            <p:ph idx="1"/>
          </p:nvPr>
        </p:nvSpPr>
        <p:spPr>
          <a:xfrm>
            <a:off x="448056" y="1209040"/>
            <a:ext cx="11293200" cy="4309173"/>
          </a:xfrm>
        </p:spPr>
        <p:txBody>
          <a:bodyPr/>
          <a:lstStyle/>
          <a:p>
            <a:r>
              <a:rPr lang="en-US" dirty="0"/>
              <a:t>We have first defined the length of the test and training data</a:t>
            </a:r>
          </a:p>
          <a:p>
            <a:endParaRPr lang="en-US" dirty="0"/>
          </a:p>
          <a:p>
            <a:endParaRPr lang="en-US" dirty="0"/>
          </a:p>
          <a:p>
            <a:endParaRPr lang="en-US" dirty="0"/>
          </a:p>
          <a:p>
            <a:r>
              <a:rPr lang="en-US" dirty="0"/>
              <a:t>Then, we have converted the data into an array and displayed the shape of the array</a:t>
            </a:r>
          </a:p>
          <a:p>
            <a:endParaRPr lang="en-US" dirty="0"/>
          </a:p>
        </p:txBody>
      </p:sp>
      <p:pic>
        <p:nvPicPr>
          <p:cNvPr id="5" name="Picture 4">
            <a:extLst>
              <a:ext uri="{FF2B5EF4-FFF2-40B4-BE49-F238E27FC236}">
                <a16:creationId xmlns:a16="http://schemas.microsoft.com/office/drawing/2014/main" id="{03489E92-ABC0-709D-4C9B-3D06AD660D24}"/>
              </a:ext>
            </a:extLst>
          </p:cNvPr>
          <p:cNvPicPr>
            <a:picLocks noChangeAspect="1"/>
          </p:cNvPicPr>
          <p:nvPr/>
        </p:nvPicPr>
        <p:blipFill>
          <a:blip r:embed="rId2"/>
          <a:stretch>
            <a:fillRect/>
          </a:stretch>
        </p:blipFill>
        <p:spPr>
          <a:xfrm>
            <a:off x="1490716" y="2029280"/>
            <a:ext cx="6081287" cy="655377"/>
          </a:xfrm>
          <a:prstGeom prst="rect">
            <a:avLst/>
          </a:prstGeom>
        </p:spPr>
      </p:pic>
      <p:pic>
        <p:nvPicPr>
          <p:cNvPr id="7" name="Picture 6">
            <a:extLst>
              <a:ext uri="{FF2B5EF4-FFF2-40B4-BE49-F238E27FC236}">
                <a16:creationId xmlns:a16="http://schemas.microsoft.com/office/drawing/2014/main" id="{E9FC2936-82A0-94EF-4E8F-2704EB1B1B82}"/>
              </a:ext>
            </a:extLst>
          </p:cNvPr>
          <p:cNvPicPr>
            <a:picLocks noChangeAspect="1"/>
          </p:cNvPicPr>
          <p:nvPr/>
        </p:nvPicPr>
        <p:blipFill>
          <a:blip r:embed="rId3"/>
          <a:stretch>
            <a:fillRect/>
          </a:stretch>
        </p:blipFill>
        <p:spPr>
          <a:xfrm>
            <a:off x="1713063" y="3840423"/>
            <a:ext cx="5612297" cy="1911516"/>
          </a:xfrm>
          <a:prstGeom prst="rect">
            <a:avLst/>
          </a:prstGeom>
        </p:spPr>
      </p:pic>
    </p:spTree>
    <p:extLst>
      <p:ext uri="{BB962C8B-B14F-4D97-AF65-F5344CB8AC3E}">
        <p14:creationId xmlns:p14="http://schemas.microsoft.com/office/powerpoint/2010/main" val="232318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4E3E-A777-438C-C4AE-D35C15C67524}"/>
              </a:ext>
            </a:extLst>
          </p:cNvPr>
          <p:cNvSpPr>
            <a:spLocks noGrp="1"/>
          </p:cNvSpPr>
          <p:nvPr>
            <p:ph type="title"/>
          </p:nvPr>
        </p:nvSpPr>
        <p:spPr>
          <a:xfrm>
            <a:off x="448056" y="388800"/>
            <a:ext cx="11301984" cy="820240"/>
          </a:xfrm>
        </p:spPr>
        <p:txBody>
          <a:bodyPr/>
          <a:lstStyle/>
          <a:p>
            <a:r>
              <a:rPr lang="en-US" dirty="0"/>
              <a:t>Results:</a:t>
            </a:r>
          </a:p>
        </p:txBody>
      </p:sp>
      <p:sp>
        <p:nvSpPr>
          <p:cNvPr id="3" name="Content Placeholder 2">
            <a:extLst>
              <a:ext uri="{FF2B5EF4-FFF2-40B4-BE49-F238E27FC236}">
                <a16:creationId xmlns:a16="http://schemas.microsoft.com/office/drawing/2014/main" id="{D918503B-8AC6-A70C-2A63-1B74E1E6BB6A}"/>
              </a:ext>
            </a:extLst>
          </p:cNvPr>
          <p:cNvSpPr>
            <a:spLocks noGrp="1"/>
          </p:cNvSpPr>
          <p:nvPr>
            <p:ph idx="1"/>
          </p:nvPr>
        </p:nvSpPr>
        <p:spPr>
          <a:xfrm>
            <a:off x="448056" y="1209040"/>
            <a:ext cx="11293200" cy="4309173"/>
          </a:xfrm>
        </p:spPr>
        <p:txBody>
          <a:bodyPr/>
          <a:lstStyle/>
          <a:p>
            <a:r>
              <a:rPr lang="en-US" dirty="0"/>
              <a:t>Displaying the images</a:t>
            </a:r>
          </a:p>
          <a:p>
            <a:endParaRPr lang="en-US" dirty="0"/>
          </a:p>
        </p:txBody>
      </p:sp>
      <p:pic>
        <p:nvPicPr>
          <p:cNvPr id="6" name="Picture 5">
            <a:extLst>
              <a:ext uri="{FF2B5EF4-FFF2-40B4-BE49-F238E27FC236}">
                <a16:creationId xmlns:a16="http://schemas.microsoft.com/office/drawing/2014/main" id="{9DD3C84E-D314-5B34-C53E-15C0BBA253F8}"/>
              </a:ext>
            </a:extLst>
          </p:cNvPr>
          <p:cNvPicPr>
            <a:picLocks noChangeAspect="1"/>
          </p:cNvPicPr>
          <p:nvPr/>
        </p:nvPicPr>
        <p:blipFill>
          <a:blip r:embed="rId2"/>
          <a:stretch>
            <a:fillRect/>
          </a:stretch>
        </p:blipFill>
        <p:spPr>
          <a:xfrm>
            <a:off x="645884" y="1940411"/>
            <a:ext cx="5030673" cy="3180229"/>
          </a:xfrm>
          <a:prstGeom prst="rect">
            <a:avLst/>
          </a:prstGeom>
        </p:spPr>
      </p:pic>
      <p:pic>
        <p:nvPicPr>
          <p:cNvPr id="9" name="Picture 8">
            <a:extLst>
              <a:ext uri="{FF2B5EF4-FFF2-40B4-BE49-F238E27FC236}">
                <a16:creationId xmlns:a16="http://schemas.microsoft.com/office/drawing/2014/main" id="{5BD3814E-1D2A-263C-E8B5-AC383D1AE266}"/>
              </a:ext>
            </a:extLst>
          </p:cNvPr>
          <p:cNvPicPr>
            <a:picLocks noChangeAspect="1"/>
          </p:cNvPicPr>
          <p:nvPr/>
        </p:nvPicPr>
        <p:blipFill>
          <a:blip r:embed="rId3"/>
          <a:stretch>
            <a:fillRect/>
          </a:stretch>
        </p:blipFill>
        <p:spPr>
          <a:xfrm>
            <a:off x="6094656" y="1940411"/>
            <a:ext cx="5311600" cy="3215919"/>
          </a:xfrm>
          <a:prstGeom prst="rect">
            <a:avLst/>
          </a:prstGeom>
        </p:spPr>
      </p:pic>
    </p:spTree>
    <p:extLst>
      <p:ext uri="{BB962C8B-B14F-4D97-AF65-F5344CB8AC3E}">
        <p14:creationId xmlns:p14="http://schemas.microsoft.com/office/powerpoint/2010/main" val="358919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4E3E-A777-438C-C4AE-D35C15C67524}"/>
              </a:ext>
            </a:extLst>
          </p:cNvPr>
          <p:cNvSpPr>
            <a:spLocks noGrp="1"/>
          </p:cNvSpPr>
          <p:nvPr>
            <p:ph type="title"/>
          </p:nvPr>
        </p:nvSpPr>
        <p:spPr>
          <a:xfrm>
            <a:off x="448056" y="388800"/>
            <a:ext cx="11301984" cy="820240"/>
          </a:xfrm>
        </p:spPr>
        <p:txBody>
          <a:bodyPr/>
          <a:lstStyle/>
          <a:p>
            <a:r>
              <a:rPr lang="en-US" dirty="0"/>
              <a:t>Results:</a:t>
            </a:r>
          </a:p>
        </p:txBody>
      </p:sp>
      <p:sp>
        <p:nvSpPr>
          <p:cNvPr id="3" name="Content Placeholder 2">
            <a:extLst>
              <a:ext uri="{FF2B5EF4-FFF2-40B4-BE49-F238E27FC236}">
                <a16:creationId xmlns:a16="http://schemas.microsoft.com/office/drawing/2014/main" id="{D918503B-8AC6-A70C-2A63-1B74E1E6BB6A}"/>
              </a:ext>
            </a:extLst>
          </p:cNvPr>
          <p:cNvSpPr>
            <a:spLocks noGrp="1"/>
          </p:cNvSpPr>
          <p:nvPr>
            <p:ph idx="1"/>
          </p:nvPr>
        </p:nvSpPr>
        <p:spPr>
          <a:xfrm>
            <a:off x="448056" y="1209040"/>
            <a:ext cx="11293200" cy="4309173"/>
          </a:xfrm>
        </p:spPr>
        <p:txBody>
          <a:bodyPr/>
          <a:lstStyle/>
          <a:p>
            <a:r>
              <a:rPr lang="en-US" dirty="0"/>
              <a:t>We have displayed the top 10 categories of the data with the no. of images and also in the graph format.</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3F1A2FCA-92EF-FEA4-C074-6274F171479B}"/>
              </a:ext>
            </a:extLst>
          </p:cNvPr>
          <p:cNvPicPr>
            <a:picLocks noChangeAspect="1"/>
          </p:cNvPicPr>
          <p:nvPr/>
        </p:nvPicPr>
        <p:blipFill>
          <a:blip r:embed="rId2"/>
          <a:stretch>
            <a:fillRect/>
          </a:stretch>
        </p:blipFill>
        <p:spPr>
          <a:xfrm>
            <a:off x="1117601" y="2678234"/>
            <a:ext cx="3543440" cy="2513526"/>
          </a:xfrm>
          <a:prstGeom prst="rect">
            <a:avLst/>
          </a:prstGeom>
        </p:spPr>
      </p:pic>
      <p:pic>
        <p:nvPicPr>
          <p:cNvPr id="8" name="Picture 7">
            <a:extLst>
              <a:ext uri="{FF2B5EF4-FFF2-40B4-BE49-F238E27FC236}">
                <a16:creationId xmlns:a16="http://schemas.microsoft.com/office/drawing/2014/main" id="{3798F8CF-AA75-6386-D410-C46525D370A3}"/>
              </a:ext>
            </a:extLst>
          </p:cNvPr>
          <p:cNvPicPr>
            <a:picLocks noChangeAspect="1"/>
          </p:cNvPicPr>
          <p:nvPr/>
        </p:nvPicPr>
        <p:blipFill>
          <a:blip r:embed="rId3"/>
          <a:stretch>
            <a:fillRect/>
          </a:stretch>
        </p:blipFill>
        <p:spPr>
          <a:xfrm>
            <a:off x="5317232" y="2656724"/>
            <a:ext cx="5639016" cy="2535036"/>
          </a:xfrm>
          <a:prstGeom prst="rect">
            <a:avLst/>
          </a:prstGeom>
        </p:spPr>
      </p:pic>
    </p:spTree>
    <p:extLst>
      <p:ext uri="{BB962C8B-B14F-4D97-AF65-F5344CB8AC3E}">
        <p14:creationId xmlns:p14="http://schemas.microsoft.com/office/powerpoint/2010/main" val="19664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4E3E-A777-438C-C4AE-D35C15C67524}"/>
              </a:ext>
            </a:extLst>
          </p:cNvPr>
          <p:cNvSpPr>
            <a:spLocks noGrp="1"/>
          </p:cNvSpPr>
          <p:nvPr>
            <p:ph type="title"/>
          </p:nvPr>
        </p:nvSpPr>
        <p:spPr>
          <a:xfrm>
            <a:off x="448056" y="388800"/>
            <a:ext cx="11301984" cy="820240"/>
          </a:xfrm>
        </p:spPr>
        <p:txBody>
          <a:bodyPr/>
          <a:lstStyle/>
          <a:p>
            <a:r>
              <a:rPr lang="en-US" dirty="0"/>
              <a:t>Results:</a:t>
            </a:r>
          </a:p>
        </p:txBody>
      </p:sp>
      <p:sp>
        <p:nvSpPr>
          <p:cNvPr id="3" name="Content Placeholder 2">
            <a:extLst>
              <a:ext uri="{FF2B5EF4-FFF2-40B4-BE49-F238E27FC236}">
                <a16:creationId xmlns:a16="http://schemas.microsoft.com/office/drawing/2014/main" id="{D918503B-8AC6-A70C-2A63-1B74E1E6BB6A}"/>
              </a:ext>
            </a:extLst>
          </p:cNvPr>
          <p:cNvSpPr>
            <a:spLocks noGrp="1"/>
          </p:cNvSpPr>
          <p:nvPr>
            <p:ph idx="1"/>
          </p:nvPr>
        </p:nvSpPr>
        <p:spPr>
          <a:xfrm>
            <a:off x="448056" y="1209040"/>
            <a:ext cx="11293200" cy="4309173"/>
          </a:xfrm>
        </p:spPr>
        <p:txBody>
          <a:bodyPr/>
          <a:lstStyle/>
          <a:p>
            <a:r>
              <a:rPr lang="en-US" dirty="0"/>
              <a:t>Now, we have defined all the models, Logistic Regression, Random Forest Classifiers, Support Vector Machines, K-Nearest Neighbor.</a:t>
            </a:r>
          </a:p>
          <a:p>
            <a:r>
              <a:rPr lang="en-US" dirty="0"/>
              <a:t>Then we have calculated the accuracy of data using all the models:</a:t>
            </a:r>
          </a:p>
          <a:p>
            <a:r>
              <a:rPr lang="en-US" dirty="0"/>
              <a:t>Logistic Regression:</a:t>
            </a:r>
          </a:p>
          <a:p>
            <a:pPr marL="1944" indent="0">
              <a:buNone/>
            </a:pPr>
            <a:r>
              <a:rPr lang="en-US" dirty="0"/>
              <a:t> </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2DDA28EF-4EC8-6D89-BE0F-CFDF209F0961}"/>
              </a:ext>
            </a:extLst>
          </p:cNvPr>
          <p:cNvPicPr>
            <a:picLocks noChangeAspect="1"/>
          </p:cNvPicPr>
          <p:nvPr/>
        </p:nvPicPr>
        <p:blipFill>
          <a:blip r:embed="rId2"/>
          <a:stretch>
            <a:fillRect/>
          </a:stretch>
        </p:blipFill>
        <p:spPr>
          <a:xfrm>
            <a:off x="1085630" y="3363626"/>
            <a:ext cx="5082980" cy="2034716"/>
          </a:xfrm>
          <a:prstGeom prst="rect">
            <a:avLst/>
          </a:prstGeom>
        </p:spPr>
      </p:pic>
    </p:spTree>
    <p:extLst>
      <p:ext uri="{BB962C8B-B14F-4D97-AF65-F5344CB8AC3E}">
        <p14:creationId xmlns:p14="http://schemas.microsoft.com/office/powerpoint/2010/main" val="2682298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4E3E-A777-438C-C4AE-D35C15C67524}"/>
              </a:ext>
            </a:extLst>
          </p:cNvPr>
          <p:cNvSpPr>
            <a:spLocks noGrp="1"/>
          </p:cNvSpPr>
          <p:nvPr>
            <p:ph type="title"/>
          </p:nvPr>
        </p:nvSpPr>
        <p:spPr>
          <a:xfrm>
            <a:off x="448056" y="388800"/>
            <a:ext cx="11301984" cy="820240"/>
          </a:xfrm>
        </p:spPr>
        <p:txBody>
          <a:bodyPr/>
          <a:lstStyle/>
          <a:p>
            <a:r>
              <a:rPr lang="en-US" dirty="0"/>
              <a:t>Results:</a:t>
            </a:r>
          </a:p>
        </p:txBody>
      </p:sp>
      <p:sp>
        <p:nvSpPr>
          <p:cNvPr id="3" name="Content Placeholder 2">
            <a:extLst>
              <a:ext uri="{FF2B5EF4-FFF2-40B4-BE49-F238E27FC236}">
                <a16:creationId xmlns:a16="http://schemas.microsoft.com/office/drawing/2014/main" id="{D918503B-8AC6-A70C-2A63-1B74E1E6BB6A}"/>
              </a:ext>
            </a:extLst>
          </p:cNvPr>
          <p:cNvSpPr>
            <a:spLocks noGrp="1"/>
          </p:cNvSpPr>
          <p:nvPr>
            <p:ph idx="1"/>
          </p:nvPr>
        </p:nvSpPr>
        <p:spPr>
          <a:xfrm>
            <a:off x="448056" y="1209040"/>
            <a:ext cx="11293200" cy="4309173"/>
          </a:xfrm>
        </p:spPr>
        <p:txBody>
          <a:bodyPr/>
          <a:lstStyle/>
          <a:p>
            <a:r>
              <a:rPr lang="en-US" dirty="0"/>
              <a:t>Random forest:</a:t>
            </a:r>
          </a:p>
          <a:p>
            <a:endParaRPr lang="en-US" dirty="0"/>
          </a:p>
          <a:p>
            <a:pPr marL="1944" indent="0">
              <a:buNone/>
            </a:pPr>
            <a:r>
              <a:rPr lang="en-US" dirty="0"/>
              <a:t> </a:t>
            </a:r>
          </a:p>
          <a:p>
            <a:endParaRPr lang="en-US" dirty="0"/>
          </a:p>
          <a:p>
            <a:endParaRPr lang="en-US" dirty="0"/>
          </a:p>
          <a:p>
            <a:endParaRPr lang="en-US" dirty="0"/>
          </a:p>
          <a:p>
            <a:r>
              <a:rPr lang="en-US" dirty="0"/>
              <a:t>SVM</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A007B737-4927-786F-2202-10577892494B}"/>
              </a:ext>
            </a:extLst>
          </p:cNvPr>
          <p:cNvPicPr>
            <a:picLocks noChangeAspect="1"/>
          </p:cNvPicPr>
          <p:nvPr/>
        </p:nvPicPr>
        <p:blipFill>
          <a:blip r:embed="rId2"/>
          <a:stretch>
            <a:fillRect/>
          </a:stretch>
        </p:blipFill>
        <p:spPr>
          <a:xfrm>
            <a:off x="1263433" y="1784246"/>
            <a:ext cx="4629367" cy="2240472"/>
          </a:xfrm>
          <a:prstGeom prst="rect">
            <a:avLst/>
          </a:prstGeom>
        </p:spPr>
      </p:pic>
      <p:pic>
        <p:nvPicPr>
          <p:cNvPr id="8" name="Picture 7">
            <a:extLst>
              <a:ext uri="{FF2B5EF4-FFF2-40B4-BE49-F238E27FC236}">
                <a16:creationId xmlns:a16="http://schemas.microsoft.com/office/drawing/2014/main" id="{B76DFDB7-D8BB-920E-9CC4-390BCD5302B9}"/>
              </a:ext>
            </a:extLst>
          </p:cNvPr>
          <p:cNvPicPr>
            <a:picLocks noChangeAspect="1"/>
          </p:cNvPicPr>
          <p:nvPr/>
        </p:nvPicPr>
        <p:blipFill>
          <a:blip r:embed="rId3"/>
          <a:stretch>
            <a:fillRect/>
          </a:stretch>
        </p:blipFill>
        <p:spPr>
          <a:xfrm>
            <a:off x="1763805" y="4625148"/>
            <a:ext cx="4718275" cy="2030036"/>
          </a:xfrm>
          <a:prstGeom prst="rect">
            <a:avLst/>
          </a:prstGeom>
        </p:spPr>
      </p:pic>
    </p:spTree>
    <p:extLst>
      <p:ext uri="{BB962C8B-B14F-4D97-AF65-F5344CB8AC3E}">
        <p14:creationId xmlns:p14="http://schemas.microsoft.com/office/powerpoint/2010/main" val="126891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4E3E-A777-438C-C4AE-D35C15C67524}"/>
              </a:ext>
            </a:extLst>
          </p:cNvPr>
          <p:cNvSpPr>
            <a:spLocks noGrp="1"/>
          </p:cNvSpPr>
          <p:nvPr>
            <p:ph type="title"/>
          </p:nvPr>
        </p:nvSpPr>
        <p:spPr>
          <a:xfrm>
            <a:off x="448056" y="388800"/>
            <a:ext cx="11301984" cy="820240"/>
          </a:xfrm>
        </p:spPr>
        <p:txBody>
          <a:bodyPr/>
          <a:lstStyle/>
          <a:p>
            <a:r>
              <a:rPr lang="en-US" dirty="0"/>
              <a:t>References:</a:t>
            </a:r>
          </a:p>
        </p:txBody>
      </p:sp>
      <p:sp>
        <p:nvSpPr>
          <p:cNvPr id="3" name="Content Placeholder 2">
            <a:extLst>
              <a:ext uri="{FF2B5EF4-FFF2-40B4-BE49-F238E27FC236}">
                <a16:creationId xmlns:a16="http://schemas.microsoft.com/office/drawing/2014/main" id="{D918503B-8AC6-A70C-2A63-1B74E1E6BB6A}"/>
              </a:ext>
            </a:extLst>
          </p:cNvPr>
          <p:cNvSpPr>
            <a:spLocks noGrp="1"/>
          </p:cNvSpPr>
          <p:nvPr>
            <p:ph idx="1"/>
          </p:nvPr>
        </p:nvSpPr>
        <p:spPr>
          <a:xfrm>
            <a:off x="448056" y="1209040"/>
            <a:ext cx="11293200" cy="4309173"/>
          </a:xfrm>
        </p:spPr>
        <p:txBody>
          <a:bodyPr>
            <a:normAutofit fontScale="85000" lnSpcReduction="10000"/>
          </a:bodyPr>
          <a:lstStyle/>
          <a:p>
            <a:pPr marL="342900" marR="0" lvl="0" indent="-342900" algn="just">
              <a:lnSpc>
                <a:spcPct val="114000"/>
              </a:lnSpc>
              <a:spcBef>
                <a:spcPts val="0"/>
              </a:spcBef>
              <a:spcAft>
                <a:spcPts val="250"/>
              </a:spcAft>
              <a:buFont typeface="Times New Roman" panose="02020603050405020304" pitchFamily="18" charset="0"/>
              <a:buAutoNum type="arabicPeriod"/>
            </a:pPr>
            <a:r>
              <a:rPr lang="en-US" sz="1800" dirty="0" err="1">
                <a:effectLst/>
                <a:latin typeface="Times New Roman" panose="02020603050405020304" pitchFamily="18" charset="0"/>
              </a:rPr>
              <a:t>Arzar</a:t>
            </a:r>
            <a:r>
              <a:rPr lang="en-US" sz="1800" dirty="0">
                <a:effectLst/>
                <a:latin typeface="Times New Roman" panose="02020603050405020304" pitchFamily="18" charset="0"/>
              </a:rPr>
              <a:t>, N.N.K.; Sabri, N.; Johari, N.F.M.; Shari, A.A.; </a:t>
            </a:r>
            <a:r>
              <a:rPr lang="en-US" sz="1800" dirty="0" err="1">
                <a:effectLst/>
                <a:latin typeface="Times New Roman" panose="02020603050405020304" pitchFamily="18" charset="0"/>
              </a:rPr>
              <a:t>Noordin</a:t>
            </a:r>
            <a:r>
              <a:rPr lang="en-US" sz="1800" dirty="0">
                <a:effectLst/>
                <a:latin typeface="Times New Roman" panose="02020603050405020304" pitchFamily="18" charset="0"/>
              </a:rPr>
              <a:t>, M.R.M.; Ibrahim, S. Butterfly species identification using Convolutional Neural Network (CNN). In Proceedings of the 2019 IEEE International Conference on Automatic Control and Intelligent Systems (I2CACIS), Shah </a:t>
            </a:r>
            <a:r>
              <a:rPr lang="en-US" sz="1800" dirty="0" err="1">
                <a:effectLst/>
                <a:latin typeface="Times New Roman" panose="02020603050405020304" pitchFamily="18" charset="0"/>
              </a:rPr>
              <a:t>Alam</a:t>
            </a:r>
            <a:r>
              <a:rPr lang="en-US" sz="1800" dirty="0">
                <a:effectLst/>
                <a:latin typeface="Times New Roman" panose="02020603050405020304" pitchFamily="18" charset="0"/>
              </a:rPr>
              <a:t>, Malaysia, 29 June 2019; IEEE: Piscataway, NJ, USA, 2019; pp. 221–224. </a:t>
            </a:r>
            <a:endParaRPr lang="en-US" sz="1800" dirty="0">
              <a:effectLst/>
              <a:latin typeface="Arial" panose="020B0604020202020204" pitchFamily="34" charset="0"/>
            </a:endParaRPr>
          </a:p>
          <a:p>
            <a:pPr marL="342900" marR="0" lvl="0" indent="-342900" algn="just">
              <a:lnSpc>
                <a:spcPct val="114000"/>
              </a:lnSpc>
              <a:spcBef>
                <a:spcPts val="0"/>
              </a:spcBef>
              <a:spcAft>
                <a:spcPts val="250"/>
              </a:spcAft>
              <a:buFont typeface="Times New Roman" panose="02020603050405020304" pitchFamily="18" charset="0"/>
              <a:buAutoNum type="arabicPeriod"/>
            </a:pPr>
            <a:r>
              <a:rPr lang="en-US" sz="1800" dirty="0">
                <a:effectLst/>
                <a:latin typeface="Times New Roman" panose="02020603050405020304" pitchFamily="18" charset="0"/>
              </a:rPr>
              <a:t>. Li, C.; Zhang, D.; Du, S.; Zhu, Z.; Jia, S.; Qu, Y. A butterfly detection algorithm based on transfer learning and deformable convolution deep learning. Acta </a:t>
            </a:r>
            <a:r>
              <a:rPr lang="en-US" sz="1800" dirty="0" err="1">
                <a:effectLst/>
                <a:latin typeface="Times New Roman" panose="02020603050405020304" pitchFamily="18" charset="0"/>
              </a:rPr>
              <a:t>Autom</a:t>
            </a:r>
            <a:r>
              <a:rPr lang="en-US" sz="1800" dirty="0">
                <a:effectLst/>
                <a:latin typeface="Times New Roman" panose="02020603050405020304" pitchFamily="18" charset="0"/>
              </a:rPr>
              <a:t>. Sin. 2019, 45, 1772–178</a:t>
            </a:r>
            <a:endParaRPr lang="en-US" sz="1800" dirty="0">
              <a:effectLst/>
              <a:latin typeface="Arial" panose="020B0604020202020204" pitchFamily="34" charset="0"/>
            </a:endParaRPr>
          </a:p>
          <a:p>
            <a:pPr marL="342900" marR="0" lvl="0" indent="-342900" algn="just">
              <a:lnSpc>
                <a:spcPct val="114000"/>
              </a:lnSpc>
              <a:spcBef>
                <a:spcPts val="0"/>
              </a:spcBef>
              <a:spcAft>
                <a:spcPts val="250"/>
              </a:spcAft>
              <a:buFont typeface="Times New Roman" panose="02020603050405020304" pitchFamily="18" charset="0"/>
              <a:buAutoNum type="arabicPeriod"/>
            </a:pPr>
            <a:r>
              <a:rPr lang="en-US" sz="1800" dirty="0">
                <a:effectLst/>
                <a:latin typeface="Times New Roman" panose="02020603050405020304" pitchFamily="18" charset="0"/>
              </a:rPr>
              <a:t>Wang, W.; Zhang, J.; Wang, F. Attention bilinear pooling for fine-grained classification. Symmetry 2019, 11, 1033. </a:t>
            </a:r>
            <a:endParaRPr lang="en-US" sz="1800" dirty="0">
              <a:effectLst/>
              <a:latin typeface="Arial" panose="020B0604020202020204" pitchFamily="34" charset="0"/>
            </a:endParaRPr>
          </a:p>
          <a:p>
            <a:pPr marL="342900" marR="0" lvl="0" indent="-342900" algn="just">
              <a:lnSpc>
                <a:spcPct val="114000"/>
              </a:lnSpc>
              <a:spcBef>
                <a:spcPts val="0"/>
              </a:spcBef>
              <a:spcAft>
                <a:spcPts val="250"/>
              </a:spcAft>
              <a:buFont typeface="Times New Roman" panose="02020603050405020304" pitchFamily="18" charset="0"/>
              <a:buAutoNum type="arabicPeriod"/>
            </a:pPr>
            <a:r>
              <a:rPr lang="en-US" sz="1800" dirty="0" err="1">
                <a:effectLst/>
                <a:latin typeface="Times New Roman" panose="02020603050405020304" pitchFamily="18" charset="0"/>
              </a:rPr>
              <a:t>Andrian</a:t>
            </a:r>
            <a:r>
              <a:rPr lang="en-US" sz="1800" dirty="0">
                <a:effectLst/>
                <a:latin typeface="Times New Roman" panose="02020603050405020304" pitchFamily="18" charset="0"/>
              </a:rPr>
              <a:t>, R.; Maharani, D.; Muhammad, M.A.; </a:t>
            </a:r>
            <a:r>
              <a:rPr lang="en-US" sz="1800" dirty="0" err="1">
                <a:effectLst/>
                <a:latin typeface="Times New Roman" panose="02020603050405020304" pitchFamily="18" charset="0"/>
              </a:rPr>
              <a:t>Junaidi</a:t>
            </a:r>
            <a:r>
              <a:rPr lang="en-US" sz="1800" dirty="0">
                <a:effectLst/>
                <a:latin typeface="Times New Roman" panose="02020603050405020304" pitchFamily="18" charset="0"/>
              </a:rPr>
              <a:t>, A. Butterfly identification using gray level co-occurrence matrix (</a:t>
            </a:r>
            <a:r>
              <a:rPr lang="en-US" sz="1800" dirty="0" err="1">
                <a:effectLst/>
                <a:latin typeface="Times New Roman" panose="02020603050405020304" pitchFamily="18" charset="0"/>
              </a:rPr>
              <a:t>glcm</a:t>
            </a:r>
            <a:r>
              <a:rPr lang="en-US" sz="1800" dirty="0">
                <a:effectLst/>
                <a:latin typeface="Times New Roman" panose="02020603050405020304" pitchFamily="18" charset="0"/>
              </a:rPr>
              <a:t>) extraction feature and k-nearest neighbor (</a:t>
            </a:r>
            <a:r>
              <a:rPr lang="en-US" sz="1800" dirty="0" err="1">
                <a:effectLst/>
                <a:latin typeface="Times New Roman" panose="02020603050405020304" pitchFamily="18" charset="0"/>
              </a:rPr>
              <a:t>knn</a:t>
            </a:r>
            <a:r>
              <a:rPr lang="en-US" sz="1800" dirty="0">
                <a:effectLst/>
                <a:latin typeface="Times New Roman" panose="02020603050405020304" pitchFamily="18" charset="0"/>
              </a:rPr>
              <a:t>) classification. </a:t>
            </a:r>
            <a:r>
              <a:rPr lang="en-US" sz="1800" dirty="0" err="1">
                <a:effectLst/>
                <a:latin typeface="Times New Roman" panose="02020603050405020304" pitchFamily="18" charset="0"/>
              </a:rPr>
              <a:t>Regist</a:t>
            </a:r>
            <a:r>
              <a:rPr lang="en-US" sz="1800" dirty="0">
                <a:effectLst/>
                <a:latin typeface="Times New Roman" panose="02020603050405020304" pitchFamily="18" charset="0"/>
              </a:rPr>
              <a:t>. J. </a:t>
            </a:r>
            <a:r>
              <a:rPr lang="en-US" sz="1800" dirty="0" err="1">
                <a:effectLst/>
                <a:latin typeface="Times New Roman" panose="02020603050405020304" pitchFamily="18" charset="0"/>
              </a:rPr>
              <a:t>Ilm</a:t>
            </a:r>
            <a:r>
              <a:rPr lang="en-US" sz="1800" dirty="0">
                <a:effectLst/>
                <a:latin typeface="Times New Roman" panose="02020603050405020304" pitchFamily="18" charset="0"/>
              </a:rPr>
              <a:t>. </a:t>
            </a:r>
            <a:r>
              <a:rPr lang="en-US" sz="1800" dirty="0" err="1">
                <a:effectLst/>
                <a:latin typeface="Times New Roman" panose="02020603050405020304" pitchFamily="18" charset="0"/>
              </a:rPr>
              <a:t>Teknol</a:t>
            </a:r>
            <a:r>
              <a:rPr lang="en-US" sz="1800" dirty="0">
                <a:effectLst/>
                <a:latin typeface="Times New Roman" panose="02020603050405020304" pitchFamily="18" charset="0"/>
              </a:rPr>
              <a:t>. Sist. Inf. 2019, 6, 11–21.</a:t>
            </a:r>
            <a:endParaRPr lang="en-US" sz="1800" dirty="0">
              <a:effectLst/>
              <a:latin typeface="Arial" panose="020B0604020202020204" pitchFamily="34" charset="0"/>
            </a:endParaRPr>
          </a:p>
          <a:p>
            <a:pPr marL="342900" marR="0" lvl="0" indent="-342900" algn="just">
              <a:lnSpc>
                <a:spcPct val="114000"/>
              </a:lnSpc>
              <a:spcBef>
                <a:spcPts val="0"/>
              </a:spcBef>
              <a:spcAft>
                <a:spcPts val="250"/>
              </a:spcAft>
              <a:buFont typeface="Times New Roman" panose="02020603050405020304" pitchFamily="18" charset="0"/>
              <a:buAutoNum type="arabicPeriod"/>
            </a:pPr>
            <a:r>
              <a:rPr lang="en-US" sz="1800" dirty="0">
                <a:effectLst/>
                <a:latin typeface="Times New Roman" panose="02020603050405020304" pitchFamily="18" charset="0"/>
              </a:rPr>
              <a:t>Shou, J.; Zhou, Y.; Li, Y. Systematic </a:t>
            </a:r>
            <a:r>
              <a:rPr lang="en-US" sz="1800" dirty="0" err="1">
                <a:effectLst/>
                <a:latin typeface="Times New Roman" panose="02020603050405020304" pitchFamily="18" charset="0"/>
              </a:rPr>
              <a:t>Butterffly</a:t>
            </a:r>
            <a:r>
              <a:rPr lang="en-US" sz="1800" dirty="0">
                <a:effectLst/>
                <a:latin typeface="Times New Roman" panose="02020603050405020304" pitchFamily="18" charset="0"/>
              </a:rPr>
              <a:t> Names of the World; Shaanxi Science and Technology Press: Xi’an, China, 2006</a:t>
            </a:r>
            <a:endParaRPr lang="en-US" sz="1800" dirty="0">
              <a:effectLst/>
              <a:latin typeface="Arial" panose="020B0604020202020204" pitchFamily="34" charset="0"/>
            </a:endParaRPr>
          </a:p>
          <a:p>
            <a:pPr marL="342900" marR="0" lvl="0" indent="-342900" algn="just">
              <a:lnSpc>
                <a:spcPct val="114000"/>
              </a:lnSpc>
              <a:spcBef>
                <a:spcPts val="0"/>
              </a:spcBef>
              <a:spcAft>
                <a:spcPts val="250"/>
              </a:spcAft>
              <a:buFont typeface="Times New Roman" panose="02020603050405020304" pitchFamily="18" charset="0"/>
              <a:buAutoNum type="arabicPeriod"/>
            </a:pPr>
            <a:r>
              <a:rPr lang="en-US" sz="1800" dirty="0">
                <a:effectLst/>
                <a:latin typeface="Times New Roman" panose="02020603050405020304" pitchFamily="18" charset="0"/>
              </a:rPr>
              <a:t>Wang, W.; Zhang, J.; Wang, F. Attention bilinear pooling for fine-grained classification. Symmetry 2019, 11, 1033. </a:t>
            </a:r>
            <a:endParaRPr lang="en-US" sz="1800" dirty="0">
              <a:effectLst/>
              <a:latin typeface="Arial" panose="020B0604020202020204" pitchFamily="34" charset="0"/>
            </a:endParaRPr>
          </a:p>
          <a:p>
            <a:pPr marL="342900" marR="0" lvl="0" indent="-342900" algn="just">
              <a:lnSpc>
                <a:spcPct val="114000"/>
              </a:lnSpc>
              <a:spcBef>
                <a:spcPts val="0"/>
              </a:spcBef>
              <a:spcAft>
                <a:spcPts val="250"/>
              </a:spcAft>
              <a:buFont typeface="Times New Roman" panose="02020603050405020304" pitchFamily="18" charset="0"/>
              <a:buAutoNum type="arabicPeriod"/>
            </a:pPr>
            <a:r>
              <a:rPr lang="en-US" sz="1800" dirty="0" err="1">
                <a:effectLst/>
                <a:latin typeface="Times New Roman" panose="02020603050405020304" pitchFamily="18" charset="0"/>
              </a:rPr>
              <a:t>Andrian</a:t>
            </a:r>
            <a:r>
              <a:rPr lang="en-US" sz="1800" dirty="0">
                <a:effectLst/>
                <a:latin typeface="Times New Roman" panose="02020603050405020304" pitchFamily="18" charset="0"/>
              </a:rPr>
              <a:t>, R.; Maharani, D.; Muhammad, M.A.; </a:t>
            </a:r>
            <a:r>
              <a:rPr lang="en-US" sz="1800" dirty="0" err="1">
                <a:effectLst/>
                <a:latin typeface="Times New Roman" panose="02020603050405020304" pitchFamily="18" charset="0"/>
              </a:rPr>
              <a:t>Junaidi</a:t>
            </a:r>
            <a:r>
              <a:rPr lang="en-US" sz="1800" dirty="0">
                <a:effectLst/>
                <a:latin typeface="Times New Roman" panose="02020603050405020304" pitchFamily="18" charset="0"/>
              </a:rPr>
              <a:t>, A. Butterfly identification using gray level co-occurrence matrix (</a:t>
            </a:r>
            <a:r>
              <a:rPr lang="en-US" sz="1800" dirty="0" err="1">
                <a:effectLst/>
                <a:latin typeface="Times New Roman" panose="02020603050405020304" pitchFamily="18" charset="0"/>
              </a:rPr>
              <a:t>glcm</a:t>
            </a:r>
            <a:r>
              <a:rPr lang="en-US" sz="1800" dirty="0">
                <a:effectLst/>
                <a:latin typeface="Times New Roman" panose="02020603050405020304" pitchFamily="18" charset="0"/>
              </a:rPr>
              <a:t>) extraction feature and k-nearest neighbor (</a:t>
            </a:r>
            <a:r>
              <a:rPr lang="en-US" sz="1800" dirty="0" err="1">
                <a:effectLst/>
                <a:latin typeface="Times New Roman" panose="02020603050405020304" pitchFamily="18" charset="0"/>
              </a:rPr>
              <a:t>knn</a:t>
            </a:r>
            <a:r>
              <a:rPr lang="en-US" sz="1800" dirty="0">
                <a:effectLst/>
                <a:latin typeface="Times New Roman" panose="02020603050405020304" pitchFamily="18" charset="0"/>
              </a:rPr>
              <a:t>) classification. </a:t>
            </a:r>
            <a:r>
              <a:rPr lang="en-US" sz="1800" dirty="0" err="1">
                <a:effectLst/>
                <a:latin typeface="Times New Roman" panose="02020603050405020304" pitchFamily="18" charset="0"/>
              </a:rPr>
              <a:t>Regist</a:t>
            </a:r>
            <a:r>
              <a:rPr lang="en-US" sz="1800" dirty="0">
                <a:effectLst/>
                <a:latin typeface="Times New Roman" panose="02020603050405020304" pitchFamily="18" charset="0"/>
              </a:rPr>
              <a:t>. J. </a:t>
            </a:r>
            <a:r>
              <a:rPr lang="en-US" sz="1800" dirty="0" err="1">
                <a:effectLst/>
                <a:latin typeface="Times New Roman" panose="02020603050405020304" pitchFamily="18" charset="0"/>
              </a:rPr>
              <a:t>Ilm</a:t>
            </a:r>
            <a:r>
              <a:rPr lang="en-US" sz="1800" dirty="0">
                <a:effectLst/>
                <a:latin typeface="Times New Roman" panose="02020603050405020304" pitchFamily="18" charset="0"/>
              </a:rPr>
              <a:t>. </a:t>
            </a:r>
            <a:r>
              <a:rPr lang="en-US" sz="1800" dirty="0" err="1">
                <a:effectLst/>
                <a:latin typeface="Times New Roman" panose="02020603050405020304" pitchFamily="18" charset="0"/>
              </a:rPr>
              <a:t>Teknol</a:t>
            </a:r>
            <a:r>
              <a:rPr lang="en-US" sz="1800" dirty="0">
                <a:effectLst/>
                <a:latin typeface="Times New Roman" panose="02020603050405020304" pitchFamily="18" charset="0"/>
              </a:rPr>
              <a:t>. Sist. Inf. 2019, 6, 11–21.</a:t>
            </a:r>
            <a:endParaRPr lang="en-US" sz="1800" dirty="0">
              <a:effectLst/>
              <a:latin typeface="Arial" panose="020B0604020202020204" pitchFamily="34" charset="0"/>
            </a:endParaRPr>
          </a:p>
          <a:p>
            <a:pPr marL="342900" marR="0" lvl="0" indent="-342900" algn="just">
              <a:lnSpc>
                <a:spcPct val="114000"/>
              </a:lnSpc>
              <a:spcBef>
                <a:spcPts val="0"/>
              </a:spcBef>
              <a:spcAft>
                <a:spcPts val="250"/>
              </a:spcAft>
              <a:buFont typeface="Times New Roman" panose="02020603050405020304" pitchFamily="18" charset="0"/>
              <a:buAutoNum type="arabicPeriod"/>
            </a:pPr>
            <a:r>
              <a:rPr lang="en-US" sz="1800" dirty="0">
                <a:effectLst/>
                <a:latin typeface="Times New Roman" panose="02020603050405020304" pitchFamily="18" charset="0"/>
              </a:rPr>
              <a:t>Li, F.; </a:t>
            </a:r>
            <a:r>
              <a:rPr lang="en-US" sz="1800" dirty="0" err="1">
                <a:effectLst/>
                <a:latin typeface="Times New Roman" panose="02020603050405020304" pitchFamily="18" charset="0"/>
              </a:rPr>
              <a:t>Xiong</a:t>
            </a:r>
            <a:r>
              <a:rPr lang="en-US" sz="1800" dirty="0">
                <a:effectLst/>
                <a:latin typeface="Times New Roman" panose="02020603050405020304" pitchFamily="18" charset="0"/>
              </a:rPr>
              <a:t>, Y. Automatic identification of butterfly species based on </a:t>
            </a:r>
            <a:r>
              <a:rPr lang="en-US" sz="1800" dirty="0" err="1">
                <a:effectLst/>
                <a:latin typeface="Times New Roman" panose="02020603050405020304" pitchFamily="18" charset="0"/>
              </a:rPr>
              <a:t>HoMSC</a:t>
            </a:r>
            <a:r>
              <a:rPr lang="en-US" sz="1800" dirty="0">
                <a:effectLst/>
                <a:latin typeface="Times New Roman" panose="02020603050405020304" pitchFamily="18" charset="0"/>
              </a:rPr>
              <a:t> and </a:t>
            </a:r>
            <a:r>
              <a:rPr lang="en-US" sz="1800" dirty="0" err="1">
                <a:effectLst/>
                <a:latin typeface="Times New Roman" panose="02020603050405020304" pitchFamily="18" charset="0"/>
              </a:rPr>
              <a:t>GLCMoIB</a:t>
            </a:r>
            <a:r>
              <a:rPr lang="en-US" sz="1800" dirty="0">
                <a:effectLst/>
                <a:latin typeface="Times New Roman" panose="02020603050405020304" pitchFamily="18" charset="0"/>
              </a:rPr>
              <a:t>. Vis. </a:t>
            </a:r>
            <a:r>
              <a:rPr lang="en-US" sz="1800" dirty="0" err="1">
                <a:effectLst/>
                <a:latin typeface="Times New Roman" panose="02020603050405020304" pitchFamily="18" charset="0"/>
              </a:rPr>
              <a:t>Comput</a:t>
            </a:r>
            <a:r>
              <a:rPr lang="en-US" sz="1800" dirty="0">
                <a:effectLst/>
                <a:latin typeface="Times New Roman" panose="02020603050405020304" pitchFamily="18" charset="0"/>
              </a:rPr>
              <a:t>. 2018, 34, 1525–1533</a:t>
            </a:r>
            <a:endParaRPr lang="en-US" sz="1800" dirty="0">
              <a:effectLst/>
              <a:latin typeface="Arial" panose="020B0604020202020204" pitchFamily="34" charset="0"/>
            </a:endParaRPr>
          </a:p>
          <a:p>
            <a:endParaRPr lang="en-US" dirty="0"/>
          </a:p>
          <a:p>
            <a:pPr marL="1944" indent="0">
              <a:buNone/>
            </a:pPr>
            <a:r>
              <a:rPr lang="en-US" dirty="0"/>
              <a:t> </a:t>
            </a:r>
          </a:p>
          <a:p>
            <a:pPr marL="1944" indent="0">
              <a:buNone/>
            </a:pPr>
            <a:endParaRPr lang="en-US" dirty="0"/>
          </a:p>
          <a:p>
            <a:endParaRPr lang="en-US" dirty="0"/>
          </a:p>
        </p:txBody>
      </p:sp>
    </p:spTree>
    <p:extLst>
      <p:ext uri="{BB962C8B-B14F-4D97-AF65-F5344CB8AC3E}">
        <p14:creationId xmlns:p14="http://schemas.microsoft.com/office/powerpoint/2010/main" val="39167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1CC62-2EB7-B27D-3A92-3C87A80E9E9D}"/>
              </a:ext>
            </a:extLst>
          </p:cNvPr>
          <p:cNvSpPr>
            <a:spLocks noGrp="1"/>
          </p:cNvSpPr>
          <p:nvPr>
            <p:ph idx="1"/>
          </p:nvPr>
        </p:nvSpPr>
        <p:spPr/>
        <p:txBody>
          <a:bodyPr>
            <a:normAutofit/>
          </a:bodyPr>
          <a:lstStyle/>
          <a:p>
            <a:pPr algn="ctr"/>
            <a:r>
              <a:rPr lang="en-US" sz="6000" dirty="0"/>
              <a:t>THANK YOU</a:t>
            </a:r>
          </a:p>
        </p:txBody>
      </p:sp>
    </p:spTree>
    <p:extLst>
      <p:ext uri="{BB962C8B-B14F-4D97-AF65-F5344CB8AC3E}">
        <p14:creationId xmlns:p14="http://schemas.microsoft.com/office/powerpoint/2010/main" val="6720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9DD8A-B1BF-A25B-3630-D7A45BD182F4}"/>
              </a:ext>
            </a:extLst>
          </p:cNvPr>
          <p:cNvSpPr>
            <a:spLocks noGrp="1"/>
          </p:cNvSpPr>
          <p:nvPr>
            <p:ph type="ctrTitle"/>
          </p:nvPr>
        </p:nvSpPr>
        <p:spPr>
          <a:xfrm>
            <a:off x="448055" y="662399"/>
            <a:ext cx="11293200" cy="2090131"/>
          </a:xfrm>
        </p:spPr>
        <p:txBody>
          <a:bodyPr anchor="ctr">
            <a:normAutofit fontScale="90000"/>
          </a:bodyPr>
          <a:lstStyle/>
          <a:p>
            <a:r>
              <a:rPr lang="en-US" dirty="0"/>
              <a:t>			Butterfly Classification </a:t>
            </a:r>
            <a:br>
              <a:rPr lang="en-US" dirty="0"/>
            </a:br>
            <a:r>
              <a:rPr lang="en-US" dirty="0"/>
              <a:t>					Using </a:t>
            </a:r>
            <a:br>
              <a:rPr lang="en-US" dirty="0"/>
            </a:br>
            <a:r>
              <a:rPr lang="en-US" dirty="0"/>
              <a:t>			Machine Techniques</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n abstract genetic concept">
            <a:extLst>
              <a:ext uri="{FF2B5EF4-FFF2-40B4-BE49-F238E27FC236}">
                <a16:creationId xmlns:a16="http://schemas.microsoft.com/office/drawing/2014/main" id="{8C2B9ABA-5798-7C5F-F4B3-BF2B06DC5150}"/>
              </a:ext>
            </a:extLst>
          </p:cNvPr>
          <p:cNvPicPr>
            <a:picLocks noChangeAspect="1"/>
          </p:cNvPicPr>
          <p:nvPr/>
        </p:nvPicPr>
        <p:blipFill rotWithShape="1">
          <a:blip r:embed="rId2"/>
          <a:srcRect t="37749" b="30273"/>
          <a:stretch/>
        </p:blipFill>
        <p:spPr>
          <a:xfrm>
            <a:off x="20" y="2855864"/>
            <a:ext cx="12191980" cy="4002135"/>
          </a:xfrm>
          <a:prstGeom prst="rect">
            <a:avLst/>
          </a:prstGeom>
        </p:spPr>
      </p:pic>
      <p:sp>
        <p:nvSpPr>
          <p:cNvPr id="3" name="TextBox 2">
            <a:extLst>
              <a:ext uri="{FF2B5EF4-FFF2-40B4-BE49-F238E27FC236}">
                <a16:creationId xmlns:a16="http://schemas.microsoft.com/office/drawing/2014/main" id="{B781DDA2-5A09-9389-E46F-DE311DC49F5B}"/>
              </a:ext>
            </a:extLst>
          </p:cNvPr>
          <p:cNvSpPr txBox="1"/>
          <p:nvPr/>
        </p:nvSpPr>
        <p:spPr>
          <a:xfrm flipH="1">
            <a:off x="8282453" y="4376675"/>
            <a:ext cx="3909527" cy="2031325"/>
          </a:xfrm>
          <a:prstGeom prst="rect">
            <a:avLst/>
          </a:prstGeom>
          <a:noFill/>
        </p:spPr>
        <p:txBody>
          <a:bodyPr wrap="square" rtlCol="0">
            <a:spAutoFit/>
          </a:bodyPr>
          <a:lstStyle/>
          <a:p>
            <a:endParaRPr lang="en-US" b="1" dirty="0">
              <a:solidFill>
                <a:schemeClr val="bg1"/>
              </a:solidFill>
            </a:endParaRPr>
          </a:p>
          <a:p>
            <a:endParaRPr lang="en-US" b="1" dirty="0">
              <a:solidFill>
                <a:schemeClr val="bg1"/>
              </a:solidFill>
            </a:endParaRPr>
          </a:p>
          <a:p>
            <a:r>
              <a:rPr lang="en-US" b="1" dirty="0">
                <a:solidFill>
                  <a:schemeClr val="bg1"/>
                </a:solidFill>
              </a:rPr>
              <a:t>Group Members:</a:t>
            </a:r>
          </a:p>
          <a:p>
            <a:r>
              <a:rPr lang="en-US" b="1" dirty="0">
                <a:solidFill>
                  <a:schemeClr val="bg1"/>
                </a:solidFill>
              </a:rPr>
              <a:t>SAI SHIVANI MAMINDLA </a:t>
            </a:r>
          </a:p>
          <a:p>
            <a:r>
              <a:rPr lang="en-US" b="1" dirty="0">
                <a:solidFill>
                  <a:schemeClr val="bg1"/>
                </a:solidFill>
              </a:rPr>
              <a:t>KEERTHI POTLAPALLY</a:t>
            </a:r>
          </a:p>
          <a:p>
            <a:r>
              <a:rPr lang="en-US" b="1" dirty="0">
                <a:solidFill>
                  <a:schemeClr val="bg1"/>
                </a:solidFill>
              </a:rPr>
              <a:t>DEEKSHITH KORIDE</a:t>
            </a:r>
          </a:p>
          <a:p>
            <a:r>
              <a:rPr lang="en-US" b="1" dirty="0">
                <a:solidFill>
                  <a:schemeClr val="bg1"/>
                </a:solidFill>
              </a:rPr>
              <a:t>SIVA SAI KUMAR REDDY ANNEM</a:t>
            </a:r>
          </a:p>
        </p:txBody>
      </p:sp>
    </p:spTree>
    <p:extLst>
      <p:ext uri="{BB962C8B-B14F-4D97-AF65-F5344CB8AC3E}">
        <p14:creationId xmlns:p14="http://schemas.microsoft.com/office/powerpoint/2010/main" val="25031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6318-9EDC-9253-D78E-AEA6A0135E77}"/>
              </a:ext>
            </a:extLst>
          </p:cNvPr>
          <p:cNvSpPr>
            <a:spLocks noGrp="1"/>
          </p:cNvSpPr>
          <p:nvPr>
            <p:ph type="title"/>
          </p:nvPr>
        </p:nvSpPr>
        <p:spPr>
          <a:xfrm>
            <a:off x="448056" y="388800"/>
            <a:ext cx="11301984" cy="758865"/>
          </a:xfrm>
        </p:spPr>
        <p:txBody>
          <a:bodyPr/>
          <a:lstStyle/>
          <a:p>
            <a:r>
              <a:rPr lang="en-US" dirty="0"/>
              <a:t>Roles &amp; Responsibilities:</a:t>
            </a:r>
          </a:p>
        </p:txBody>
      </p:sp>
      <p:sp>
        <p:nvSpPr>
          <p:cNvPr id="3" name="Content Placeholder 2">
            <a:extLst>
              <a:ext uri="{FF2B5EF4-FFF2-40B4-BE49-F238E27FC236}">
                <a16:creationId xmlns:a16="http://schemas.microsoft.com/office/drawing/2014/main" id="{78D09E20-BACD-EE22-2ED4-26C203788465}"/>
              </a:ext>
            </a:extLst>
          </p:cNvPr>
          <p:cNvSpPr>
            <a:spLocks noGrp="1"/>
          </p:cNvSpPr>
          <p:nvPr>
            <p:ph idx="1"/>
          </p:nvPr>
        </p:nvSpPr>
        <p:spPr>
          <a:xfrm>
            <a:off x="448056" y="1212980"/>
            <a:ext cx="11293200" cy="4305233"/>
          </a:xfrm>
        </p:spPr>
        <p:txBody>
          <a:bodyPr/>
          <a:lstStyle/>
          <a:p>
            <a:r>
              <a:rPr lang="en-US" dirty="0"/>
              <a:t>Dataset collection: Sai Keerthi </a:t>
            </a:r>
            <a:r>
              <a:rPr lang="en-US" dirty="0" err="1"/>
              <a:t>Potlapally</a:t>
            </a:r>
            <a:r>
              <a:rPr lang="en-US" dirty="0"/>
              <a:t>&amp; Shivani Mamindla</a:t>
            </a:r>
          </a:p>
          <a:p>
            <a:r>
              <a:rPr lang="en-US" dirty="0"/>
              <a:t>Dataset loading and preprocessing coding: Siva Sai Reddy &amp; </a:t>
            </a:r>
            <a:r>
              <a:rPr lang="en-US" dirty="0" err="1"/>
              <a:t>Deekshith</a:t>
            </a:r>
            <a:r>
              <a:rPr lang="en-US" dirty="0"/>
              <a:t> </a:t>
            </a:r>
            <a:r>
              <a:rPr lang="en-US" dirty="0" err="1"/>
              <a:t>Koride</a:t>
            </a:r>
            <a:endParaRPr lang="en-US" dirty="0"/>
          </a:p>
          <a:p>
            <a:r>
              <a:rPr lang="en-US" dirty="0"/>
              <a:t>Algorithm implementation coding: Sai Keerthi </a:t>
            </a:r>
            <a:r>
              <a:rPr lang="en-US" dirty="0" err="1"/>
              <a:t>Potlapally</a:t>
            </a:r>
            <a:r>
              <a:rPr lang="en-US" dirty="0"/>
              <a:t>, Shivani </a:t>
            </a:r>
            <a:r>
              <a:rPr lang="en-US" dirty="0" err="1"/>
              <a:t>mamindla</a:t>
            </a:r>
            <a:r>
              <a:rPr lang="en-US" dirty="0"/>
              <a:t>, Siva Sai Reddy and </a:t>
            </a:r>
            <a:r>
              <a:rPr lang="en-US" dirty="0" err="1"/>
              <a:t>Deekshith</a:t>
            </a:r>
            <a:r>
              <a:rPr lang="en-US" dirty="0"/>
              <a:t> </a:t>
            </a:r>
            <a:r>
              <a:rPr lang="en-US" dirty="0" err="1"/>
              <a:t>Koride</a:t>
            </a:r>
            <a:endParaRPr lang="en-US" dirty="0"/>
          </a:p>
          <a:p>
            <a:r>
              <a:rPr lang="en-US" dirty="0"/>
              <a:t>Documentation: Sai Keerthi </a:t>
            </a:r>
            <a:r>
              <a:rPr lang="en-US" dirty="0" err="1"/>
              <a:t>Potlapally</a:t>
            </a:r>
            <a:r>
              <a:rPr lang="en-US" dirty="0"/>
              <a:t> and Siva </a:t>
            </a:r>
            <a:r>
              <a:rPr lang="en-US" dirty="0" err="1"/>
              <a:t>sai</a:t>
            </a:r>
            <a:r>
              <a:rPr lang="en-US" dirty="0"/>
              <a:t> </a:t>
            </a:r>
            <a:r>
              <a:rPr lang="en-US" dirty="0" err="1"/>
              <a:t>ReddyPowerpoint</a:t>
            </a:r>
            <a:r>
              <a:rPr lang="en-US" dirty="0"/>
              <a:t>: Shivani Mamindla, </a:t>
            </a:r>
            <a:r>
              <a:rPr lang="en-US" dirty="0" err="1"/>
              <a:t>Deekshith</a:t>
            </a:r>
            <a:r>
              <a:rPr lang="en-US" dirty="0"/>
              <a:t> </a:t>
            </a:r>
            <a:r>
              <a:rPr lang="en-US" dirty="0" err="1"/>
              <a:t>Koride</a:t>
            </a:r>
            <a:endParaRPr lang="en-US" dirty="0"/>
          </a:p>
        </p:txBody>
      </p:sp>
    </p:spTree>
    <p:extLst>
      <p:ext uri="{BB962C8B-B14F-4D97-AF65-F5344CB8AC3E}">
        <p14:creationId xmlns:p14="http://schemas.microsoft.com/office/powerpoint/2010/main" val="252061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6318-9EDC-9253-D78E-AEA6A0135E77}"/>
              </a:ext>
            </a:extLst>
          </p:cNvPr>
          <p:cNvSpPr>
            <a:spLocks noGrp="1"/>
          </p:cNvSpPr>
          <p:nvPr>
            <p:ph type="title"/>
          </p:nvPr>
        </p:nvSpPr>
        <p:spPr>
          <a:xfrm>
            <a:off x="448056" y="388800"/>
            <a:ext cx="11301984" cy="758865"/>
          </a:xfrm>
        </p:spPr>
        <p:txBody>
          <a:bodyPr/>
          <a:lstStyle/>
          <a:p>
            <a:r>
              <a:rPr lang="en-US" dirty="0"/>
              <a:t>Motivation:</a:t>
            </a:r>
          </a:p>
        </p:txBody>
      </p:sp>
      <p:sp>
        <p:nvSpPr>
          <p:cNvPr id="3" name="Content Placeholder 2">
            <a:extLst>
              <a:ext uri="{FF2B5EF4-FFF2-40B4-BE49-F238E27FC236}">
                <a16:creationId xmlns:a16="http://schemas.microsoft.com/office/drawing/2014/main" id="{78D09E20-BACD-EE22-2ED4-26C203788465}"/>
              </a:ext>
            </a:extLst>
          </p:cNvPr>
          <p:cNvSpPr>
            <a:spLocks noGrp="1"/>
          </p:cNvSpPr>
          <p:nvPr>
            <p:ph idx="1"/>
          </p:nvPr>
        </p:nvSpPr>
        <p:spPr>
          <a:xfrm>
            <a:off x="448056" y="1212980"/>
            <a:ext cx="11293200" cy="4305233"/>
          </a:xfrm>
        </p:spPr>
        <p:txBody>
          <a:bodyPr/>
          <a:lstStyle/>
          <a:p>
            <a:r>
              <a:rPr lang="en-US" dirty="0"/>
              <a:t>Scientists have been working very hard on the global climate change.</a:t>
            </a:r>
          </a:p>
          <a:p>
            <a:r>
              <a:rPr lang="en-US" dirty="0"/>
              <a:t>In order to help them identify the problems quicker, we wanted to help them in such a way that makes it easier for them to get into the problem solution.</a:t>
            </a:r>
          </a:p>
          <a:p>
            <a:r>
              <a:rPr lang="en-US" dirty="0"/>
              <a:t>So, after some research we got to know that butterfly species can be used to solve this problem.</a:t>
            </a:r>
          </a:p>
          <a:p>
            <a:r>
              <a:rPr lang="en-US" dirty="0"/>
              <a:t>So, our motivation is to create a Butterfly classification system with at most accuracy and less time-consuming method.</a:t>
            </a:r>
          </a:p>
          <a:p>
            <a:endParaRPr lang="en-US" dirty="0"/>
          </a:p>
        </p:txBody>
      </p:sp>
    </p:spTree>
    <p:extLst>
      <p:ext uri="{BB962C8B-B14F-4D97-AF65-F5344CB8AC3E}">
        <p14:creationId xmlns:p14="http://schemas.microsoft.com/office/powerpoint/2010/main" val="10218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6318-9EDC-9253-D78E-AEA6A0135E77}"/>
              </a:ext>
            </a:extLst>
          </p:cNvPr>
          <p:cNvSpPr>
            <a:spLocks noGrp="1"/>
          </p:cNvSpPr>
          <p:nvPr>
            <p:ph type="title"/>
          </p:nvPr>
        </p:nvSpPr>
        <p:spPr>
          <a:xfrm>
            <a:off x="448056" y="388800"/>
            <a:ext cx="11301984" cy="758865"/>
          </a:xfrm>
        </p:spPr>
        <p:txBody>
          <a:bodyPr/>
          <a:lstStyle/>
          <a:p>
            <a:r>
              <a:rPr lang="en-US" dirty="0"/>
              <a:t>Objectives:</a:t>
            </a:r>
          </a:p>
        </p:txBody>
      </p:sp>
      <p:sp>
        <p:nvSpPr>
          <p:cNvPr id="3" name="Content Placeholder 2">
            <a:extLst>
              <a:ext uri="{FF2B5EF4-FFF2-40B4-BE49-F238E27FC236}">
                <a16:creationId xmlns:a16="http://schemas.microsoft.com/office/drawing/2014/main" id="{78D09E20-BACD-EE22-2ED4-26C203788465}"/>
              </a:ext>
            </a:extLst>
          </p:cNvPr>
          <p:cNvSpPr>
            <a:spLocks noGrp="1"/>
          </p:cNvSpPr>
          <p:nvPr>
            <p:ph idx="1"/>
          </p:nvPr>
        </p:nvSpPr>
        <p:spPr>
          <a:xfrm>
            <a:off x="448056" y="1212980"/>
            <a:ext cx="11293200" cy="4305233"/>
          </a:xfrm>
        </p:spPr>
        <p:txBody>
          <a:bodyPr/>
          <a:lstStyle/>
          <a:p>
            <a:r>
              <a:rPr lang="en-US" dirty="0"/>
              <a:t>In this, we are going to classify the butterflies using Logistic Regression, Random Forest Classifiers, Support Vector Machines, K-Nearest Neighbor.</a:t>
            </a:r>
          </a:p>
          <a:p>
            <a:r>
              <a:rPr lang="en-US" dirty="0"/>
              <a:t>First, we have reshaped the dataset, classified the data of the butterflies using SVM, Random Forest, KNN algorithms for classification.</a:t>
            </a:r>
          </a:p>
          <a:p>
            <a:r>
              <a:rPr lang="en-US" dirty="0"/>
              <a:t>Then, we compared the predictions of classifications.</a:t>
            </a:r>
          </a:p>
        </p:txBody>
      </p:sp>
    </p:spTree>
    <p:extLst>
      <p:ext uri="{BB962C8B-B14F-4D97-AF65-F5344CB8AC3E}">
        <p14:creationId xmlns:p14="http://schemas.microsoft.com/office/powerpoint/2010/main" val="198661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6318-9EDC-9253-D78E-AEA6A0135E77}"/>
              </a:ext>
            </a:extLst>
          </p:cNvPr>
          <p:cNvSpPr>
            <a:spLocks noGrp="1"/>
          </p:cNvSpPr>
          <p:nvPr>
            <p:ph type="title"/>
          </p:nvPr>
        </p:nvSpPr>
        <p:spPr>
          <a:xfrm>
            <a:off x="448056" y="388800"/>
            <a:ext cx="11301984" cy="758865"/>
          </a:xfrm>
        </p:spPr>
        <p:txBody>
          <a:bodyPr/>
          <a:lstStyle/>
          <a:p>
            <a:r>
              <a:rPr lang="en-US" dirty="0"/>
              <a:t>Related Work:</a:t>
            </a:r>
          </a:p>
        </p:txBody>
      </p:sp>
      <p:sp>
        <p:nvSpPr>
          <p:cNvPr id="3" name="Content Placeholder 2">
            <a:extLst>
              <a:ext uri="{FF2B5EF4-FFF2-40B4-BE49-F238E27FC236}">
                <a16:creationId xmlns:a16="http://schemas.microsoft.com/office/drawing/2014/main" id="{78D09E20-BACD-EE22-2ED4-26C203788465}"/>
              </a:ext>
            </a:extLst>
          </p:cNvPr>
          <p:cNvSpPr>
            <a:spLocks noGrp="1"/>
          </p:cNvSpPr>
          <p:nvPr>
            <p:ph idx="1"/>
          </p:nvPr>
        </p:nvSpPr>
        <p:spPr>
          <a:xfrm>
            <a:off x="448056" y="1212980"/>
            <a:ext cx="11293200" cy="4305233"/>
          </a:xfrm>
        </p:spPr>
        <p:txBody>
          <a:bodyPr>
            <a:normAutofit fontScale="92500"/>
          </a:bodyPr>
          <a:lstStyle/>
          <a:p>
            <a:r>
              <a:rPr lang="en-US" dirty="0"/>
              <a:t>Wen et al. incorporated local and global information for insect classification; researchers developed a model that incorporates K nearest neighbor classification (KNNC), regular densities predicated sequential classification model (NDLC), minimal level fewest linear classification algorithm (MLSLC), the nearest mean classifier (NMC), and decision tree (DT). Their experimental results showed an 86.6% classification rate when assessed on images taken during actual field trapping for training.</a:t>
            </a:r>
          </a:p>
          <a:p>
            <a:r>
              <a:rPr lang="en-US" dirty="0"/>
              <a:t>Faithpraise et al. extracted structural information and used ANN to construct an automatic detection algorithm for copepod species. They assessed an overall accuracy of 93.13 % using seven copepod traits from 240 reference photos. Xie et al. used advanced multiple-task sparse representation and multiple-kernel learning approaches; additional efforts were towards a classification method to categorize butterfly imagery. They applied the conceptual approach to the trial on 24 prevalent farming systems species and contrasted it to some newer approaches</a:t>
            </a:r>
          </a:p>
        </p:txBody>
      </p:sp>
    </p:spTree>
    <p:extLst>
      <p:ext uri="{BB962C8B-B14F-4D97-AF65-F5344CB8AC3E}">
        <p14:creationId xmlns:p14="http://schemas.microsoft.com/office/powerpoint/2010/main" val="245156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6318-9EDC-9253-D78E-AEA6A0135E77}"/>
              </a:ext>
            </a:extLst>
          </p:cNvPr>
          <p:cNvSpPr>
            <a:spLocks noGrp="1"/>
          </p:cNvSpPr>
          <p:nvPr>
            <p:ph type="title"/>
          </p:nvPr>
        </p:nvSpPr>
        <p:spPr>
          <a:xfrm>
            <a:off x="448056" y="388800"/>
            <a:ext cx="11301984" cy="758865"/>
          </a:xfrm>
        </p:spPr>
        <p:txBody>
          <a:bodyPr/>
          <a:lstStyle/>
          <a:p>
            <a:r>
              <a:rPr lang="en-US" dirty="0"/>
              <a:t>Problem Statement:</a:t>
            </a:r>
          </a:p>
        </p:txBody>
      </p:sp>
      <p:sp>
        <p:nvSpPr>
          <p:cNvPr id="3" name="Content Placeholder 2">
            <a:extLst>
              <a:ext uri="{FF2B5EF4-FFF2-40B4-BE49-F238E27FC236}">
                <a16:creationId xmlns:a16="http://schemas.microsoft.com/office/drawing/2014/main" id="{78D09E20-BACD-EE22-2ED4-26C203788465}"/>
              </a:ext>
            </a:extLst>
          </p:cNvPr>
          <p:cNvSpPr>
            <a:spLocks noGrp="1"/>
          </p:cNvSpPr>
          <p:nvPr>
            <p:ph idx="1"/>
          </p:nvPr>
        </p:nvSpPr>
        <p:spPr>
          <a:xfrm>
            <a:off x="448056" y="1212980"/>
            <a:ext cx="11293200" cy="4305233"/>
          </a:xfrm>
        </p:spPr>
        <p:txBody>
          <a:bodyPr>
            <a:normAutofit/>
          </a:bodyPr>
          <a:lstStyle/>
          <a:p>
            <a:r>
              <a:rPr lang="en-US" dirty="0"/>
              <a:t>Classification of species can be very difficult, since their diversity is not uniformly distributed. Instead, nature is very imbalanced, and some animals are easier to photograph. This is also true within a group of insects, e.g., butterflies. Some butterfly species are more common than others, both in nature and in pictures.</a:t>
            </a:r>
          </a:p>
          <a:p>
            <a:r>
              <a:rPr lang="en-US" dirty="0"/>
              <a:t>The goal of this research is to create a butterfly classification system with most accuracy and less time-consuming method.</a:t>
            </a:r>
          </a:p>
        </p:txBody>
      </p:sp>
    </p:spTree>
    <p:extLst>
      <p:ext uri="{BB962C8B-B14F-4D97-AF65-F5344CB8AC3E}">
        <p14:creationId xmlns:p14="http://schemas.microsoft.com/office/powerpoint/2010/main" val="171536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425D08-6505-4F53-9B03-D2F289363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12F90-D262-90EF-0BC0-B9E46B10A7E7}"/>
              </a:ext>
            </a:extLst>
          </p:cNvPr>
          <p:cNvSpPr>
            <a:spLocks noGrp="1"/>
          </p:cNvSpPr>
          <p:nvPr>
            <p:ph type="title"/>
          </p:nvPr>
        </p:nvSpPr>
        <p:spPr>
          <a:xfrm>
            <a:off x="448056" y="388800"/>
            <a:ext cx="5432044" cy="860400"/>
          </a:xfrm>
        </p:spPr>
        <p:txBody>
          <a:bodyPr vert="horz" wrap="square" lIns="0" tIns="0" rIns="0" bIns="0" rtlCol="0" anchor="b">
            <a:normAutofit/>
          </a:bodyPr>
          <a:lstStyle/>
          <a:p>
            <a:pPr>
              <a:lnSpc>
                <a:spcPct val="100000"/>
              </a:lnSpc>
            </a:pPr>
            <a:r>
              <a:rPr lang="en-US" dirty="0"/>
              <a:t>Proposed Solution</a:t>
            </a:r>
            <a:endParaRPr lang="en-US"/>
          </a:p>
        </p:txBody>
      </p:sp>
      <p:cxnSp>
        <p:nvCxnSpPr>
          <p:cNvPr id="12" name="Straight Connector 11">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36A98D3-1469-3D83-6B86-17A4116785BD}"/>
              </a:ext>
            </a:extLst>
          </p:cNvPr>
          <p:cNvSpPr>
            <a:spLocks noGrp="1"/>
          </p:cNvSpPr>
          <p:nvPr>
            <p:ph type="body" sz="half" idx="2"/>
          </p:nvPr>
        </p:nvSpPr>
        <p:spPr>
          <a:xfrm>
            <a:off x="448056" y="1944000"/>
            <a:ext cx="5432044" cy="4006800"/>
          </a:xfrm>
        </p:spPr>
        <p:txBody>
          <a:bodyPr vert="horz" wrap="square" lIns="0" tIns="0" rIns="91440" bIns="0" rtlCol="0">
            <a:normAutofit/>
          </a:bodyPr>
          <a:lstStyle/>
          <a:p>
            <a:pPr indent="-448056">
              <a:lnSpc>
                <a:spcPct val="140000"/>
              </a:lnSpc>
              <a:buFont typeface="Calibri Light" panose="020F0302020204030204" pitchFamily="34" charset="0"/>
              <a:buChar char="→"/>
            </a:pPr>
            <a:r>
              <a:rPr lang="en-US" dirty="0"/>
              <a:t>A total of 9285 photos have been used which are divided into 75 subdirectories. The top 10 categories have been taken.</a:t>
            </a:r>
          </a:p>
          <a:p>
            <a:pPr indent="-448056">
              <a:lnSpc>
                <a:spcPct val="140000"/>
              </a:lnSpc>
              <a:buFont typeface="Calibri Light" panose="020F0302020204030204" pitchFamily="34" charset="0"/>
              <a:buChar char="→"/>
            </a:pPr>
            <a:r>
              <a:rPr lang="en-US" dirty="0"/>
              <a:t>We </a:t>
            </a:r>
            <a:r>
              <a:rPr lang="en-US" sz="1800" dirty="0">
                <a:effectLst/>
                <a:latin typeface="Times New Roman" panose="02020603050405020304" pitchFamily="18" charset="0"/>
              </a:rPr>
              <a:t>use deep reinforcement learning to present a deep-learning-based technique for fine-grained butterfly classification using specimen photos.</a:t>
            </a:r>
          </a:p>
          <a:p>
            <a:pPr indent="-448056">
              <a:lnSpc>
                <a:spcPct val="140000"/>
              </a:lnSpc>
              <a:buFont typeface="Calibri Light" panose="020F0302020204030204" pitchFamily="34" charset="0"/>
              <a:buChar char="→"/>
            </a:pPr>
            <a:r>
              <a:rPr lang="en-US" dirty="0"/>
              <a:t>The proposed work classifies butterfly species images into various classes using pre-trained transfer-learning models.</a:t>
            </a:r>
            <a:endParaRPr lang="en-US" sz="1800" dirty="0">
              <a:effectLst/>
              <a:latin typeface="Times New Roman" panose="02020603050405020304" pitchFamily="18" charset="0"/>
            </a:endParaRPr>
          </a:p>
          <a:p>
            <a:pPr indent="-448056">
              <a:lnSpc>
                <a:spcPct val="140000"/>
              </a:lnSpc>
              <a:buFont typeface="Calibri Light" panose="020F0302020204030204" pitchFamily="34" charset="0"/>
              <a:buChar char="→"/>
            </a:pPr>
            <a:endParaRPr lang="en-US" sz="1800" dirty="0">
              <a:effectLst/>
              <a:latin typeface="Arial" panose="020B0604020202020204" pitchFamily="34" charset="0"/>
            </a:endParaRPr>
          </a:p>
          <a:p>
            <a:pPr indent="-448056">
              <a:lnSpc>
                <a:spcPct val="140000"/>
              </a:lnSpc>
              <a:buFont typeface="Calibri Light" panose="020F0302020204030204" pitchFamily="34" charset="0"/>
              <a:buChar char="→"/>
            </a:pPr>
            <a:endParaRPr lang="en-US" dirty="0"/>
          </a:p>
        </p:txBody>
      </p:sp>
      <p:pic>
        <p:nvPicPr>
          <p:cNvPr id="5" name="image1.png">
            <a:extLst>
              <a:ext uri="{FF2B5EF4-FFF2-40B4-BE49-F238E27FC236}">
                <a16:creationId xmlns:a16="http://schemas.microsoft.com/office/drawing/2014/main" id="{8E81BC6D-5CAA-950D-09E5-DFBF74539D9F}"/>
              </a:ext>
            </a:extLst>
          </p:cNvPr>
          <p:cNvPicPr preferRelativeResize="0">
            <a:picLocks noGrp="1"/>
          </p:cNvPicPr>
          <p:nvPr>
            <p:ph idx="1"/>
          </p:nvPr>
        </p:nvPicPr>
        <p:blipFill rotWithShape="1">
          <a:blip r:embed="rId2"/>
          <a:srcRect l="5523" r="8037"/>
          <a:stretch/>
        </p:blipFill>
        <p:spPr>
          <a:xfrm>
            <a:off x="6624320" y="1148080"/>
            <a:ext cx="5124268" cy="4809920"/>
          </a:xfrm>
          <a:prstGeom prst="rect">
            <a:avLst/>
          </a:prstGeom>
        </p:spPr>
      </p:pic>
    </p:spTree>
    <p:extLst>
      <p:ext uri="{BB962C8B-B14F-4D97-AF65-F5344CB8AC3E}">
        <p14:creationId xmlns:p14="http://schemas.microsoft.com/office/powerpoint/2010/main" val="294761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97D0-CD24-A7D9-F436-64E1E932F2DF}"/>
              </a:ext>
            </a:extLst>
          </p:cNvPr>
          <p:cNvSpPr>
            <a:spLocks noGrp="1"/>
          </p:cNvSpPr>
          <p:nvPr>
            <p:ph idx="1"/>
          </p:nvPr>
        </p:nvSpPr>
        <p:spPr>
          <a:xfrm>
            <a:off x="4450080" y="1524000"/>
            <a:ext cx="7132320" cy="3098800"/>
          </a:xfrm>
        </p:spPr>
        <p:txBody>
          <a:bodyPr/>
          <a:lstStyle/>
          <a:p>
            <a:r>
              <a:rPr lang="en-US" dirty="0"/>
              <a:t>As per the Workflow diagram, we first do the preprocessing of the data.</a:t>
            </a:r>
          </a:p>
          <a:p>
            <a:r>
              <a:rPr lang="en-US" dirty="0"/>
              <a:t>Then, features are extracted form the images of the dataset</a:t>
            </a:r>
          </a:p>
          <a:p>
            <a:r>
              <a:rPr lang="en-US" dirty="0"/>
              <a:t>Classification of the data is done according to the features extracted.</a:t>
            </a:r>
          </a:p>
          <a:p>
            <a:r>
              <a:rPr lang="en-US" dirty="0"/>
              <a:t>Then the images of the dataset are classified.</a:t>
            </a:r>
          </a:p>
          <a:p>
            <a:endParaRPr lang="en-US" dirty="0"/>
          </a:p>
          <a:p>
            <a:endParaRPr lang="en-US" dirty="0"/>
          </a:p>
        </p:txBody>
      </p:sp>
      <p:sp>
        <p:nvSpPr>
          <p:cNvPr id="4" name="Text Placeholder 3">
            <a:extLst>
              <a:ext uri="{FF2B5EF4-FFF2-40B4-BE49-F238E27FC236}">
                <a16:creationId xmlns:a16="http://schemas.microsoft.com/office/drawing/2014/main" id="{A4127436-B2B3-AFDC-4812-F00A402E69BB}"/>
              </a:ext>
            </a:extLst>
          </p:cNvPr>
          <p:cNvSpPr>
            <a:spLocks noGrp="1"/>
          </p:cNvSpPr>
          <p:nvPr>
            <p:ph type="body" sz="half" idx="2"/>
          </p:nvPr>
        </p:nvSpPr>
        <p:spPr>
          <a:xfrm>
            <a:off x="448056" y="548640"/>
            <a:ext cx="3447288" cy="540410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Workflow</a:t>
            </a:r>
          </a:p>
        </p:txBody>
      </p:sp>
      <p:pic>
        <p:nvPicPr>
          <p:cNvPr id="5" name="image3.png">
            <a:extLst>
              <a:ext uri="{FF2B5EF4-FFF2-40B4-BE49-F238E27FC236}">
                <a16:creationId xmlns:a16="http://schemas.microsoft.com/office/drawing/2014/main" id="{A69F0F78-BE6F-A4C7-A47C-4C9998F08374}"/>
              </a:ext>
            </a:extLst>
          </p:cNvPr>
          <p:cNvPicPr preferRelativeResize="0"/>
          <p:nvPr/>
        </p:nvPicPr>
        <p:blipFill>
          <a:blip r:embed="rId2"/>
          <a:srcRect t="4861"/>
          <a:stretch>
            <a:fillRect/>
          </a:stretch>
        </p:blipFill>
        <p:spPr>
          <a:xfrm>
            <a:off x="441960" y="548640"/>
            <a:ext cx="3447288" cy="3840480"/>
          </a:xfrm>
          <a:prstGeom prst="rect">
            <a:avLst/>
          </a:prstGeom>
        </p:spPr>
      </p:pic>
    </p:spTree>
    <p:extLst>
      <p:ext uri="{BB962C8B-B14F-4D97-AF65-F5344CB8AC3E}">
        <p14:creationId xmlns:p14="http://schemas.microsoft.com/office/powerpoint/2010/main" val="3517293684"/>
      </p:ext>
    </p:extLst>
  </p:cSld>
  <p:clrMapOvr>
    <a:masterClrMapping/>
  </p:clrMapOvr>
</p:sld>
</file>

<file path=ppt/theme/theme1.xml><?xml version="1.0" encoding="utf-8"?>
<a:theme xmlns:a="http://schemas.openxmlformats.org/drawingml/2006/main" name="ThinL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239</TotalTime>
  <Words>1076</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Bell MT</vt:lpstr>
      <vt:lpstr>Calibri Light</vt:lpstr>
      <vt:lpstr>Times New Roman</vt:lpstr>
      <vt:lpstr>ThinLineVTI</vt:lpstr>
      <vt:lpstr> MACHINE LEARNING CS5710 CRN-12675</vt:lpstr>
      <vt:lpstr>   Butterfly Classification       Using     Machine Techniques</vt:lpstr>
      <vt:lpstr>Roles &amp; Responsibilities:</vt:lpstr>
      <vt:lpstr>Motivation:</vt:lpstr>
      <vt:lpstr>Objectives:</vt:lpstr>
      <vt:lpstr>Related Work:</vt:lpstr>
      <vt:lpstr>Problem Statement:</vt:lpstr>
      <vt:lpstr>Proposed Solution</vt:lpstr>
      <vt:lpstr>PowerPoint Presentation</vt:lpstr>
      <vt:lpstr>Results:</vt:lpstr>
      <vt:lpstr>Results:</vt:lpstr>
      <vt:lpstr>Results:</vt:lpstr>
      <vt:lpstr>Results:</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CS5710 CRN-12675</dc:title>
  <dc:creator>Shivani</dc:creator>
  <cp:lastModifiedBy>Shivani</cp:lastModifiedBy>
  <cp:revision>1</cp:revision>
  <dcterms:created xsi:type="dcterms:W3CDTF">2022-12-06T01:43:11Z</dcterms:created>
  <dcterms:modified xsi:type="dcterms:W3CDTF">2022-12-06T05:42:51Z</dcterms:modified>
</cp:coreProperties>
</file>