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DM Sans" panose="020F0502020204030204" pitchFamily="2" charset="0"/>
      <p:regular r:id="rId13"/>
    </p:embeddedFont>
    <p:embeddedFont>
      <p:font typeface="DM Sans 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83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5"/>
          <p:cNvSpPr txBox="1"/>
          <p:nvPr/>
        </p:nvSpPr>
        <p:spPr>
          <a:xfrm>
            <a:off x="1500505" y="2392193"/>
            <a:ext cx="13808445" cy="1657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SQL PROJECT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90800" y="4381500"/>
            <a:ext cx="13808445" cy="1046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1"/>
              </a:lnSpc>
            </a:pPr>
            <a:r>
              <a:rPr lang="en-US" sz="4299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Title: </a:t>
            </a:r>
            <a:r>
              <a:rPr lang="en-US" sz="429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Sales Performance Analysis of Walmart Stores Using Advanced MySQL Techniques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47385" y="4076700"/>
            <a:ext cx="7795576" cy="5396549"/>
          </a:xfrm>
          <a:custGeom>
            <a:avLst/>
            <a:gdLst/>
            <a:ahLst/>
            <a:cxnLst/>
            <a:rect l="l" t="t" r="r" b="b"/>
            <a:pathLst>
              <a:path w="9110466" h="5396549">
                <a:moveTo>
                  <a:pt x="0" y="0"/>
                </a:moveTo>
                <a:lnTo>
                  <a:pt x="9110465" y="0"/>
                </a:lnTo>
                <a:lnTo>
                  <a:pt x="9110465" y="5396549"/>
                </a:lnTo>
                <a:lnTo>
                  <a:pt x="0" y="539654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50630" y="267745"/>
            <a:ext cx="17259300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45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       Finding Top 5 Customers by Sales Volume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50630" y="1462710"/>
            <a:ext cx="7707571" cy="2324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`Customer ID`,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SUM(Total) AS total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walmartsales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GROUP BY `Customer ID`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ORDER BY total DESC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LIMIT 5;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1999" spc="11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144000" y="6968066"/>
            <a:ext cx="7707571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r>
              <a:rPr lang="en-US" sz="1999" b="1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Here I calculated the Top 5 Customers based on the Sales Volume and I used the pie chart to show the distribution of the top 5 customers based on the Sales Volume.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300B11-510A-A1DE-56E3-D794B723F8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9096641"/>
              </p:ext>
            </p:extLst>
          </p:nvPr>
        </p:nvGraphicFramePr>
        <p:xfrm>
          <a:off x="9882826" y="1810430"/>
          <a:ext cx="6423974" cy="3104472"/>
        </p:xfrm>
        <a:graphic>
          <a:graphicData uri="http://schemas.openxmlformats.org/drawingml/2006/table">
            <a:tbl>
              <a:tblPr/>
              <a:tblGrid>
                <a:gridCol w="3508478">
                  <a:extLst>
                    <a:ext uri="{9D8B030D-6E8A-4147-A177-3AD203B41FA5}">
                      <a16:colId xmlns:a16="http://schemas.microsoft.com/office/drawing/2014/main" val="668193803"/>
                    </a:ext>
                  </a:extLst>
                </a:gridCol>
                <a:gridCol w="2915496">
                  <a:extLst>
                    <a:ext uri="{9D8B030D-6E8A-4147-A177-3AD203B41FA5}">
                      <a16:colId xmlns:a16="http://schemas.microsoft.com/office/drawing/2014/main" val="418115318"/>
                    </a:ext>
                  </a:extLst>
                </a:gridCol>
              </a:tblGrid>
              <a:tr h="517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180360"/>
                  </a:ext>
                </a:extLst>
              </a:tr>
              <a:tr h="517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26634.342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023519"/>
                  </a:ext>
                </a:extLst>
              </a:tr>
              <a:tr h="517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23402.2635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3768219"/>
                  </a:ext>
                </a:extLst>
              </a:tr>
              <a:tr h="517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23392.278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1989543"/>
                  </a:ext>
                </a:extLst>
              </a:tr>
              <a:tr h="517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22674.456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7293875"/>
                  </a:ext>
                </a:extLst>
              </a:tr>
              <a:tr h="51741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22634.5455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196044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35730" y="3864380"/>
            <a:ext cx="8777784" cy="5393920"/>
          </a:xfrm>
          <a:custGeom>
            <a:avLst/>
            <a:gdLst/>
            <a:ahLst/>
            <a:cxnLst/>
            <a:rect l="l" t="t" r="r" b="b"/>
            <a:pathLst>
              <a:path w="9207649" h="5393920">
                <a:moveTo>
                  <a:pt x="0" y="0"/>
                </a:moveTo>
                <a:lnTo>
                  <a:pt x="9207649" y="0"/>
                </a:lnTo>
                <a:lnTo>
                  <a:pt x="9207649" y="5393920"/>
                </a:lnTo>
                <a:lnTo>
                  <a:pt x="0" y="539392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-2628211" y="440055"/>
            <a:ext cx="19474588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365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Analyzing Sales Trends by Day of the Week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35730" y="1864540"/>
            <a:ext cx="8347920" cy="16871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DAYNAME(STR_TO_DATE(Date, '%d-%m-%Y')) AS Day_Name,</a:t>
            </a:r>
          </a:p>
          <a:p>
            <a:pPr algn="l">
              <a:lnSpc>
                <a:spcPts val="19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round(SUM(Total),2) AS Total_Sales</a:t>
            </a:r>
          </a:p>
          <a:p>
            <a:pPr algn="l">
              <a:lnSpc>
                <a:spcPts val="19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walmartsales</a:t>
            </a:r>
          </a:p>
          <a:p>
            <a:pPr algn="l">
              <a:lnSpc>
                <a:spcPts val="19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GROUP BY Day_Name</a:t>
            </a:r>
          </a:p>
          <a:p>
            <a:pPr algn="l">
              <a:lnSpc>
                <a:spcPts val="19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ORDER BY Total_Sales DESC</a:t>
            </a:r>
          </a:p>
          <a:p>
            <a:pPr algn="l">
              <a:lnSpc>
                <a:spcPts val="19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LIMIT 1;</a:t>
            </a:r>
          </a:p>
          <a:p>
            <a:pPr marL="0" lvl="1" indent="0" algn="l">
              <a:lnSpc>
                <a:spcPts val="1940"/>
              </a:lnSpc>
              <a:spcBef>
                <a:spcPct val="0"/>
              </a:spcBef>
            </a:pPr>
            <a:endParaRPr lang="en-US" sz="2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718186" y="7497702"/>
            <a:ext cx="8347920" cy="4965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l">
              <a:lnSpc>
                <a:spcPts val="1940"/>
              </a:lnSpc>
              <a:spcBef>
                <a:spcPct val="0"/>
              </a:spcBef>
            </a:pP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Here I calculated the Total_Sales Trends By day of the Week and inorder to show the sales visually i used the line chart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0E4DD1E-0EFE-EBF6-879A-40D157A538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1031616"/>
              </p:ext>
            </p:extLst>
          </p:nvPr>
        </p:nvGraphicFramePr>
        <p:xfrm>
          <a:off x="11430000" y="1357552"/>
          <a:ext cx="5105400" cy="5767152"/>
        </p:xfrm>
        <a:graphic>
          <a:graphicData uri="http://schemas.openxmlformats.org/drawingml/2006/table">
            <a:tbl>
              <a:tblPr/>
              <a:tblGrid>
                <a:gridCol w="2514023">
                  <a:extLst>
                    <a:ext uri="{9D8B030D-6E8A-4147-A177-3AD203B41FA5}">
                      <a16:colId xmlns:a16="http://schemas.microsoft.com/office/drawing/2014/main" val="2496674298"/>
                    </a:ext>
                  </a:extLst>
                </a:gridCol>
                <a:gridCol w="2591377">
                  <a:extLst>
                    <a:ext uri="{9D8B030D-6E8A-4147-A177-3AD203B41FA5}">
                      <a16:colId xmlns:a16="http://schemas.microsoft.com/office/drawing/2014/main" val="1003157058"/>
                    </a:ext>
                  </a:extLst>
                </a:gridCol>
              </a:tblGrid>
              <a:tr h="720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Day_Name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Total_Sales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7361445"/>
                  </a:ext>
                </a:extLst>
              </a:tr>
              <a:tr h="720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Saturday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56120.81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8045632"/>
                  </a:ext>
                </a:extLst>
              </a:tr>
              <a:tr h="720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Tuesday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51482.25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3665743"/>
                  </a:ext>
                </a:extLst>
              </a:tr>
              <a:tr h="720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Thursday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45349.25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2374160"/>
                  </a:ext>
                </a:extLst>
              </a:tr>
              <a:tr h="720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Sunday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44457.89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249947"/>
                  </a:ext>
                </a:extLst>
              </a:tr>
              <a:tr h="720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Friday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43926.34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9103612"/>
                  </a:ext>
                </a:extLst>
              </a:tr>
              <a:tr h="720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Wednesday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43731.14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3818517"/>
                  </a:ext>
                </a:extLst>
              </a:tr>
              <a:tr h="72089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Monday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37899.08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92922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9424152" y="5523122"/>
            <a:ext cx="7808109" cy="4554963"/>
          </a:xfrm>
          <a:custGeom>
            <a:avLst/>
            <a:gdLst/>
            <a:ahLst/>
            <a:cxnLst/>
            <a:rect l="l" t="t" r="r" b="b"/>
            <a:pathLst>
              <a:path w="7808109" h="4554963">
                <a:moveTo>
                  <a:pt x="0" y="0"/>
                </a:moveTo>
                <a:lnTo>
                  <a:pt x="7808108" y="0"/>
                </a:lnTo>
                <a:lnTo>
                  <a:pt x="7808108" y="4554963"/>
                </a:lnTo>
                <a:lnTo>
                  <a:pt x="0" y="45549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6505" r="-13394" b="-13113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922235"/>
            <a:ext cx="7707571" cy="7324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9"/>
              </a:lnSpc>
            </a:pPr>
            <a:endParaRPr dirty="0"/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With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Monthly_revenue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As (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Branch,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Month(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str_to_date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(date, '%d-%m-%y')) As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Month_number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Sum(total) As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Total_rev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walmartsales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Group By Branch,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Month_number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),</a:t>
            </a:r>
          </a:p>
          <a:p>
            <a:pPr algn="l">
              <a:lnSpc>
                <a:spcPts val="2699"/>
              </a:lnSpc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Growth_Rate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As (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Branch,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Month_number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Total_rev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Total_rev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- Lag(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total_rev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 Over (Partition By Branch Order By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Month_number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))/Lag(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total_rev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 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Over (Partition By Branch Order By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Month_number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 * 100 As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growth_rate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Monthly_revenue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algn="l">
              <a:lnSpc>
                <a:spcPts val="2699"/>
              </a:lnSpc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Branch, Round(sum(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total_rev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),2) As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Total_rev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 round(sum(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growth_rate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),2) As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Growth_rate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Growth_Rate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Group By Branch;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08772" y="122136"/>
            <a:ext cx="17004116" cy="752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6075"/>
              </a:lnSpc>
              <a:spcBef>
                <a:spcPct val="0"/>
              </a:spcBef>
            </a:pPr>
            <a:r>
              <a:rPr lang="en-US" sz="4500" spc="27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Identifying the Top Branch by Sales Growth Rate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2166" y="8052965"/>
            <a:ext cx="6123646" cy="2382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3063" lvl="1" indent="-171532" algn="l">
              <a:lnSpc>
                <a:spcPts val="2145"/>
              </a:lnSpc>
              <a:buFont typeface="Arial"/>
              <a:buChar char="•"/>
            </a:pPr>
            <a:r>
              <a:rPr lang="en-US" sz="1588" spc="9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Monthly revenue is calculated by summing total sales for each branch on a monthly basis.</a:t>
            </a:r>
          </a:p>
          <a:p>
            <a:pPr marL="343063" lvl="1" indent="-171532" algn="l">
              <a:lnSpc>
                <a:spcPts val="2145"/>
              </a:lnSpc>
              <a:buFont typeface="Arial"/>
              <a:buChar char="•"/>
            </a:pPr>
            <a:r>
              <a:rPr lang="en-US" sz="1588" spc="9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Growth rate is measured using previous month's sales difference with the current month.</a:t>
            </a:r>
          </a:p>
          <a:p>
            <a:pPr marL="343063" lvl="1" indent="-171532" algn="l">
              <a:lnSpc>
                <a:spcPts val="2145"/>
              </a:lnSpc>
              <a:buFont typeface="Arial"/>
              <a:buChar char="•"/>
            </a:pPr>
            <a:r>
              <a:rPr lang="en-US" sz="1588" spc="9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Window functions like LAG() help identify sales patterns across months.</a:t>
            </a:r>
          </a:p>
          <a:p>
            <a:pPr marL="343063" lvl="1" indent="-171532" algn="l">
              <a:lnSpc>
                <a:spcPts val="2145"/>
              </a:lnSpc>
              <a:buFont typeface="Arial"/>
              <a:buChar char="•"/>
            </a:pPr>
            <a:r>
              <a:rPr lang="en-US" sz="1588" spc="95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Branch A shows the highest growth rate (3.31%), indicating rapid business expansion.</a:t>
            </a:r>
          </a:p>
          <a:p>
            <a:pPr marL="0" lvl="0" indent="0" algn="l">
              <a:lnSpc>
                <a:spcPts val="2145"/>
              </a:lnSpc>
              <a:spcBef>
                <a:spcPct val="0"/>
              </a:spcBef>
            </a:pPr>
            <a:endParaRPr lang="en-US" sz="1588" spc="95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081CE85-15EC-3CAB-5308-CFEDA8E7CD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1085138"/>
              </p:ext>
            </p:extLst>
          </p:nvPr>
        </p:nvGraphicFramePr>
        <p:xfrm>
          <a:off x="10058400" y="2486396"/>
          <a:ext cx="7010400" cy="2657102"/>
        </p:xfrm>
        <a:graphic>
          <a:graphicData uri="http://schemas.openxmlformats.org/drawingml/2006/table">
            <a:tbl>
              <a:tblPr/>
              <a:tblGrid>
                <a:gridCol w="3403894">
                  <a:extLst>
                    <a:ext uri="{9D8B030D-6E8A-4147-A177-3AD203B41FA5}">
                      <a16:colId xmlns:a16="http://schemas.microsoft.com/office/drawing/2014/main" val="3496545237"/>
                    </a:ext>
                  </a:extLst>
                </a:gridCol>
                <a:gridCol w="3606506">
                  <a:extLst>
                    <a:ext uri="{9D8B030D-6E8A-4147-A177-3AD203B41FA5}">
                      <a16:colId xmlns:a16="http://schemas.microsoft.com/office/drawing/2014/main" val="2287370706"/>
                    </a:ext>
                  </a:extLst>
                </a:gridCol>
              </a:tblGrid>
              <a:tr h="506846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Row Labels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GrowthRate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1268920"/>
                  </a:ext>
                </a:extLst>
              </a:tr>
              <a:tr h="5375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3.31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0344551"/>
                  </a:ext>
                </a:extLst>
              </a:tr>
              <a:tr h="5375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-6.9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8777400"/>
                  </a:ext>
                </a:extLst>
              </a:tr>
              <a:tr h="5375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-5.6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6879743"/>
                  </a:ext>
                </a:extLst>
              </a:tr>
              <a:tr h="53756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Grand Total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-9.19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223152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7671407" y="3505996"/>
            <a:ext cx="9015586" cy="5050550"/>
          </a:xfrm>
          <a:custGeom>
            <a:avLst/>
            <a:gdLst/>
            <a:ahLst/>
            <a:cxnLst/>
            <a:rect l="l" t="t" r="r" b="b"/>
            <a:pathLst>
              <a:path w="9015586" h="5050550">
                <a:moveTo>
                  <a:pt x="0" y="0"/>
                </a:moveTo>
                <a:lnTo>
                  <a:pt x="9015586" y="0"/>
                </a:lnTo>
                <a:lnTo>
                  <a:pt x="9015586" y="5050551"/>
                </a:lnTo>
                <a:lnTo>
                  <a:pt x="0" y="50505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16" r="-580" b="-7148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215037" y="504115"/>
            <a:ext cx="17815032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45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Finding the Most Profitable Product Line for Each Branch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71919" y="1266825"/>
            <a:ext cx="7025086" cy="799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9"/>
              </a:lnSpc>
            </a:pPr>
            <a:endParaRPr dirty="0"/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WITH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Profit_Calculation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AS (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Branch,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`Product line`,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SUM(`gross income`) AS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Total_Profit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walmartsales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GROUP BY Branch, `Product line`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),</a:t>
            </a:r>
          </a:p>
          <a:p>
            <a:pPr algn="l">
              <a:lnSpc>
                <a:spcPts val="2699"/>
              </a:lnSpc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Rank_Profit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AS (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Branch,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`Product line`,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Total_Profit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RANK() OVER (PARTITION BY Branch ORDER BY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Total_Profit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DESC) AS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RankValue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Profit_Calculation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algn="l">
              <a:lnSpc>
                <a:spcPts val="2699"/>
              </a:lnSpc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Branch,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`Product line` AS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Most_Profitable_Product_Line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Total_Profit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Rank_Profit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WHERE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RankValue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= 1;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132571" y="9229725"/>
            <a:ext cx="10912256" cy="657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r>
              <a:rPr lang="en-US" sz="1999" b="1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Here I used CTE to calculate the most Profitable Product Line for Each Branch, and also I used the Pie Chart to show the distribution of the Total_Profit.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EAED58-4912-6B3E-7550-4C588DA322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1485662"/>
              </p:ext>
            </p:extLst>
          </p:nvPr>
        </p:nvGraphicFramePr>
        <p:xfrm>
          <a:off x="8915400" y="1418608"/>
          <a:ext cx="5734796" cy="1836736"/>
        </p:xfrm>
        <a:graphic>
          <a:graphicData uri="http://schemas.openxmlformats.org/drawingml/2006/table">
            <a:tbl>
              <a:tblPr/>
              <a:tblGrid>
                <a:gridCol w="876808">
                  <a:extLst>
                    <a:ext uri="{9D8B030D-6E8A-4147-A177-3AD203B41FA5}">
                      <a16:colId xmlns:a16="http://schemas.microsoft.com/office/drawing/2014/main" val="3133961452"/>
                    </a:ext>
                  </a:extLst>
                </a:gridCol>
                <a:gridCol w="3459835">
                  <a:extLst>
                    <a:ext uri="{9D8B030D-6E8A-4147-A177-3AD203B41FA5}">
                      <a16:colId xmlns:a16="http://schemas.microsoft.com/office/drawing/2014/main" val="1776542378"/>
                    </a:ext>
                  </a:extLst>
                </a:gridCol>
                <a:gridCol w="1398153">
                  <a:extLst>
                    <a:ext uri="{9D8B030D-6E8A-4147-A177-3AD203B41FA5}">
                      <a16:colId xmlns:a16="http://schemas.microsoft.com/office/drawing/2014/main" val="1441761688"/>
                    </a:ext>
                  </a:extLst>
                </a:gridCol>
              </a:tblGrid>
              <a:tr h="459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Branch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Most_Profitable_Product_Line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Total_Profit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0745222"/>
                  </a:ext>
                </a:extLst>
              </a:tr>
              <a:tr h="459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1131.755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5326309"/>
                  </a:ext>
                </a:extLst>
              </a:tr>
              <a:tr h="459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1067.4855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5396013"/>
                  </a:ext>
                </a:extLst>
              </a:tr>
              <a:tr h="45918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951.819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12583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7881" y="440055"/>
            <a:ext cx="17278364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45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Analyzing Customer Segmentation Based on Spending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27881" y="1129563"/>
            <a:ext cx="7707571" cy="699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9"/>
              </a:lnSpc>
            </a:pPr>
            <a:endParaRPr/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with customer_spending as (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`Customer ID`,sum(Total) as total_spent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walmartsales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group by `Customer ID`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),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spending_category as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(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`Customer ID`,total_spent,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case 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when total_spent &gt;(select avg(total_spent) from customer_spending) then 'HIGH'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when total_spent = (select avg(total_spent) from customer_spending) then 'MEDIUM'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else 'LOW' 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end as Spending_Category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customer_spending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`Customer ID`,total_spent,spending_category</a:t>
            </a:r>
          </a:p>
          <a:p>
            <a:pPr algn="l">
              <a:lnSpc>
                <a:spcPts val="2699"/>
              </a:lnSpc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Spending_Category;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1999" spc="11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4672957" y="8092338"/>
            <a:ext cx="12013091" cy="13239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r>
              <a:rPr lang="en-US" sz="1999" b="1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Here I classified the Customers as HIGH, LOW, MEDIUM based on the total_amount spent. If the total_amount spent by them is greater than the average of total_spent then I classified the customers as HIGH, If total_spent is equal to the average of the total_spent then I classified them AS MEDIUM else I classified them as LOW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17AB48-FFDA-4BA3-3456-CCDD833511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533614"/>
              </p:ext>
            </p:extLst>
          </p:nvPr>
        </p:nvGraphicFramePr>
        <p:xfrm>
          <a:off x="8915400" y="1684870"/>
          <a:ext cx="7467600" cy="5668432"/>
        </p:xfrm>
        <a:graphic>
          <a:graphicData uri="http://schemas.openxmlformats.org/drawingml/2006/table">
            <a:tbl>
              <a:tblPr/>
              <a:tblGrid>
                <a:gridCol w="2138608">
                  <a:extLst>
                    <a:ext uri="{9D8B030D-6E8A-4147-A177-3AD203B41FA5}">
                      <a16:colId xmlns:a16="http://schemas.microsoft.com/office/drawing/2014/main" val="3131548205"/>
                    </a:ext>
                  </a:extLst>
                </a:gridCol>
                <a:gridCol w="2068490">
                  <a:extLst>
                    <a:ext uri="{9D8B030D-6E8A-4147-A177-3AD203B41FA5}">
                      <a16:colId xmlns:a16="http://schemas.microsoft.com/office/drawing/2014/main" val="2636148579"/>
                    </a:ext>
                  </a:extLst>
                </a:gridCol>
                <a:gridCol w="3260502">
                  <a:extLst>
                    <a:ext uri="{9D8B030D-6E8A-4147-A177-3AD203B41FA5}">
                      <a16:colId xmlns:a16="http://schemas.microsoft.com/office/drawing/2014/main" val="2133310214"/>
                    </a:ext>
                  </a:extLst>
                </a:gridCol>
              </a:tblGrid>
              <a:tr h="3542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total_spent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spending_category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8004254"/>
                  </a:ext>
                </a:extLst>
              </a:tr>
              <a:tr h="3542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23392.278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7134208"/>
                  </a:ext>
                </a:extLst>
              </a:tr>
              <a:tr h="3542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23402.2635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616836"/>
                  </a:ext>
                </a:extLst>
              </a:tr>
              <a:tr h="3542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21398.8215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2208068"/>
                  </a:ext>
                </a:extLst>
              </a:tr>
              <a:tr h="3542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19661.5965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876735"/>
                  </a:ext>
                </a:extLst>
              </a:tr>
              <a:tr h="3542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21063.6615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307481"/>
                  </a:ext>
                </a:extLst>
              </a:tr>
              <a:tr h="3542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22634.5455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344750"/>
                  </a:ext>
                </a:extLst>
              </a:tr>
              <a:tr h="3542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26634.342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657868"/>
                  </a:ext>
                </a:extLst>
              </a:tr>
              <a:tr h="3542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21720.6465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0684847"/>
                  </a:ext>
                </a:extLst>
              </a:tr>
              <a:tr h="3542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21049.4025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859988"/>
                  </a:ext>
                </a:extLst>
              </a:tr>
              <a:tr h="3542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19632.039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636917"/>
                  </a:ext>
                </a:extLst>
              </a:tr>
              <a:tr h="3542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20723.934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765413"/>
                  </a:ext>
                </a:extLst>
              </a:tr>
              <a:tr h="3542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20693.9565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5694687"/>
                  </a:ext>
                </a:extLst>
              </a:tr>
              <a:tr h="3542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17656.716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36146"/>
                  </a:ext>
                </a:extLst>
              </a:tr>
              <a:tr h="3542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20628.09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5624503"/>
                  </a:ext>
                </a:extLst>
              </a:tr>
              <a:tr h="354277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22674.456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6998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30650" y="291919"/>
            <a:ext cx="17128650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 indent="0" algn="ctr">
              <a:lnSpc>
                <a:spcPts val="4365"/>
              </a:lnSpc>
              <a:spcBef>
                <a:spcPct val="0"/>
              </a:spcBef>
            </a:pPr>
            <a:r>
              <a:rPr lang="en-US" sz="45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Detecting Anomalies in Sales Transactions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16410" y="918664"/>
            <a:ext cx="8115300" cy="8966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endParaRPr dirty="0"/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WITH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Product_Avg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AS (</a:t>
            </a: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SELECT `Product line`,</a:t>
            </a: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   AVG(Total) AS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Avg_Sales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   STDDEV(Total) AS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Std_Sales</a:t>
            </a:r>
            <a:endParaRPr lang="en-US" sz="20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FROM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walmartsales</a:t>
            </a:r>
            <a:endParaRPr lang="en-US" sz="20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GROUP BY `Product line`</a:t>
            </a: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),</a:t>
            </a: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Anomalies AS (</a:t>
            </a: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SELECT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w.`Invoice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ID`,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w.`Product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line`,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w.Total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CASE </a:t>
            </a: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WHEN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w.Total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&gt;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p.Avg_Sales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+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p.Std_Sales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THEN 'High Anomaly'</a:t>
            </a: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WHEN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w.Total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&lt;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p.Avg_Sales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-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p.Std_Sales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THEN 'Low Anomaly'</a:t>
            </a: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ELSE 'Normal'</a:t>
            </a: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END AS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Anomaly_Type</a:t>
            </a:r>
            <a:endParaRPr lang="en-US" sz="20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FROM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walmartsales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w</a:t>
            </a: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JOIN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Product_Avg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p ON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w.`Product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line` =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p.`Product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line`</a:t>
            </a: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`Invoice ID`, `Product line`, Total,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Anomaly_Type</a:t>
            </a:r>
            <a:endParaRPr lang="en-US" sz="20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Anomalies</a:t>
            </a: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WHERE </a:t>
            </a:r>
            <a:r>
              <a:rPr lang="en-US" sz="2000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Anomaly_Type</a:t>
            </a: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!= 'Normal'</a:t>
            </a:r>
          </a:p>
          <a:p>
            <a:pPr algn="l">
              <a:lnSpc>
                <a:spcPts val="3120"/>
              </a:lnSpc>
            </a:pPr>
            <a:r>
              <a:rPr lang="en-US" sz="20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ORDER BY `Product line`, Total DESC;</a:t>
            </a:r>
          </a:p>
          <a:p>
            <a:pPr algn="l">
              <a:lnSpc>
                <a:spcPts val="3120"/>
              </a:lnSpc>
            </a:pPr>
            <a:endParaRPr lang="en-US" sz="2000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472921" y="8446770"/>
            <a:ext cx="8633847" cy="1546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20"/>
              </a:lnSpc>
            </a:pP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Here Initially I calculated the Standard Deviation then I compared the Total with the Average Sales + Standard Deviation, If the Total is greater than the Average Sales + Standard Deviation then I classified it as High anomaly else I classified it as the Low anomaly.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67ED8AC-69E1-6561-B6E7-C9E34DB01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373273"/>
              </p:ext>
            </p:extLst>
          </p:nvPr>
        </p:nvGraphicFramePr>
        <p:xfrm>
          <a:off x="9909809" y="918664"/>
          <a:ext cx="6553201" cy="7265685"/>
        </p:xfrm>
        <a:graphic>
          <a:graphicData uri="http://schemas.openxmlformats.org/drawingml/2006/table">
            <a:tbl>
              <a:tblPr/>
              <a:tblGrid>
                <a:gridCol w="1392840">
                  <a:extLst>
                    <a:ext uri="{9D8B030D-6E8A-4147-A177-3AD203B41FA5}">
                      <a16:colId xmlns:a16="http://schemas.microsoft.com/office/drawing/2014/main" val="2780476286"/>
                    </a:ext>
                  </a:extLst>
                </a:gridCol>
                <a:gridCol w="2351847">
                  <a:extLst>
                    <a:ext uri="{9D8B030D-6E8A-4147-A177-3AD203B41FA5}">
                      <a16:colId xmlns:a16="http://schemas.microsoft.com/office/drawing/2014/main" val="1023103680"/>
                    </a:ext>
                  </a:extLst>
                </a:gridCol>
                <a:gridCol w="1118839">
                  <a:extLst>
                    <a:ext uri="{9D8B030D-6E8A-4147-A177-3AD203B41FA5}">
                      <a16:colId xmlns:a16="http://schemas.microsoft.com/office/drawing/2014/main" val="1067787489"/>
                    </a:ext>
                  </a:extLst>
                </a:gridCol>
                <a:gridCol w="1689675">
                  <a:extLst>
                    <a:ext uri="{9D8B030D-6E8A-4147-A177-3AD203B41FA5}">
                      <a16:colId xmlns:a16="http://schemas.microsoft.com/office/drawing/2014/main" val="3226334603"/>
                    </a:ext>
                  </a:extLst>
                </a:gridCol>
              </a:tblGrid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Invoice ID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 line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Anomaly_Type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074419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817-69-8206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942.4485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5111056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704-48-3927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931.035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479879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267-62-7380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864.57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469356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861-77-0145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860.685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1917010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638-60-7125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836.304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3824124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431-66-2305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833.9625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9630378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533-33-5337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833.595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131526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457-94-0464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830.3715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1970677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227-07-4446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820.365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246898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416-17-9926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779.31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1679524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884-80-6021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771.435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9720574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197-77-7132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769.104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9509424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525-09-8450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757.365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0440897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448-61-3783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756.168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7555489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155-45-3814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743.82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751595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183-21-3799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733.6035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4131614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189-52-0236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731.6925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896040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399-46-5918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722.232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8084062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831-81-6575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714.3255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7999223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850-41-9669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709.317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978370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189-40-5216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708.3195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931610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489-82-1237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690.018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088718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538-22-0304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681.975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827050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263-12-5321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680.61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07956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868-06-0466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657.531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8923668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452-04-8808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640.038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7027134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672-51-8681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629.8425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4722640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699-14-3026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627.6165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191182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137-63-5492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616.98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1502154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886-77-9084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603.876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2674081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660-29-7083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586.635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3057661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272-65-1806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575.316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0754611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466-61-5506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571.41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7683521"/>
                  </a:ext>
                </a:extLst>
              </a:tr>
              <a:tr h="207591"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366-93-0948</a:t>
                      </a:r>
                    </a:p>
                  </a:txBody>
                  <a:tcPr marL="5388" marR="5388" marT="5388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69.6675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 Anomaly</a:t>
                      </a:r>
                    </a:p>
                  </a:txBody>
                  <a:tcPr marL="5388" marR="5388" marT="5388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94157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872182" y="4643480"/>
            <a:ext cx="9000515" cy="5412270"/>
          </a:xfrm>
          <a:custGeom>
            <a:avLst/>
            <a:gdLst/>
            <a:ahLst/>
            <a:cxnLst/>
            <a:rect l="l" t="t" r="r" b="b"/>
            <a:pathLst>
              <a:path w="9000515" h="5412270">
                <a:moveTo>
                  <a:pt x="0" y="0"/>
                </a:moveTo>
                <a:lnTo>
                  <a:pt x="9000515" y="0"/>
                </a:lnTo>
                <a:lnTo>
                  <a:pt x="9000515" y="5412270"/>
                </a:lnTo>
                <a:lnTo>
                  <a:pt x="0" y="54122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028700" y="653106"/>
            <a:ext cx="14550075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65"/>
              </a:lnSpc>
            </a:pPr>
            <a:r>
              <a:rPr lang="en-US" sz="45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    Most Popular Payment Method by City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15398" y="819150"/>
            <a:ext cx="7707571" cy="432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9"/>
              </a:lnSpc>
            </a:pPr>
            <a:endParaRPr dirty="0"/>
          </a:p>
          <a:p>
            <a:pPr algn="l">
              <a:lnSpc>
                <a:spcPts val="2699"/>
              </a:lnSpc>
            </a:pPr>
            <a:endParaRPr dirty="0"/>
          </a:p>
          <a:p>
            <a:pPr algn="l">
              <a:lnSpc>
                <a:spcPts val="2699"/>
              </a:lnSpc>
            </a:pPr>
            <a:endParaRPr dirty="0"/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with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Payment_count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as(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City,Payment,Count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(*) as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Payment_count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,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rank() over(partition by City order by count(*) desc ) as ran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walmartsales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group by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City,Payment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City,Payment,Payment_Count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payment_count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where ran=1;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5577528"/>
            <a:ext cx="7707571" cy="432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1999" b="1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Payment_Count CTE:</a:t>
            </a:r>
          </a:p>
          <a:p>
            <a:pPr marL="431799" lvl="1" indent="-215899" algn="l">
              <a:lnSpc>
                <a:spcPts val="2699"/>
              </a:lnSpc>
              <a:buFont typeface="Arial"/>
              <a:buChar char="•"/>
            </a:pPr>
            <a:r>
              <a:rPr lang="en-US" sz="1999" b="1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It groups the data by City and Payment method.</a:t>
            </a:r>
          </a:p>
          <a:p>
            <a:pPr marL="431799" lvl="1" indent="-215899" algn="l">
              <a:lnSpc>
                <a:spcPts val="2699"/>
              </a:lnSpc>
              <a:buFont typeface="Arial"/>
              <a:buChar char="•"/>
            </a:pPr>
            <a:r>
              <a:rPr lang="en-US" sz="1999" b="1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Calculates the total number of transactions for each payment method using COUNT().</a:t>
            </a:r>
          </a:p>
          <a:p>
            <a:pPr marL="431799" lvl="1" indent="-215899" algn="l">
              <a:lnSpc>
                <a:spcPts val="2699"/>
              </a:lnSpc>
              <a:buFont typeface="Arial"/>
              <a:buChar char="•"/>
            </a:pPr>
            <a:r>
              <a:rPr lang="en-US" sz="1999" b="1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Assigns a rank to each payment method in the city using the RANK() function, ordering by the highest transaction count.</a:t>
            </a:r>
          </a:p>
          <a:p>
            <a:pPr algn="l">
              <a:lnSpc>
                <a:spcPts val="2699"/>
              </a:lnSpc>
            </a:pPr>
            <a:r>
              <a:rPr lang="en-US" sz="1999" b="1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Final Selection:</a:t>
            </a:r>
          </a:p>
          <a:p>
            <a:pPr marL="431799" lvl="1" indent="-215899" algn="l">
              <a:lnSpc>
                <a:spcPts val="2699"/>
              </a:lnSpc>
              <a:buFont typeface="Arial"/>
              <a:buChar char="•"/>
            </a:pPr>
            <a:r>
              <a:rPr lang="en-US" sz="1999" b="1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Filters out only those payment methods where rank = 1, which represents the most frequently used payment method in each city.</a:t>
            </a:r>
          </a:p>
          <a:p>
            <a:pPr algn="l">
              <a:lnSpc>
                <a:spcPts val="2699"/>
              </a:lnSpc>
            </a:pPr>
            <a:endParaRPr lang="en-US" sz="1999" b="1" spc="119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1999" b="1" spc="119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8C0259C-CB78-E283-DD0B-3C4150F429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6402421"/>
              </p:ext>
            </p:extLst>
          </p:nvPr>
        </p:nvGraphicFramePr>
        <p:xfrm>
          <a:off x="8872182" y="1615284"/>
          <a:ext cx="8577619" cy="2766216"/>
        </p:xfrm>
        <a:graphic>
          <a:graphicData uri="http://schemas.openxmlformats.org/drawingml/2006/table">
            <a:tbl>
              <a:tblPr/>
              <a:tblGrid>
                <a:gridCol w="2536572">
                  <a:extLst>
                    <a:ext uri="{9D8B030D-6E8A-4147-A177-3AD203B41FA5}">
                      <a16:colId xmlns:a16="http://schemas.microsoft.com/office/drawing/2014/main" val="855260444"/>
                    </a:ext>
                  </a:extLst>
                </a:gridCol>
                <a:gridCol w="2202813">
                  <a:extLst>
                    <a:ext uri="{9D8B030D-6E8A-4147-A177-3AD203B41FA5}">
                      <a16:colId xmlns:a16="http://schemas.microsoft.com/office/drawing/2014/main" val="2683343869"/>
                    </a:ext>
                  </a:extLst>
                </a:gridCol>
                <a:gridCol w="3838234">
                  <a:extLst>
                    <a:ext uri="{9D8B030D-6E8A-4147-A177-3AD203B41FA5}">
                      <a16:colId xmlns:a16="http://schemas.microsoft.com/office/drawing/2014/main" val="1336586935"/>
                    </a:ext>
                  </a:extLst>
                </a:gridCol>
              </a:tblGrid>
              <a:tr h="691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City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Payment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Payment_Count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029077"/>
                  </a:ext>
                </a:extLst>
              </a:tr>
              <a:tr h="691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Yangon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Ewallet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19393"/>
                  </a:ext>
                </a:extLst>
              </a:tr>
              <a:tr h="691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Naypyitaw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Cash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4530862"/>
                  </a:ext>
                </a:extLst>
              </a:tr>
              <a:tr h="69155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Mandalay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Ewallet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652827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9144000" y="4818413"/>
            <a:ext cx="8864864" cy="5305737"/>
          </a:xfrm>
          <a:custGeom>
            <a:avLst/>
            <a:gdLst/>
            <a:ahLst/>
            <a:cxnLst/>
            <a:rect l="l" t="t" r="r" b="b"/>
            <a:pathLst>
              <a:path w="8864864" h="5305737">
                <a:moveTo>
                  <a:pt x="0" y="0"/>
                </a:moveTo>
                <a:lnTo>
                  <a:pt x="8864864" y="0"/>
                </a:lnTo>
                <a:lnTo>
                  <a:pt x="8864864" y="5305737"/>
                </a:lnTo>
                <a:lnTo>
                  <a:pt x="0" y="5305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55890" y="2352056"/>
            <a:ext cx="5318406" cy="4441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with monthly_base as(</a:t>
            </a:r>
          </a:p>
          <a:p>
            <a:pPr algn="l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sum(Total)as total,Gender, Month(str_to_date(Date,'%d-%m-%Y')) as Month_Wise</a:t>
            </a:r>
          </a:p>
          <a:p>
            <a:pPr algn="l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walmartsales</a:t>
            </a:r>
          </a:p>
          <a:p>
            <a:pPr algn="l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group by Gender,Month_wise</a:t>
            </a:r>
          </a:p>
          <a:p>
            <a:pPr algn="l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algn="l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Month_Wise,Gender,round(total,2) as total</a:t>
            </a:r>
          </a:p>
          <a:p>
            <a:pPr algn="l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monthly_base</a:t>
            </a:r>
          </a:p>
          <a:p>
            <a:pPr algn="l">
              <a:lnSpc>
                <a:spcPts val="298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order by Month_Wise,Gender;</a:t>
            </a:r>
          </a:p>
          <a:p>
            <a:pPr marL="0" lvl="0" indent="0" algn="l">
              <a:lnSpc>
                <a:spcPts val="2980"/>
              </a:lnSpc>
            </a:pPr>
            <a:endParaRPr lang="en-US" sz="2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55889" y="505777"/>
            <a:ext cx="17852973" cy="588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65"/>
              </a:lnSpc>
            </a:pPr>
            <a:r>
              <a:rPr lang="en-US" sz="45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Monthly Sales Distribution by Gender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55890" y="7498096"/>
            <a:ext cx="5318406" cy="1840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80"/>
              </a:lnSpc>
            </a:pP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It groups total sales by Gender and Month, rounding the sales amount to 2 decimal places to analyze monthly revenue distribution between male and female customers in an organized manner.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2F5E14-C122-2170-AFDD-213D721F92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041555"/>
              </p:ext>
            </p:extLst>
          </p:nvPr>
        </p:nvGraphicFramePr>
        <p:xfrm>
          <a:off x="9144000" y="1711976"/>
          <a:ext cx="8864863" cy="2974321"/>
        </p:xfrm>
        <a:graphic>
          <a:graphicData uri="http://schemas.openxmlformats.org/drawingml/2006/table">
            <a:tbl>
              <a:tblPr/>
              <a:tblGrid>
                <a:gridCol w="3813953">
                  <a:extLst>
                    <a:ext uri="{9D8B030D-6E8A-4147-A177-3AD203B41FA5}">
                      <a16:colId xmlns:a16="http://schemas.microsoft.com/office/drawing/2014/main" val="3247776217"/>
                    </a:ext>
                  </a:extLst>
                </a:gridCol>
                <a:gridCol w="2525455">
                  <a:extLst>
                    <a:ext uri="{9D8B030D-6E8A-4147-A177-3AD203B41FA5}">
                      <a16:colId xmlns:a16="http://schemas.microsoft.com/office/drawing/2014/main" val="85155529"/>
                    </a:ext>
                  </a:extLst>
                </a:gridCol>
                <a:gridCol w="2525455">
                  <a:extLst>
                    <a:ext uri="{9D8B030D-6E8A-4147-A177-3AD203B41FA5}">
                      <a16:colId xmlns:a16="http://schemas.microsoft.com/office/drawing/2014/main" val="3083627330"/>
                    </a:ext>
                  </a:extLst>
                </a:gridCol>
              </a:tblGrid>
              <a:tr h="4249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Month_Wise</a:t>
                      </a:r>
                      <a:endParaRPr lang="en-IN" sz="20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Gender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total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8636043"/>
                  </a:ext>
                </a:extLst>
              </a:tr>
              <a:tr h="4249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59138.98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939326"/>
                  </a:ext>
                </a:extLst>
              </a:tr>
              <a:tr h="4249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57152.89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0239831"/>
                  </a:ext>
                </a:extLst>
              </a:tr>
              <a:tr h="4249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56335.56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1046831"/>
                  </a:ext>
                </a:extLst>
              </a:tr>
              <a:tr h="4249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40883.82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038808"/>
                  </a:ext>
                </a:extLst>
              </a:tr>
              <a:tr h="4249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52408.39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248388"/>
                  </a:ext>
                </a:extLst>
              </a:tr>
              <a:tr h="424903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57047.12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733116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528671" y="1595133"/>
            <a:ext cx="9844046" cy="1990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`Customer type`, `Product line`, COUNT(`Product line`) AS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Product_Count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walmartsales</a:t>
            </a: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GROUP BY `Customer type`, `Product line`</a:t>
            </a:r>
          </a:p>
          <a:p>
            <a:pPr algn="l">
              <a:lnSpc>
                <a:spcPts val="2699"/>
              </a:lnSpc>
            </a:pP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ORDER BY `Customer type`, </a:t>
            </a:r>
            <a:r>
              <a:rPr lang="en-US" sz="1999" spc="119" dirty="0" err="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Product_Count</a:t>
            </a:r>
            <a:r>
              <a:rPr lang="en-US" sz="1999" spc="119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DESC;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1999" spc="119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120575" y="3629328"/>
            <a:ext cx="9021799" cy="5388655"/>
          </a:xfrm>
          <a:custGeom>
            <a:avLst/>
            <a:gdLst/>
            <a:ahLst/>
            <a:cxnLst/>
            <a:rect l="l" t="t" r="r" b="b"/>
            <a:pathLst>
              <a:path w="9021799" h="5388655">
                <a:moveTo>
                  <a:pt x="0" y="0"/>
                </a:moveTo>
                <a:lnTo>
                  <a:pt x="9021799" y="0"/>
                </a:lnTo>
                <a:lnTo>
                  <a:pt x="9021799" y="5388655"/>
                </a:lnTo>
                <a:lnTo>
                  <a:pt x="0" y="53886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20575" y="220285"/>
            <a:ext cx="14467925" cy="588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65"/>
              </a:lnSpc>
            </a:pPr>
            <a:r>
              <a:rPr lang="en-US" sz="4500" b="1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      Best Product Line by Customer Type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666477" y="6875216"/>
            <a:ext cx="8418149" cy="990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r>
              <a:rPr lang="en-US" sz="1999" b="1" spc="119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Here I groups the Customers based on the Product_line there are two different customers ie, Normal and Member, Later I used a visual inorder to represent the data clearly.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AFACD5-2DC2-EC53-89D1-A8F7C74247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7416572"/>
              </p:ext>
            </p:extLst>
          </p:nvPr>
        </p:nvGraphicFramePr>
        <p:xfrm>
          <a:off x="11189980" y="1720848"/>
          <a:ext cx="5497820" cy="5097684"/>
        </p:xfrm>
        <a:graphic>
          <a:graphicData uri="http://schemas.openxmlformats.org/drawingml/2006/table">
            <a:tbl>
              <a:tblPr/>
              <a:tblGrid>
                <a:gridCol w="1669708">
                  <a:extLst>
                    <a:ext uri="{9D8B030D-6E8A-4147-A177-3AD203B41FA5}">
                      <a16:colId xmlns:a16="http://schemas.microsoft.com/office/drawing/2014/main" val="336677109"/>
                    </a:ext>
                  </a:extLst>
                </a:gridCol>
                <a:gridCol w="2097317">
                  <a:extLst>
                    <a:ext uri="{9D8B030D-6E8A-4147-A177-3AD203B41FA5}">
                      <a16:colId xmlns:a16="http://schemas.microsoft.com/office/drawing/2014/main" val="613316679"/>
                    </a:ext>
                  </a:extLst>
                </a:gridCol>
                <a:gridCol w="1730795">
                  <a:extLst>
                    <a:ext uri="{9D8B030D-6E8A-4147-A177-3AD203B41FA5}">
                      <a16:colId xmlns:a16="http://schemas.microsoft.com/office/drawing/2014/main" val="506299898"/>
                    </a:ext>
                  </a:extLst>
                </a:gridCol>
              </a:tblGrid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 type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 line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Product_Count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1202623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94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685683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9845375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5912876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0619155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78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4675718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Member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2384493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Electronic accessories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7722247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Fashion accessories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92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983085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Food and beverages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80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7202561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Sports and travel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6189638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Health and beauty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4843606"/>
                  </a:ext>
                </a:extLst>
              </a:tr>
              <a:tr h="351204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Normal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Home and lifestyle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77</a:t>
                      </a:r>
                    </a:p>
                  </a:txBody>
                  <a:tcPr marL="7620" marR="7620" marT="7620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31474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028700" y="354330"/>
            <a:ext cx="10518274" cy="674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65"/>
              </a:lnSpc>
            </a:pPr>
            <a:r>
              <a:rPr lang="en-US" sz="4500" dirty="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Identifying Repeat Customers 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2837" y="1689348"/>
            <a:ext cx="8040487" cy="6503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WITH Repeat_Customers AS (</a:t>
            </a:r>
          </a:p>
          <a:p>
            <a:pPr algn="l">
              <a:lnSpc>
                <a:spcPts val="23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SELECT `Customer ID`,</a:t>
            </a:r>
          </a:p>
          <a:p>
            <a:pPr algn="l">
              <a:lnSpc>
                <a:spcPts val="23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   `Invoice ID`,</a:t>
            </a:r>
          </a:p>
          <a:p>
            <a:pPr algn="l">
              <a:lnSpc>
                <a:spcPts val="23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   str_to_date(Date, '%d-%m-%Y') AS Purchase_Date,</a:t>
            </a:r>
          </a:p>
          <a:p>
            <a:pPr algn="l">
              <a:lnSpc>
                <a:spcPts val="23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   LEAD(str_to_date(Date, '%d-%m-%Y')) OVER (PARTITION BY `Customer ID` ORDER BY str_to_date(Date, '%d-%m-%Y')) AS Next_Purchase_Date</a:t>
            </a:r>
          </a:p>
          <a:p>
            <a:pPr algn="l">
              <a:lnSpc>
                <a:spcPts val="23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FROM walmartsales</a:t>
            </a:r>
          </a:p>
          <a:p>
            <a:pPr algn="l">
              <a:lnSpc>
                <a:spcPts val="23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),</a:t>
            </a:r>
          </a:p>
          <a:p>
            <a:pPr algn="l">
              <a:lnSpc>
                <a:spcPts val="23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Customer_Repeats AS (</a:t>
            </a:r>
          </a:p>
          <a:p>
            <a:pPr algn="l">
              <a:lnSpc>
                <a:spcPts val="23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SELECT `Customer ID`, Purchase_Date, Next_Purchase_Date,</a:t>
            </a:r>
          </a:p>
          <a:p>
            <a:pPr algn="l">
              <a:lnSpc>
                <a:spcPts val="23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       DATEDIFF(Next_Purchase_Date, Purchase_Date) AS Days_Difference</a:t>
            </a:r>
          </a:p>
          <a:p>
            <a:pPr algn="l">
              <a:lnSpc>
                <a:spcPts val="23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FROM Repeat_Customers</a:t>
            </a:r>
          </a:p>
          <a:p>
            <a:pPr algn="l">
              <a:lnSpc>
                <a:spcPts val="23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    WHERE Next_Purchase_Date IS NOT NULL</a:t>
            </a:r>
          </a:p>
          <a:p>
            <a:pPr algn="l">
              <a:lnSpc>
                <a:spcPts val="23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)</a:t>
            </a:r>
          </a:p>
          <a:p>
            <a:pPr algn="l">
              <a:lnSpc>
                <a:spcPts val="23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SELECT `Customer ID`, Purchase_Date, Next_Purchase_Date, Days_Difference</a:t>
            </a:r>
          </a:p>
          <a:p>
            <a:pPr algn="l">
              <a:lnSpc>
                <a:spcPts val="23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FROM Customer_Repeats</a:t>
            </a:r>
          </a:p>
          <a:p>
            <a:pPr algn="l">
              <a:lnSpc>
                <a:spcPts val="23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WHERE Days_Difference &lt;= 30</a:t>
            </a:r>
          </a:p>
          <a:p>
            <a:pPr algn="l">
              <a:lnSpc>
                <a:spcPts val="2340"/>
              </a:lnSpc>
            </a:pPr>
            <a:r>
              <a:rPr lang="en-US" sz="2000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ORDER BY `Customer ID`, Purchase_Date;</a:t>
            </a:r>
          </a:p>
          <a:p>
            <a:pPr algn="l">
              <a:lnSpc>
                <a:spcPts val="2340"/>
              </a:lnSpc>
            </a:pPr>
            <a:endParaRPr lang="en-US" sz="200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6574682" y="7722760"/>
            <a:ext cx="8040487" cy="2369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31801" lvl="1" indent="-215900" algn="l">
              <a:lnSpc>
                <a:spcPts val="234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Here I Identified repeated customers who made multiple purchases within 30 days to understand customer retention patterns.</a:t>
            </a:r>
          </a:p>
          <a:p>
            <a:pPr algn="l">
              <a:lnSpc>
                <a:spcPts val="2340"/>
              </a:lnSpc>
            </a:pPr>
            <a:endParaRPr lang="en-US" sz="2000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431801" lvl="1" indent="-215900" algn="l">
              <a:lnSpc>
                <a:spcPts val="2340"/>
              </a:lnSpc>
              <a:buFont typeface="Arial"/>
              <a:buChar char="•"/>
            </a:pPr>
            <a:r>
              <a:rPr lang="en-US" sz="2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Applied LEAD() function to fetch the next purchase date and DATEDIFF() to calculate the time gap between consecutive purchases.</a:t>
            </a:r>
          </a:p>
          <a:p>
            <a:pPr algn="l">
              <a:lnSpc>
                <a:spcPts val="2340"/>
              </a:lnSpc>
            </a:pPr>
            <a:endParaRPr lang="en-US" sz="2000" b="1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D32AC5D2-8F86-36F0-88D8-675B4C914A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8475828"/>
              </p:ext>
            </p:extLst>
          </p:nvPr>
        </p:nvGraphicFramePr>
        <p:xfrm>
          <a:off x="8529638" y="4956175"/>
          <a:ext cx="1227137" cy="37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226997" imgH="373301" progId="Excel.Sheet.12">
                  <p:embed/>
                </p:oleObj>
              </mc:Choice>
              <mc:Fallback>
                <p:oleObj name="Worksheet" r:id="rId2" imgW="1226997" imgH="373301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29638" y="4956175"/>
                        <a:ext cx="1227137" cy="373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894994-852D-ACD0-4EAB-9A9743571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1966918"/>
              </p:ext>
            </p:extLst>
          </p:nvPr>
        </p:nvGraphicFramePr>
        <p:xfrm>
          <a:off x="11142088" y="354330"/>
          <a:ext cx="6946162" cy="7183755"/>
        </p:xfrm>
        <a:graphic>
          <a:graphicData uri="http://schemas.openxmlformats.org/drawingml/2006/table">
            <a:tbl>
              <a:tblPr/>
              <a:tblGrid>
                <a:gridCol w="1397103">
                  <a:extLst>
                    <a:ext uri="{9D8B030D-6E8A-4147-A177-3AD203B41FA5}">
                      <a16:colId xmlns:a16="http://schemas.microsoft.com/office/drawing/2014/main" val="3312552237"/>
                    </a:ext>
                  </a:extLst>
                </a:gridCol>
                <a:gridCol w="1633234">
                  <a:extLst>
                    <a:ext uri="{9D8B030D-6E8A-4147-A177-3AD203B41FA5}">
                      <a16:colId xmlns:a16="http://schemas.microsoft.com/office/drawing/2014/main" val="2019961842"/>
                    </a:ext>
                  </a:extLst>
                </a:gridCol>
                <a:gridCol w="2164526">
                  <a:extLst>
                    <a:ext uri="{9D8B030D-6E8A-4147-A177-3AD203B41FA5}">
                      <a16:colId xmlns:a16="http://schemas.microsoft.com/office/drawing/2014/main" val="4075883478"/>
                    </a:ext>
                  </a:extLst>
                </a:gridCol>
                <a:gridCol w="1751299">
                  <a:extLst>
                    <a:ext uri="{9D8B030D-6E8A-4147-A177-3AD203B41FA5}">
                      <a16:colId xmlns:a16="http://schemas.microsoft.com/office/drawing/2014/main" val="1062591243"/>
                    </a:ext>
                  </a:extLst>
                </a:gridCol>
              </a:tblGrid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Customer ID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Purchase_Date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Next_Purchase_Date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Days_Difference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4007937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05-01-2019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11416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06-01-2019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7104480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8209274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313160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410478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8111893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3437850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044834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643454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7433049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271170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3477855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277242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8936702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1247674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443707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2618163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440184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1941870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6900466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6059148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5141314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27-01-2019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02-02-2019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4077898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02-02-2019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02-02-2019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57618892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02-02-2019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04-02-2019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E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7071885"/>
                  </a:ext>
                </a:extLst>
              </a:tr>
              <a:tr h="235444"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6985" marR="6985" marT="6985" marB="0" anchor="b">
                    <a:lnL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04-02-2019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04-02-2019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6985" marR="6985" marT="6985" marB="0" anchor="b">
                    <a:lnL>
                      <a:noFill/>
                    </a:lnL>
                    <a:lnR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EA9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80887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2067</Words>
  <Application>Microsoft Office PowerPoint</Application>
  <PresentationFormat>Custom</PresentationFormat>
  <Paragraphs>582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DM Sans Bold</vt:lpstr>
      <vt:lpstr>DM Sans</vt:lpstr>
      <vt:lpstr>Arial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cp:lastModifiedBy>Siva Sanjay</cp:lastModifiedBy>
  <cp:revision>4</cp:revision>
  <dcterms:created xsi:type="dcterms:W3CDTF">2006-08-16T00:00:00Z</dcterms:created>
  <dcterms:modified xsi:type="dcterms:W3CDTF">2025-06-11T07:53:57Z</dcterms:modified>
  <dc:identifier>DAGgcK5yiAk</dc:identifier>
</cp:coreProperties>
</file>