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ontserrat Bold" charset="1" panose="00000800000000000000"/>
      <p:regular r:id="rId15"/>
    </p:embeddedFont>
    <p:embeddedFont>
      <p:font typeface="Montserrat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E3A8A">
                <a:alpha val="100000"/>
              </a:srgbClr>
            </a:gs>
            <a:gs pos="100000">
              <a:srgbClr val="0F172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9864" y="757755"/>
            <a:ext cx="16764851" cy="8768517"/>
            <a:chOff x="0" y="0"/>
            <a:chExt cx="4415434" cy="23094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15434" cy="2309404"/>
            </a:xfrm>
            <a:custGeom>
              <a:avLst/>
              <a:gdLst/>
              <a:ahLst/>
              <a:cxnLst/>
              <a:rect r="r" b="b" t="t" l="l"/>
              <a:pathLst>
                <a:path h="2309404" w="4415434">
                  <a:moveTo>
                    <a:pt x="0" y="0"/>
                  </a:moveTo>
                  <a:lnTo>
                    <a:pt x="4415434" y="0"/>
                  </a:lnTo>
                  <a:lnTo>
                    <a:pt x="4415434" y="2309404"/>
                  </a:lnTo>
                  <a:lnTo>
                    <a:pt x="0" y="23094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 cap="sq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15434" cy="23475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65382" y="1977390"/>
            <a:ext cx="10080451" cy="625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100" b="true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DESIGN OVERVIEW </a:t>
            </a:r>
          </a:p>
          <a:p>
            <a:pPr algn="ctr">
              <a:lnSpc>
                <a:spcPts val="3360"/>
              </a:lnSpc>
            </a:pPr>
          </a:p>
          <a:p>
            <a:pPr algn="ctr">
              <a:lnSpc>
                <a:spcPts val="3360"/>
              </a:lnSpc>
            </a:pPr>
            <a:r>
              <a:rPr lang="en-US" b="true" sz="21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 is Mic</a:t>
            </a:r>
            <a:r>
              <a:rPr lang="en-US" b="true" sz="21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roQuad-X250? </a:t>
            </a:r>
          </a:p>
          <a:p>
            <a:pPr algn="ctr">
              <a:lnSpc>
                <a:spcPts val="3360"/>
              </a:lnSpc>
            </a:pPr>
            <a:r>
              <a:rPr lang="en-US" b="true" sz="21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A 250mm quadcopter design concept created in SolidWorks </a:t>
            </a:r>
          </a:p>
          <a:p>
            <a:pPr algn="ctr">
              <a:lnSpc>
                <a:spcPts val="3360"/>
              </a:lnSpc>
            </a:pPr>
            <a:r>
              <a:rPr lang="en-US" b="true" sz="21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Features color-coded modular components for easy identification </a:t>
            </a:r>
          </a:p>
          <a:p>
            <a:pPr algn="ctr">
              <a:lnSpc>
                <a:spcPts val="3360"/>
              </a:lnSpc>
            </a:pPr>
            <a:r>
              <a:rPr lang="en-US" b="true" sz="21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Designed around the principle of component accessibility </a:t>
            </a:r>
          </a:p>
          <a:p>
            <a:pPr algn="ctr">
              <a:lnSpc>
                <a:spcPts val="3360"/>
              </a:lnSpc>
            </a:pPr>
            <a:r>
              <a:rPr lang="en-US" b="true" sz="21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T</a:t>
            </a:r>
            <a:r>
              <a:rPr lang="en-US" b="true" sz="21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argets educational marke</a:t>
            </a:r>
            <a:r>
              <a:rPr lang="en-US" b="true" sz="21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ts where students need hands-on lea</a:t>
            </a:r>
            <a:r>
              <a:rPr lang="en-US" b="true" sz="21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rning</a:t>
            </a:r>
            <a:r>
              <a:rPr lang="en-US" b="true" sz="21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  <a:p>
            <a:pPr algn="ctr">
              <a:lnSpc>
                <a:spcPts val="3360"/>
              </a:lnSpc>
            </a:pPr>
            <a:r>
              <a:rPr lang="en-US" b="true" sz="21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E</a:t>
            </a:r>
            <a:r>
              <a:rPr lang="en-US" b="true" sz="21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mphasizes de</a:t>
            </a:r>
            <a:r>
              <a:rPr lang="en-US" b="true" sz="21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sign-for-ass</a:t>
            </a:r>
            <a:r>
              <a:rPr lang="en-US" b="true" sz="21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embly methodology</a:t>
            </a:r>
          </a:p>
          <a:p>
            <a:pPr algn="ctr">
              <a:lnSpc>
                <a:spcPts val="3360"/>
              </a:lnSpc>
            </a:pPr>
          </a:p>
          <a:p>
            <a:pPr algn="ctr">
              <a:lnSpc>
                <a:spcPts val="3360"/>
              </a:lnSpc>
            </a:pPr>
            <a:r>
              <a:rPr lang="en-US" b="true" sz="21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Why This M</a:t>
            </a:r>
            <a:r>
              <a:rPr lang="en-US" b="true" sz="21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atters</a:t>
            </a:r>
          </a:p>
          <a:p>
            <a:pPr algn="ctr">
              <a:lnSpc>
                <a:spcPts val="3360"/>
              </a:lnSpc>
            </a:pPr>
            <a:r>
              <a:rPr lang="en-US" b="true" sz="21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Modul</a:t>
            </a:r>
            <a:r>
              <a:rPr lang="en-US" b="true" sz="21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</a:t>
            </a:r>
            <a:r>
              <a:rPr lang="en-US" b="true" sz="21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archite</a:t>
            </a:r>
            <a:r>
              <a:rPr lang="en-US" b="true" sz="21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cture allows individua</a:t>
            </a:r>
            <a:r>
              <a:rPr lang="en-US" b="true" sz="21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 compone</a:t>
            </a:r>
            <a:r>
              <a:rPr lang="en-US" b="true" sz="21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nt replacement </a:t>
            </a:r>
          </a:p>
          <a:p>
            <a:pPr algn="ctr">
              <a:lnSpc>
                <a:spcPts val="3360"/>
              </a:lnSpc>
            </a:pPr>
            <a:r>
              <a:rPr lang="en-US" b="true" sz="21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C</a:t>
            </a:r>
            <a:r>
              <a:rPr lang="en-US" b="true" sz="21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olor-coding system simplifies component identification </a:t>
            </a:r>
          </a:p>
          <a:p>
            <a:pPr algn="ctr">
              <a:lnSpc>
                <a:spcPts val="3360"/>
              </a:lnSpc>
            </a:pPr>
            <a:r>
              <a:rPr lang="en-US" b="true" sz="21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Standardized fasteners reduce tool requirements </a:t>
            </a:r>
          </a:p>
          <a:p>
            <a:pPr algn="ctr">
              <a:lnSpc>
                <a:spcPts val="3360"/>
              </a:lnSpc>
            </a:pPr>
            <a:r>
              <a:rPr lang="en-US" b="true" sz="21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Symmetric X-frame configuration for balanced performance </a:t>
            </a:r>
          </a:p>
          <a:p>
            <a:pPr algn="ctr">
              <a:lnSpc>
                <a:spcPts val="3360"/>
              </a:lnSpc>
            </a:pPr>
            <a:r>
              <a:rPr lang="en-US" b="true" sz="21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Educational focus prioritizes learning over peak performance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19864" y="208499"/>
            <a:ext cx="1747338" cy="1787558"/>
          </a:xfrm>
          <a:custGeom>
            <a:avLst/>
            <a:gdLst/>
            <a:ahLst/>
            <a:cxnLst/>
            <a:rect r="r" b="b" t="t" l="l"/>
            <a:pathLst>
              <a:path h="1787558" w="1747338">
                <a:moveTo>
                  <a:pt x="0" y="0"/>
                </a:moveTo>
                <a:lnTo>
                  <a:pt x="1747338" y="0"/>
                </a:lnTo>
                <a:lnTo>
                  <a:pt x="1747338" y="1787558"/>
                </a:lnTo>
                <a:lnTo>
                  <a:pt x="0" y="1787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01087" y="6172200"/>
            <a:ext cx="3186913" cy="4114800"/>
          </a:xfrm>
          <a:custGeom>
            <a:avLst/>
            <a:gdLst/>
            <a:ahLst/>
            <a:cxnLst/>
            <a:rect r="r" b="b" t="t" l="l"/>
            <a:pathLst>
              <a:path h="4114800" w="3186913">
                <a:moveTo>
                  <a:pt x="0" y="0"/>
                </a:moveTo>
                <a:lnTo>
                  <a:pt x="3186913" y="0"/>
                </a:lnTo>
                <a:lnTo>
                  <a:pt x="3186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29443" y="460257"/>
            <a:ext cx="1542911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MicroQuad-X250: Modular UAV Platform for Engineering Applications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01005" y="1279910"/>
            <a:ext cx="968598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6B6D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SolidWorks Design Project for Educational Applications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0" y="3034160"/>
            <a:ext cx="5006729" cy="7252840"/>
          </a:xfrm>
          <a:custGeom>
            <a:avLst/>
            <a:gdLst/>
            <a:ahLst/>
            <a:cxnLst/>
            <a:rect r="r" b="b" t="t" l="l"/>
            <a:pathLst>
              <a:path h="7252840" w="5006729">
                <a:moveTo>
                  <a:pt x="0" y="0"/>
                </a:moveTo>
                <a:lnTo>
                  <a:pt x="5006729" y="0"/>
                </a:lnTo>
                <a:lnTo>
                  <a:pt x="5006729" y="7252840"/>
                </a:lnTo>
                <a:lnTo>
                  <a:pt x="0" y="7252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18931" t="0" r="0" b="-51131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945832" y="2918171"/>
            <a:ext cx="5338229" cy="4450658"/>
            <a:chOff x="0" y="0"/>
            <a:chExt cx="908964" cy="7578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08964" cy="757833"/>
            </a:xfrm>
            <a:custGeom>
              <a:avLst/>
              <a:gdLst/>
              <a:ahLst/>
              <a:cxnLst/>
              <a:rect r="r" b="b" t="t" l="l"/>
              <a:pathLst>
                <a:path h="757833" w="908964">
                  <a:moveTo>
                    <a:pt x="33356" y="0"/>
                  </a:moveTo>
                  <a:lnTo>
                    <a:pt x="875607" y="0"/>
                  </a:lnTo>
                  <a:cubicBezTo>
                    <a:pt x="884454" y="0"/>
                    <a:pt x="892938" y="3514"/>
                    <a:pt x="899194" y="9770"/>
                  </a:cubicBezTo>
                  <a:cubicBezTo>
                    <a:pt x="905449" y="16025"/>
                    <a:pt x="908964" y="24510"/>
                    <a:pt x="908964" y="33356"/>
                  </a:cubicBezTo>
                  <a:lnTo>
                    <a:pt x="908964" y="724477"/>
                  </a:lnTo>
                  <a:cubicBezTo>
                    <a:pt x="908964" y="733323"/>
                    <a:pt x="905449" y="741807"/>
                    <a:pt x="899194" y="748063"/>
                  </a:cubicBezTo>
                  <a:cubicBezTo>
                    <a:pt x="892938" y="754319"/>
                    <a:pt x="884454" y="757833"/>
                    <a:pt x="875607" y="757833"/>
                  </a:cubicBezTo>
                  <a:lnTo>
                    <a:pt x="33356" y="757833"/>
                  </a:lnTo>
                  <a:cubicBezTo>
                    <a:pt x="24510" y="757833"/>
                    <a:pt x="16025" y="754319"/>
                    <a:pt x="9770" y="748063"/>
                  </a:cubicBezTo>
                  <a:cubicBezTo>
                    <a:pt x="3514" y="741807"/>
                    <a:pt x="0" y="733323"/>
                    <a:pt x="0" y="724477"/>
                  </a:cubicBezTo>
                  <a:lnTo>
                    <a:pt x="0" y="33356"/>
                  </a:lnTo>
                  <a:cubicBezTo>
                    <a:pt x="0" y="24510"/>
                    <a:pt x="3514" y="16025"/>
                    <a:pt x="9770" y="9770"/>
                  </a:cubicBezTo>
                  <a:cubicBezTo>
                    <a:pt x="16025" y="3514"/>
                    <a:pt x="24510" y="0"/>
                    <a:pt x="33356" y="0"/>
                  </a:cubicBezTo>
                  <a:close/>
                </a:path>
              </a:pathLst>
            </a:custGeom>
            <a:blipFill>
              <a:blip r:embed="rId7"/>
              <a:stretch>
                <a:fillRect l="-39125" t="0" r="-16556" b="-4907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E3A8A">
                <a:alpha val="100000"/>
              </a:srgbClr>
            </a:gs>
            <a:gs pos="100000">
              <a:srgbClr val="0F172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9864" y="757755"/>
            <a:ext cx="16764851" cy="8768517"/>
            <a:chOff x="0" y="0"/>
            <a:chExt cx="4415434" cy="23094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15434" cy="2309404"/>
            </a:xfrm>
            <a:custGeom>
              <a:avLst/>
              <a:gdLst/>
              <a:ahLst/>
              <a:cxnLst/>
              <a:rect r="r" b="b" t="t" l="l"/>
              <a:pathLst>
                <a:path h="2309404" w="4415434">
                  <a:moveTo>
                    <a:pt x="0" y="0"/>
                  </a:moveTo>
                  <a:lnTo>
                    <a:pt x="4415434" y="0"/>
                  </a:lnTo>
                  <a:lnTo>
                    <a:pt x="4415434" y="2309404"/>
                  </a:lnTo>
                  <a:lnTo>
                    <a:pt x="0" y="23094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 cap="sq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15434" cy="23475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67570" y="2115311"/>
            <a:ext cx="6934720" cy="396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9"/>
              </a:lnSpc>
            </a:pPr>
            <a:r>
              <a:rPr lang="en-US" b="true" sz="199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P</a:t>
            </a:r>
            <a:r>
              <a:rPr lang="en-US" b="true" sz="199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roblem with Current Educational Drones</a:t>
            </a:r>
          </a:p>
          <a:p>
            <a:pPr algn="ctr">
              <a:lnSpc>
                <a:spcPts val="3199"/>
              </a:lnSpc>
            </a:pPr>
            <a:r>
              <a:rPr lang="en-US" b="true" sz="19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Sealed enclosures prevent students from accessing components.</a:t>
            </a:r>
          </a:p>
          <a:p>
            <a:pPr algn="ctr">
              <a:lnSpc>
                <a:spcPts val="3199"/>
              </a:lnSpc>
            </a:pPr>
            <a:r>
              <a:rPr lang="en-US" b="true" sz="19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When one part fails, entire units need replacement.</a:t>
            </a:r>
          </a:p>
          <a:p>
            <a:pPr algn="ctr">
              <a:lnSpc>
                <a:spcPts val="3199"/>
              </a:lnSpc>
            </a:pPr>
            <a:r>
              <a:rPr lang="en-US" b="true" sz="19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Complex assembly procedu</a:t>
            </a:r>
            <a:r>
              <a:rPr lang="en-US" b="true" sz="1999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 discourage hand</a:t>
            </a:r>
            <a:r>
              <a:rPr lang="en-US" b="true" sz="19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s-on learning.</a:t>
            </a:r>
          </a:p>
          <a:p>
            <a:pPr algn="ctr">
              <a:lnSpc>
                <a:spcPts val="3199"/>
              </a:lnSpc>
            </a:pPr>
            <a:r>
              <a:rPr lang="en-US" b="true" sz="19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Students can't see how individual systems work togethe</a:t>
            </a:r>
            <a:r>
              <a:rPr lang="en-US" b="true" sz="19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r.</a:t>
            </a:r>
          </a:p>
          <a:p>
            <a:pPr algn="ctr">
              <a:lnSpc>
                <a:spcPts val="3199"/>
              </a:lnSpc>
            </a:pPr>
            <a:r>
              <a:rPr lang="en-US" b="true" sz="19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</a:t>
            </a:r>
            <a:r>
              <a:rPr lang="en-US" b="true" sz="19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pairs requ</a:t>
            </a:r>
            <a:r>
              <a:rPr lang="en-US" b="true" sz="1999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ire sp</a:t>
            </a:r>
            <a:r>
              <a:rPr lang="en-US" b="true" sz="19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ecialized knowledge and tools</a:t>
            </a:r>
            <a:r>
              <a:rPr lang="en-US" b="true" sz="19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.</a:t>
            </a:r>
          </a:p>
          <a:p>
            <a:pPr algn="ctr">
              <a:lnSpc>
                <a:spcPts val="319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19864" y="208499"/>
            <a:ext cx="1747338" cy="1787558"/>
          </a:xfrm>
          <a:custGeom>
            <a:avLst/>
            <a:gdLst/>
            <a:ahLst/>
            <a:cxnLst/>
            <a:rect r="r" b="b" t="t" l="l"/>
            <a:pathLst>
              <a:path h="1787558" w="1747338">
                <a:moveTo>
                  <a:pt x="0" y="0"/>
                </a:moveTo>
                <a:lnTo>
                  <a:pt x="1747338" y="0"/>
                </a:lnTo>
                <a:lnTo>
                  <a:pt x="1747338" y="1787558"/>
                </a:lnTo>
                <a:lnTo>
                  <a:pt x="0" y="1787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01087" y="6172200"/>
            <a:ext cx="3186913" cy="4114800"/>
          </a:xfrm>
          <a:custGeom>
            <a:avLst/>
            <a:gdLst/>
            <a:ahLst/>
            <a:cxnLst/>
            <a:rect r="r" b="b" t="t" l="l"/>
            <a:pathLst>
              <a:path h="4114800" w="3186913">
                <a:moveTo>
                  <a:pt x="0" y="0"/>
                </a:moveTo>
                <a:lnTo>
                  <a:pt x="3186913" y="0"/>
                </a:lnTo>
                <a:lnTo>
                  <a:pt x="3186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29443" y="460257"/>
            <a:ext cx="1542911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Design Challenge: Making Complex Technology Accessible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01005" y="1279910"/>
            <a:ext cx="968598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6B6D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How Modular Design Addresses Educational Needs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0" y="3034160"/>
            <a:ext cx="5006729" cy="7252840"/>
          </a:xfrm>
          <a:custGeom>
            <a:avLst/>
            <a:gdLst/>
            <a:ahLst/>
            <a:cxnLst/>
            <a:rect r="r" b="b" t="t" l="l"/>
            <a:pathLst>
              <a:path h="7252840" w="5006729">
                <a:moveTo>
                  <a:pt x="0" y="0"/>
                </a:moveTo>
                <a:lnTo>
                  <a:pt x="5006729" y="0"/>
                </a:lnTo>
                <a:lnTo>
                  <a:pt x="5006729" y="7252840"/>
                </a:lnTo>
                <a:lnTo>
                  <a:pt x="0" y="7252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18931" t="0" r="0" b="-51131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308013" y="2115311"/>
            <a:ext cx="7951287" cy="396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199"/>
              </a:lnSpc>
              <a:spcBef>
                <a:spcPct val="0"/>
              </a:spcBef>
            </a:pPr>
            <a:r>
              <a:rPr lang="en-US" b="true" sz="1999" strike="noStrike" u="none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Our Design Approach</a:t>
            </a:r>
          </a:p>
          <a:p>
            <a:pPr algn="ctr" marL="0" indent="0" lvl="1">
              <a:lnSpc>
                <a:spcPts val="3199"/>
              </a:lnSpc>
              <a:spcBef>
                <a:spcPct val="0"/>
              </a:spcBef>
            </a:pPr>
            <a:r>
              <a:rPr lang="en-US" b="true" sz="1999" strike="noStrike" u="sng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Modular architecture</a:t>
            </a:r>
            <a:r>
              <a:rPr lang="en-US" b="true" sz="1999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Every major system can be separated.</a:t>
            </a:r>
          </a:p>
          <a:p>
            <a:pPr algn="ctr" marL="0" indent="0" lvl="1">
              <a:lnSpc>
                <a:spcPts val="3199"/>
              </a:lnSpc>
              <a:spcBef>
                <a:spcPct val="0"/>
              </a:spcBef>
            </a:pPr>
            <a:r>
              <a:rPr lang="en-US" b="true" sz="1999" strike="noStrike" u="sng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Color-coded organization:</a:t>
            </a:r>
            <a:r>
              <a:rPr lang="en-US" b="true" sz="1999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Visual system for component identification.</a:t>
            </a:r>
          </a:p>
          <a:p>
            <a:pPr algn="ctr" marL="0" indent="0" lvl="1">
              <a:lnSpc>
                <a:spcPts val="3199"/>
              </a:lnSpc>
              <a:spcBef>
                <a:spcPct val="0"/>
              </a:spcBef>
            </a:pPr>
            <a:r>
              <a:rPr lang="en-US" b="true" sz="1999" strike="noStrike" u="sng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Standardized connections:</a:t>
            </a:r>
            <a:r>
              <a:rPr lang="en-US" b="true" sz="1999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Common fasteners throughout the design.</a:t>
            </a:r>
          </a:p>
          <a:p>
            <a:pPr algn="ctr" marL="0" indent="0" lvl="1">
              <a:lnSpc>
                <a:spcPts val="3199"/>
              </a:lnSpc>
              <a:spcBef>
                <a:spcPct val="0"/>
              </a:spcBef>
            </a:pPr>
            <a:r>
              <a:rPr lang="en-US" b="true" sz="1999" strike="noStrike" u="sng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Accessible layout:</a:t>
            </a:r>
            <a:r>
              <a:rPr lang="en-US" b="true" sz="1999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Components positioned for easy access.</a:t>
            </a:r>
          </a:p>
          <a:p>
            <a:pPr algn="ctr" marL="0" indent="0" lvl="1">
              <a:lnSpc>
                <a:spcPts val="3199"/>
              </a:lnSpc>
              <a:spcBef>
                <a:spcPct val="0"/>
              </a:spcBef>
            </a:pPr>
            <a:r>
              <a:rPr lang="en-US" b="true" sz="1999" strike="noStrike" u="sng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Symmetric design:</a:t>
            </a:r>
            <a:r>
              <a:rPr lang="en-US" b="true" sz="1999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Reduces complexity and part count.</a:t>
            </a:r>
          </a:p>
          <a:p>
            <a:pPr algn="ctr" marL="0" indent="0" lvl="1">
              <a:lnSpc>
                <a:spcPts val="319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52626" y="6810375"/>
            <a:ext cx="15982748" cy="1784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0"/>
              </a:lnSpc>
              <a:spcBef>
                <a:spcPct val="0"/>
              </a:spcBef>
            </a:pPr>
            <a:r>
              <a:rPr lang="en-US" b="true" sz="1800" strike="noStrike" u="none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Design M</a:t>
            </a:r>
            <a:r>
              <a:rPr lang="en-US" b="true" sz="1800" strike="noStrike" u="none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eth</a:t>
            </a:r>
            <a:r>
              <a:rPr lang="en-US" b="true" sz="1800" strike="noStrike" u="none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od</a:t>
            </a:r>
            <a:r>
              <a:rPr lang="en-US" b="true" sz="1800" strike="noStrike" u="none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</a:t>
            </a:r>
            <a:r>
              <a:rPr lang="en-US" b="true" sz="1800" strike="noStrike" u="none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</a:t>
            </a:r>
            <a:r>
              <a:rPr lang="en-US" b="true" sz="1800" strike="noStrike" u="none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ogy</a:t>
            </a:r>
          </a:p>
          <a:p>
            <a:pPr algn="ctr">
              <a:lnSpc>
                <a:spcPts val="2880"/>
              </a:lnSpc>
            </a:pP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arte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with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nt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identifi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tio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 a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c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olor-codin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system | 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Designed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fr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ame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structure to ac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ular 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le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ct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on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ics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.</a:t>
            </a:r>
          </a:p>
          <a:p>
            <a:pPr algn="ctr">
              <a:lnSpc>
                <a:spcPts val="2880"/>
              </a:lnSpc>
            </a:pP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Created s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tandardized 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ntin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nter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face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 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all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syst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 | 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a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asse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bly sequ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ce 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hat build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 the grasp 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ress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ively</a:t>
            </a: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.</a:t>
            </a:r>
          </a:p>
          <a:p>
            <a:pPr algn="ctr">
              <a:lnSpc>
                <a:spcPts val="2880"/>
              </a:lnSpc>
            </a:pPr>
          </a:p>
          <a:p>
            <a:pPr algn="ctr" marL="0" indent="0" lvl="1">
              <a:lnSpc>
                <a:spcPts val="288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299200" y="8153400"/>
            <a:ext cx="13689601" cy="1122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9"/>
              </a:lnSpc>
              <a:spcBef>
                <a:spcPct val="0"/>
              </a:spcBef>
            </a:pPr>
            <a:r>
              <a:rPr lang="en-US" b="true" sz="189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</a:t>
            </a:r>
            <a:r>
              <a:rPr lang="en-US" b="true" sz="1899" strike="noStrike" u="none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 </a:t>
            </a:r>
            <a:r>
              <a:rPr lang="en-US" b="true" sz="1899" strike="noStrike" u="none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</a:t>
            </a:r>
            <a:r>
              <a:rPr lang="en-US" b="true" sz="1899" strike="noStrike" u="none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oa</a:t>
            </a:r>
            <a:r>
              <a:rPr lang="en-US" b="true" sz="1899" strike="noStrike" u="none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</a:t>
            </a:r>
          </a:p>
          <a:p>
            <a:pPr algn="ctr" marL="0" indent="0" lvl="1">
              <a:lnSpc>
                <a:spcPts val="3039"/>
              </a:lnSpc>
              <a:spcBef>
                <a:spcPct val="0"/>
              </a:spcBef>
            </a:pPr>
            <a:r>
              <a:rPr lang="en-US" b="true" sz="1899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Create a drone design that teaches engineering principles through its construction process, not just its operation.</a:t>
            </a:r>
          </a:p>
        </p:txBody>
      </p:sp>
      <p:sp>
        <p:nvSpPr>
          <p:cNvPr name="AutoShape 14" id="14"/>
          <p:cNvSpPr/>
          <p:nvPr/>
        </p:nvSpPr>
        <p:spPr>
          <a:xfrm flipV="true">
            <a:off x="2478896" y="6538086"/>
            <a:ext cx="13330207" cy="0"/>
          </a:xfrm>
          <a:prstGeom prst="line">
            <a:avLst/>
          </a:prstGeom>
          <a:ln cap="flat" w="38100">
            <a:solidFill>
              <a:srgbClr val="E6CF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9144000" y="2181986"/>
            <a:ext cx="0" cy="4356100"/>
          </a:xfrm>
          <a:prstGeom prst="line">
            <a:avLst/>
          </a:prstGeom>
          <a:ln cap="flat" w="38100">
            <a:solidFill>
              <a:srgbClr val="E6CF2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E3A8A">
                <a:alpha val="100000"/>
              </a:srgbClr>
            </a:gs>
            <a:gs pos="100000">
              <a:srgbClr val="0F172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1574" y="757755"/>
            <a:ext cx="16764851" cy="8768517"/>
            <a:chOff x="0" y="0"/>
            <a:chExt cx="4415434" cy="23094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15434" cy="2309404"/>
            </a:xfrm>
            <a:custGeom>
              <a:avLst/>
              <a:gdLst/>
              <a:ahLst/>
              <a:cxnLst/>
              <a:rect r="r" b="b" t="t" l="l"/>
              <a:pathLst>
                <a:path h="2309404" w="4415434">
                  <a:moveTo>
                    <a:pt x="0" y="0"/>
                  </a:moveTo>
                  <a:lnTo>
                    <a:pt x="4415434" y="0"/>
                  </a:lnTo>
                  <a:lnTo>
                    <a:pt x="4415434" y="2309404"/>
                  </a:lnTo>
                  <a:lnTo>
                    <a:pt x="0" y="23094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 cap="sq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15434" cy="23475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19864" y="208499"/>
            <a:ext cx="1747338" cy="1787558"/>
          </a:xfrm>
          <a:custGeom>
            <a:avLst/>
            <a:gdLst/>
            <a:ahLst/>
            <a:cxnLst/>
            <a:rect r="r" b="b" t="t" l="l"/>
            <a:pathLst>
              <a:path h="1787558" w="1747338">
                <a:moveTo>
                  <a:pt x="0" y="0"/>
                </a:moveTo>
                <a:lnTo>
                  <a:pt x="1747338" y="0"/>
                </a:lnTo>
                <a:lnTo>
                  <a:pt x="1747338" y="1787558"/>
                </a:lnTo>
                <a:lnTo>
                  <a:pt x="0" y="1787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01087" y="6172200"/>
            <a:ext cx="3186913" cy="4114800"/>
          </a:xfrm>
          <a:custGeom>
            <a:avLst/>
            <a:gdLst/>
            <a:ahLst/>
            <a:cxnLst/>
            <a:rect r="r" b="b" t="t" l="l"/>
            <a:pathLst>
              <a:path h="4114800" w="3186913">
                <a:moveTo>
                  <a:pt x="0" y="0"/>
                </a:moveTo>
                <a:lnTo>
                  <a:pt x="3186913" y="0"/>
                </a:lnTo>
                <a:lnTo>
                  <a:pt x="3186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49927" y="417712"/>
            <a:ext cx="12788146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Why Current Educational Drones Don't Work Well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65209" y="1279910"/>
            <a:ext cx="1015758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6B6D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Challenge of Learning with Complex Technology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0" y="3034160"/>
            <a:ext cx="5006729" cy="7252840"/>
          </a:xfrm>
          <a:custGeom>
            <a:avLst/>
            <a:gdLst/>
            <a:ahLst/>
            <a:cxnLst/>
            <a:rect r="r" b="b" t="t" l="l"/>
            <a:pathLst>
              <a:path h="7252840" w="5006729">
                <a:moveTo>
                  <a:pt x="0" y="0"/>
                </a:moveTo>
                <a:lnTo>
                  <a:pt x="5006729" y="0"/>
                </a:lnTo>
                <a:lnTo>
                  <a:pt x="5006729" y="7252840"/>
                </a:lnTo>
                <a:lnTo>
                  <a:pt x="0" y="7252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18931" t="0" r="0" b="-51131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57439" y="1910332"/>
            <a:ext cx="11573120" cy="696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0"/>
              </a:lnSpc>
              <a:spcBef>
                <a:spcPct val="0"/>
              </a:spcBef>
            </a:pPr>
            <a:r>
              <a:rPr lang="en-US" b="true" sz="2300" strike="noStrike" u="none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PROBLEM WITH CURRENT DRONES </a:t>
            </a:r>
          </a:p>
          <a:p>
            <a:pPr algn="ctr">
              <a:lnSpc>
                <a:spcPts val="3680"/>
              </a:lnSpc>
              <a:spcBef>
                <a:spcPct val="0"/>
              </a:spcBef>
            </a:pPr>
          </a:p>
          <a:p>
            <a:pPr algn="ctr">
              <a:lnSpc>
                <a:spcPts val="3680"/>
              </a:lnSpc>
              <a:spcBef>
                <a:spcPct val="0"/>
              </a:spcBef>
            </a:pPr>
            <a:r>
              <a:rPr lang="en-US" b="true" sz="2300" strike="noStrike" u="sng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What's Wrong Today</a:t>
            </a:r>
          </a:p>
          <a:p>
            <a:pPr algn="ctr">
              <a:lnSpc>
                <a:spcPts val="3680"/>
              </a:lnSpc>
              <a:spcBef>
                <a:spcPct val="0"/>
              </a:spcBef>
            </a:pPr>
            <a:r>
              <a:rPr lang="en-US" b="true" sz="23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When a drone crashes, the whole thing might be ruined </a:t>
            </a:r>
          </a:p>
          <a:p>
            <a:pPr algn="ctr">
              <a:lnSpc>
                <a:spcPts val="3680"/>
              </a:lnSpc>
              <a:spcBef>
                <a:spcPct val="0"/>
              </a:spcBef>
            </a:pPr>
            <a:r>
              <a:rPr lang="en-US" b="true" sz="23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Students can't see or touch the important parts inside </a:t>
            </a:r>
          </a:p>
          <a:p>
            <a:pPr algn="ctr">
              <a:lnSpc>
                <a:spcPts val="3680"/>
              </a:lnSpc>
              <a:spcBef>
                <a:spcPct val="0"/>
              </a:spcBef>
            </a:pPr>
            <a:r>
              <a:rPr lang="en-US" b="true" sz="23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Repairs are expensive and take weeks </a:t>
            </a:r>
          </a:p>
          <a:p>
            <a:pPr algn="ctr">
              <a:lnSpc>
                <a:spcPts val="3680"/>
              </a:lnSpc>
              <a:spcBef>
                <a:spcPct val="0"/>
              </a:spcBef>
            </a:pPr>
            <a:r>
              <a:rPr lang="en-US" b="true" sz="23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Assembly instructions are too complicated for beginners </a:t>
            </a:r>
          </a:p>
          <a:p>
            <a:pPr algn="ctr">
              <a:lnSpc>
                <a:spcPts val="3680"/>
              </a:lnSpc>
              <a:spcBef>
                <a:spcPct val="0"/>
              </a:spcBef>
            </a:pPr>
            <a:r>
              <a:rPr lang="en-US" b="true" sz="23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One broken part means buying a whole new drone </a:t>
            </a:r>
          </a:p>
          <a:p>
            <a:pPr algn="ctr">
              <a:lnSpc>
                <a:spcPts val="3680"/>
              </a:lnSpc>
              <a:spcBef>
                <a:spcPct val="0"/>
              </a:spcBef>
            </a:pPr>
          </a:p>
          <a:p>
            <a:pPr algn="ctr">
              <a:lnSpc>
                <a:spcPts val="3680"/>
              </a:lnSpc>
              <a:spcBef>
                <a:spcPct val="0"/>
              </a:spcBef>
            </a:pPr>
            <a:r>
              <a:rPr lang="en-US" b="true" sz="2300" strike="noStrike" u="sng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Our Solution: Think Like Building Blocks </a:t>
            </a:r>
          </a:p>
          <a:p>
            <a:pPr algn="ctr">
              <a:lnSpc>
                <a:spcPts val="3680"/>
              </a:lnSpc>
              <a:spcBef>
                <a:spcPct val="0"/>
              </a:spcBef>
            </a:pPr>
            <a:r>
              <a:rPr lang="en-US" b="true" sz="23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Every major part can be removed and replaced separately</a:t>
            </a:r>
          </a:p>
          <a:p>
            <a:pPr algn="ctr">
              <a:lnSpc>
                <a:spcPts val="3680"/>
              </a:lnSpc>
              <a:spcBef>
                <a:spcPct val="0"/>
              </a:spcBef>
            </a:pPr>
            <a:r>
              <a:rPr lang="en-US" b="true" sz="23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- All parts are color-coded so you know what goes where </a:t>
            </a:r>
          </a:p>
          <a:p>
            <a:pPr algn="ctr">
              <a:lnSpc>
                <a:spcPts val="3680"/>
              </a:lnSpc>
              <a:spcBef>
                <a:spcPct val="0"/>
              </a:spcBef>
            </a:pPr>
            <a:r>
              <a:rPr lang="en-US" b="true" sz="23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Only need one simple tool (like a screwdriver) for everything</a:t>
            </a:r>
          </a:p>
          <a:p>
            <a:pPr algn="ctr">
              <a:lnSpc>
                <a:spcPts val="3680"/>
              </a:lnSpc>
              <a:spcBef>
                <a:spcPct val="0"/>
              </a:spcBef>
            </a:pPr>
            <a:r>
              <a:rPr lang="en-US" b="true" sz="23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- If the motor breaks, just replace the motor - not the whole drone</a:t>
            </a:r>
          </a:p>
          <a:p>
            <a:pPr algn="ctr" marL="0" indent="0" lvl="1">
              <a:lnSpc>
                <a:spcPts val="3680"/>
              </a:lnSpc>
              <a:spcBef>
                <a:spcPct val="0"/>
              </a:spcBef>
            </a:pPr>
            <a:r>
              <a:rPr lang="en-US" b="true" sz="23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- Students learn by actually handling each component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E3A8A">
                <a:alpha val="100000"/>
              </a:srgbClr>
            </a:gs>
            <a:gs pos="100000">
              <a:srgbClr val="0F172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4113487">
            <a:off x="742524" y="-2378806"/>
            <a:ext cx="16764851" cy="8768517"/>
            <a:chOff x="0" y="0"/>
            <a:chExt cx="4415434" cy="23094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15434" cy="2309404"/>
            </a:xfrm>
            <a:custGeom>
              <a:avLst/>
              <a:gdLst/>
              <a:ahLst/>
              <a:cxnLst/>
              <a:rect r="r" b="b" t="t" l="l"/>
              <a:pathLst>
                <a:path h="2309404" w="4415434">
                  <a:moveTo>
                    <a:pt x="0" y="0"/>
                  </a:moveTo>
                  <a:lnTo>
                    <a:pt x="4415434" y="0"/>
                  </a:lnTo>
                  <a:lnTo>
                    <a:pt x="4415434" y="2309404"/>
                  </a:lnTo>
                  <a:lnTo>
                    <a:pt x="0" y="23094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 cap="sq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15434" cy="23475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3034160"/>
            <a:ext cx="5006729" cy="7252840"/>
          </a:xfrm>
          <a:custGeom>
            <a:avLst/>
            <a:gdLst/>
            <a:ahLst/>
            <a:cxnLst/>
            <a:rect r="r" b="b" t="t" l="l"/>
            <a:pathLst>
              <a:path h="7252840" w="5006729">
                <a:moveTo>
                  <a:pt x="0" y="0"/>
                </a:moveTo>
                <a:lnTo>
                  <a:pt x="5006729" y="0"/>
                </a:lnTo>
                <a:lnTo>
                  <a:pt x="5006729" y="7252840"/>
                </a:lnTo>
                <a:lnTo>
                  <a:pt x="0" y="7252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8931" t="0" r="0" b="-5113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19864" y="208499"/>
            <a:ext cx="1747338" cy="1787558"/>
          </a:xfrm>
          <a:custGeom>
            <a:avLst/>
            <a:gdLst/>
            <a:ahLst/>
            <a:cxnLst/>
            <a:rect r="r" b="b" t="t" l="l"/>
            <a:pathLst>
              <a:path h="1787558" w="1747338">
                <a:moveTo>
                  <a:pt x="0" y="0"/>
                </a:moveTo>
                <a:lnTo>
                  <a:pt x="1747338" y="0"/>
                </a:lnTo>
                <a:lnTo>
                  <a:pt x="1747338" y="1787558"/>
                </a:lnTo>
                <a:lnTo>
                  <a:pt x="0" y="17875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01087" y="6172200"/>
            <a:ext cx="3186913" cy="4114800"/>
          </a:xfrm>
          <a:custGeom>
            <a:avLst/>
            <a:gdLst/>
            <a:ahLst/>
            <a:cxnLst/>
            <a:rect r="r" b="b" t="t" l="l"/>
            <a:pathLst>
              <a:path h="4114800" w="3186913">
                <a:moveTo>
                  <a:pt x="0" y="0"/>
                </a:moveTo>
                <a:lnTo>
                  <a:pt x="3186913" y="0"/>
                </a:lnTo>
                <a:lnTo>
                  <a:pt x="3186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598321" y="417712"/>
            <a:ext cx="11921664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Performance and Capabilities 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46208" y="1965676"/>
            <a:ext cx="12113498" cy="277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b="true" sz="20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</a:t>
            </a:r>
            <a:r>
              <a:rPr lang="en-US" b="true" sz="20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light </a:t>
            </a:r>
            <a:r>
              <a:rPr lang="en-US" b="true" sz="2000" u="none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</a:t>
            </a:r>
            <a:r>
              <a:rPr lang="en-US" b="true" sz="20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erformance</a:t>
            </a:r>
          </a:p>
          <a:p>
            <a:pPr algn="ctr">
              <a:lnSpc>
                <a:spcPts val="3200"/>
              </a:lnSpc>
            </a:pPr>
            <a:r>
              <a:rPr lang="en-US" b="true" sz="20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Flies for 10-15 minutes on one bat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ter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 ch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rge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  <a:p>
            <a:pPr algn="ctr">
              <a:lnSpc>
                <a:spcPts val="3200"/>
              </a:lnSpc>
            </a:pP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Can carry small cameras or sensors (about 80 - 140 g) </a:t>
            </a:r>
          </a:p>
          <a:p>
            <a:pPr algn="ctr">
              <a:lnSpc>
                <a:spcPts val="3200"/>
              </a:lnSpc>
            </a:pP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- Flies up t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30 mph 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 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sp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or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 mode </a:t>
            </a:r>
          </a:p>
          <a:p>
            <a:pPr algn="ctr">
              <a:lnSpc>
                <a:spcPts val="3200"/>
              </a:lnSpc>
            </a:pP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- Stable in winds up to 15 mph </a:t>
            </a:r>
          </a:p>
          <a:p>
            <a:pPr algn="ctr">
              <a:lnSpc>
                <a:spcPts val="3200"/>
              </a:lnSpc>
            </a:pP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Can hover precisely in one s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pot </a:t>
            </a:r>
          </a:p>
          <a:p>
            <a:pPr algn="ctr">
              <a:lnSpc>
                <a:spcPts val="3200"/>
              </a:lnSpc>
            </a:pP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R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nge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About 300 feet from the controller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864019" y="2004127"/>
            <a:ext cx="12113498" cy="237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b="true" sz="20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</a:t>
            </a:r>
            <a:r>
              <a:rPr lang="en-US" b="true" sz="20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Five Main Systems: </a:t>
            </a:r>
          </a:p>
          <a:p>
            <a:pPr algn="ctr">
              <a:lnSpc>
                <a:spcPts val="3200"/>
              </a:lnSpc>
            </a:pP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</a:t>
            </a:r>
            <a:r>
              <a:rPr lang="en-US" b="true" sz="2000" u="sng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GREEN P</a:t>
            </a:r>
            <a:r>
              <a:rPr lang="en-US" b="true" sz="2000" u="sng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arts: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Th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 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am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 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and body structure </a:t>
            </a:r>
          </a:p>
          <a:p>
            <a:pPr algn="ctr">
              <a:lnSpc>
                <a:spcPts val="3200"/>
              </a:lnSpc>
            </a:pP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</a:t>
            </a:r>
            <a:r>
              <a:rPr lang="en-US" b="true" sz="2000" u="sng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RED P</a:t>
            </a:r>
            <a:r>
              <a:rPr lang="en-US" b="true" sz="2000" u="sng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arts: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 motors and propellers (makes it fly)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  <a:p>
            <a:pPr algn="ctr">
              <a:lnSpc>
                <a:spcPts val="3200"/>
              </a:lnSpc>
            </a:pP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</a:t>
            </a:r>
            <a:r>
              <a:rPr lang="en-US" b="true" sz="2000" u="sng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BLUE Parts: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Th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"b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rain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"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and sensors (keeps it stable) </a:t>
            </a:r>
          </a:p>
          <a:p>
            <a:pPr algn="ctr">
              <a:lnSpc>
                <a:spcPts val="3200"/>
              </a:lnSpc>
            </a:pP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</a:t>
            </a:r>
            <a:r>
              <a:rPr lang="en-US" b="true" sz="2000" u="sng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YELLOW Parts: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battery and power system </a:t>
            </a:r>
          </a:p>
          <a:p>
            <a:pPr algn="ctr">
              <a:lnSpc>
                <a:spcPts val="3200"/>
              </a:lnSpc>
            </a:pP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</a:t>
            </a:r>
            <a:r>
              <a:rPr lang="en-US" b="true" sz="2000" u="sng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GRAY Parts: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All the screws and connectors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46208" y="5854700"/>
            <a:ext cx="12113498" cy="237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000" b="true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 Makes It Special: </a:t>
            </a:r>
          </a:p>
          <a:p>
            <a:pPr algn="ctr">
              <a:lnSpc>
                <a:spcPts val="3200"/>
              </a:lnSpc>
            </a:pP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Each colored system can be 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removed s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atel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 </a:t>
            </a:r>
          </a:p>
          <a:p>
            <a:pPr algn="ctr">
              <a:lnSpc>
                <a:spcPts val="3200"/>
              </a:lnSpc>
            </a:pP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All pa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c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onn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ect with standard screws </a:t>
            </a:r>
          </a:p>
          <a:p>
            <a:pPr algn="ctr">
              <a:lnSpc>
                <a:spcPts val="3200"/>
              </a:lnSpc>
            </a:pP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No special tools neede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 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ju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on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 hex key </a:t>
            </a:r>
          </a:p>
          <a:p>
            <a:pPr algn="ctr">
              <a:lnSpc>
                <a:spcPts val="3200"/>
              </a:lnSpc>
            </a:pP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Built-in safe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ur</a:t>
            </a:r>
            <a:r>
              <a:rPr lang="en-US" b="true" sz="2000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 prev</a:t>
            </a: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ent dangerous flying </a:t>
            </a:r>
          </a:p>
          <a:p>
            <a:pPr algn="ctr">
              <a:lnSpc>
                <a:spcPts val="3200"/>
              </a:lnSpc>
            </a:pP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Designed to survive crashes and keep working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01005" y="1279910"/>
            <a:ext cx="968598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6B6D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 You Can Expect from This Drone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864019" y="6054725"/>
            <a:ext cx="12113498" cy="197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000" b="true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Real-World Applications</a:t>
            </a:r>
          </a:p>
          <a:p>
            <a:pPr algn="ctr">
              <a:lnSpc>
                <a:spcPts val="3200"/>
              </a:lnSpc>
            </a:pPr>
            <a:r>
              <a:rPr lang="en-US" sz="2000" b="tru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Photography and videography training </a:t>
            </a:r>
          </a:p>
          <a:p>
            <a:pPr algn="ctr">
              <a:lnSpc>
                <a:spcPts val="3200"/>
              </a:lnSpc>
            </a:pPr>
            <a:r>
              <a:rPr lang="en-US" sz="2000" b="tru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Search and rescue simulation </a:t>
            </a:r>
          </a:p>
          <a:p>
            <a:pPr algn="ctr">
              <a:lnSpc>
                <a:spcPts val="3200"/>
              </a:lnSpc>
            </a:pPr>
            <a:r>
              <a:rPr lang="en-US" sz="2000" b="tru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Agricultural monitoring practice </a:t>
            </a:r>
          </a:p>
          <a:p>
            <a:pPr algn="ctr">
              <a:lnSpc>
                <a:spcPts val="3200"/>
              </a:lnSpc>
            </a:pPr>
            <a:r>
              <a:rPr lang="en-US" b="true" sz="20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Basic autonomous flight programming</a:t>
            </a:r>
          </a:p>
        </p:txBody>
      </p:sp>
      <p:sp>
        <p:nvSpPr>
          <p:cNvPr name="AutoShape 14" id="14"/>
          <p:cNvSpPr/>
          <p:nvPr/>
        </p:nvSpPr>
        <p:spPr>
          <a:xfrm flipV="true">
            <a:off x="2894050" y="5335763"/>
            <a:ext cx="1333020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9124950" y="2005453"/>
            <a:ext cx="0" cy="627609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E3A8A">
                <a:alpha val="100000"/>
              </a:srgbClr>
            </a:gs>
            <a:gs pos="100000">
              <a:srgbClr val="0F172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1574" y="757755"/>
            <a:ext cx="16764851" cy="8768517"/>
            <a:chOff x="0" y="0"/>
            <a:chExt cx="4415434" cy="23094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15434" cy="2309404"/>
            </a:xfrm>
            <a:custGeom>
              <a:avLst/>
              <a:gdLst/>
              <a:ahLst/>
              <a:cxnLst/>
              <a:rect r="r" b="b" t="t" l="l"/>
              <a:pathLst>
                <a:path h="2309404" w="4415434">
                  <a:moveTo>
                    <a:pt x="0" y="0"/>
                  </a:moveTo>
                  <a:lnTo>
                    <a:pt x="4415434" y="0"/>
                  </a:lnTo>
                  <a:lnTo>
                    <a:pt x="4415434" y="2309404"/>
                  </a:lnTo>
                  <a:lnTo>
                    <a:pt x="0" y="23094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 cap="sq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15434" cy="23475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172220" y="1279910"/>
            <a:ext cx="1102327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6B6D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Color-Coded Design for Component Organization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19864" y="208499"/>
            <a:ext cx="1747338" cy="1787558"/>
          </a:xfrm>
          <a:custGeom>
            <a:avLst/>
            <a:gdLst/>
            <a:ahLst/>
            <a:cxnLst/>
            <a:rect r="r" b="b" t="t" l="l"/>
            <a:pathLst>
              <a:path h="1787558" w="1747338">
                <a:moveTo>
                  <a:pt x="0" y="0"/>
                </a:moveTo>
                <a:lnTo>
                  <a:pt x="1747338" y="0"/>
                </a:lnTo>
                <a:lnTo>
                  <a:pt x="1747338" y="1787558"/>
                </a:lnTo>
                <a:lnTo>
                  <a:pt x="0" y="1787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01087" y="6172200"/>
            <a:ext cx="3186913" cy="4114800"/>
          </a:xfrm>
          <a:custGeom>
            <a:avLst/>
            <a:gdLst/>
            <a:ahLst/>
            <a:cxnLst/>
            <a:rect r="r" b="b" t="t" l="l"/>
            <a:pathLst>
              <a:path h="4114800" w="3186913">
                <a:moveTo>
                  <a:pt x="0" y="0"/>
                </a:moveTo>
                <a:lnTo>
                  <a:pt x="3186913" y="0"/>
                </a:lnTo>
                <a:lnTo>
                  <a:pt x="3186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75859" y="417712"/>
            <a:ext cx="13815993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Five-System Modular Architecture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0" y="3034160"/>
            <a:ext cx="5006729" cy="7252840"/>
          </a:xfrm>
          <a:custGeom>
            <a:avLst/>
            <a:gdLst/>
            <a:ahLst/>
            <a:cxnLst/>
            <a:rect r="r" b="b" t="t" l="l"/>
            <a:pathLst>
              <a:path h="7252840" w="5006729">
                <a:moveTo>
                  <a:pt x="0" y="0"/>
                </a:moveTo>
                <a:lnTo>
                  <a:pt x="5006729" y="0"/>
                </a:lnTo>
                <a:lnTo>
                  <a:pt x="5006729" y="7252840"/>
                </a:lnTo>
                <a:lnTo>
                  <a:pt x="0" y="7252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18931" t="0" r="0" b="-51131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836618" y="8421612"/>
            <a:ext cx="10614763" cy="428149"/>
            <a:chOff x="0" y="0"/>
            <a:chExt cx="14153018" cy="570866"/>
          </a:xfrm>
        </p:grpSpPr>
        <p:sp>
          <p:nvSpPr>
            <p:cNvPr name="AutoShape 11" id="11"/>
            <p:cNvSpPr/>
            <p:nvPr/>
          </p:nvSpPr>
          <p:spPr>
            <a:xfrm>
              <a:off x="0" y="552594"/>
              <a:ext cx="6887101" cy="0"/>
            </a:xfrm>
            <a:prstGeom prst="line">
              <a:avLst/>
            </a:prstGeom>
            <a:ln cap="flat" w="36543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7674217" y="21699"/>
              <a:ext cx="6478801" cy="0"/>
            </a:xfrm>
            <a:prstGeom prst="line">
              <a:avLst/>
            </a:prstGeom>
            <a:ln cap="flat" w="36543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flipV="true">
              <a:off x="6887101" y="15009"/>
              <a:ext cx="774387" cy="537585"/>
            </a:xfrm>
            <a:prstGeom prst="line">
              <a:avLst/>
            </a:prstGeom>
            <a:ln cap="flat" w="36543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4" id="14"/>
          <p:cNvSpPr txBox="true"/>
          <p:nvPr/>
        </p:nvSpPr>
        <p:spPr>
          <a:xfrm rot="0">
            <a:off x="1975216" y="1923800"/>
            <a:ext cx="14579661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GREEN System</a:t>
            </a:r>
            <a:r>
              <a:rPr lang="en-US" sz="18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-US" sz="1899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Frame Structure:</a:t>
            </a:r>
            <a:r>
              <a:rPr lang="en-US" sz="18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X-frame configuration with lattice-pattern arms - Integrated landing gear design - Motor mount plates with vibration consideration - Central battery compartment with secure retention - Quick-release arm attachment points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80776" y="3167107"/>
            <a:ext cx="14168541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RED System</a:t>
            </a:r>
            <a:r>
              <a:rPr lang="en-US" sz="18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-US" sz="1899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Propulsion</a:t>
            </a:r>
            <a:r>
              <a:rPr lang="en-US" sz="18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 - Four 2204 brushless motor mounts - Integrated propeller mounting system - Motor wire management channels - Thrust-optimized motor positioning - Counter-rotating propeller configuration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80776" y="4077040"/>
            <a:ext cx="14168541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BLU</a:t>
            </a:r>
            <a:r>
              <a:rPr lang="en-US" b="true" sz="189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 System</a:t>
            </a:r>
            <a:r>
              <a:rPr lang="en-US" sz="18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-US" sz="1899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Flight Control:</a:t>
            </a:r>
            <a:r>
              <a:rPr lang="en-US" sz="18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Protected flight controller housing - IMU sensor integration design - Vibration isolation mounting - Accessible programming interface - Antenna placement optimization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180776" y="4986973"/>
            <a:ext cx="14168541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YELLOW</a:t>
            </a:r>
            <a:r>
              <a:rPr lang="en-US" b="true" sz="189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System</a:t>
            </a:r>
            <a:r>
              <a:rPr lang="en-US" sz="18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-US" sz="1899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Power Management: </a:t>
            </a:r>
            <a:r>
              <a:rPr lang="en-US" sz="18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Dual-compartment electronics housing - ESC integration with thermal considerations - Power distribution board mounting - Battery management system interface - Overcurrent protection design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80776" y="6230281"/>
            <a:ext cx="14168541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GRAY</a:t>
            </a:r>
            <a:r>
              <a:rPr lang="en-US" b="true" sz="189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System</a:t>
            </a:r>
            <a:r>
              <a:rPr lang="en-US" sz="18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</a:t>
            </a:r>
            <a:r>
              <a:rPr lang="en-US" sz="1899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Hardware:</a:t>
            </a:r>
            <a:r>
              <a:rPr lang="en-US" sz="18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M3 stainless steel fastener specification - Standardized hex key requirement (2.5mm) - Consistent torque specifications throughout - Minimal fastener count for simplicity - Strategic fastener placement for accessibility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80776" y="7473589"/>
            <a:ext cx="14168541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</a:t>
            </a:r>
            <a:r>
              <a:rPr lang="en-US" b="true" sz="189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sign Integration:</a:t>
            </a:r>
            <a:r>
              <a:rPr lang="en-US" sz="18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All systems connect through standardized interfaces, enabling independent component access while maintaining structural integrity and electrical connectivity.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E3A8A">
                <a:alpha val="100000"/>
              </a:srgbClr>
            </a:gs>
            <a:gs pos="100000">
              <a:srgbClr val="0F172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1574" y="757755"/>
            <a:ext cx="16764851" cy="8768517"/>
            <a:chOff x="0" y="0"/>
            <a:chExt cx="4415434" cy="23094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15434" cy="2309404"/>
            </a:xfrm>
            <a:custGeom>
              <a:avLst/>
              <a:gdLst/>
              <a:ahLst/>
              <a:cxnLst/>
              <a:rect r="r" b="b" t="t" l="l"/>
              <a:pathLst>
                <a:path h="2309404" w="4415434">
                  <a:moveTo>
                    <a:pt x="0" y="0"/>
                  </a:moveTo>
                  <a:lnTo>
                    <a:pt x="4415434" y="0"/>
                  </a:lnTo>
                  <a:lnTo>
                    <a:pt x="4415434" y="2309404"/>
                  </a:lnTo>
                  <a:lnTo>
                    <a:pt x="0" y="23094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 cap="sq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15434" cy="23475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19864" y="208499"/>
            <a:ext cx="1747338" cy="1787558"/>
          </a:xfrm>
          <a:custGeom>
            <a:avLst/>
            <a:gdLst/>
            <a:ahLst/>
            <a:cxnLst/>
            <a:rect r="r" b="b" t="t" l="l"/>
            <a:pathLst>
              <a:path h="1787558" w="1747338">
                <a:moveTo>
                  <a:pt x="0" y="0"/>
                </a:moveTo>
                <a:lnTo>
                  <a:pt x="1747338" y="0"/>
                </a:lnTo>
                <a:lnTo>
                  <a:pt x="1747338" y="1787558"/>
                </a:lnTo>
                <a:lnTo>
                  <a:pt x="0" y="1787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01087" y="6172200"/>
            <a:ext cx="3186913" cy="4114800"/>
          </a:xfrm>
          <a:custGeom>
            <a:avLst/>
            <a:gdLst/>
            <a:ahLst/>
            <a:cxnLst/>
            <a:rect r="r" b="b" t="t" l="l"/>
            <a:pathLst>
              <a:path h="4114800" w="3186913">
                <a:moveTo>
                  <a:pt x="0" y="0"/>
                </a:moveTo>
                <a:lnTo>
                  <a:pt x="3186913" y="0"/>
                </a:lnTo>
                <a:lnTo>
                  <a:pt x="3186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08767" y="417712"/>
            <a:ext cx="12508567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Frame Design and Material Considerations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01918" y="1279910"/>
            <a:ext cx="1092226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true">
                <a:solidFill>
                  <a:srgbClr val="06B6D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Balancing Strength, Weight, and Educational Access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0" y="3034160"/>
            <a:ext cx="5006729" cy="7252840"/>
          </a:xfrm>
          <a:custGeom>
            <a:avLst/>
            <a:gdLst/>
            <a:ahLst/>
            <a:cxnLst/>
            <a:rect r="r" b="b" t="t" l="l"/>
            <a:pathLst>
              <a:path h="7252840" w="5006729">
                <a:moveTo>
                  <a:pt x="0" y="0"/>
                </a:moveTo>
                <a:lnTo>
                  <a:pt x="5006729" y="0"/>
                </a:lnTo>
                <a:lnTo>
                  <a:pt x="5006729" y="7252840"/>
                </a:lnTo>
                <a:lnTo>
                  <a:pt x="0" y="7252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18931" t="0" r="0" b="-51131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38376" y="2005582"/>
            <a:ext cx="14211249" cy="6683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5"/>
              </a:lnSpc>
              <a:spcBef>
                <a:spcPct val="0"/>
              </a:spcBef>
            </a:pPr>
            <a:r>
              <a:rPr lang="en-US" b="true" sz="198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Frame Geometry Design: </a:t>
            </a:r>
            <a:r>
              <a:rPr lang="en-US" sz="198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X-configuration provides optimal motor placement - Diamond-pattern lattice arms balance strength and weight - Integrated landing gear eliminates separate components - Symmetric design reduces manufacturing complexity - Recessed battery compartment lowers center of gravity </a:t>
            </a:r>
          </a:p>
          <a:p>
            <a:pPr algn="ctr">
              <a:lnSpc>
                <a:spcPts val="2785"/>
              </a:lnSpc>
              <a:spcBef>
                <a:spcPct val="0"/>
              </a:spcBef>
            </a:pPr>
          </a:p>
          <a:p>
            <a:pPr algn="ctr">
              <a:lnSpc>
                <a:spcPts val="2785"/>
              </a:lnSpc>
              <a:spcBef>
                <a:spcPct val="0"/>
              </a:spcBef>
            </a:pPr>
            <a:r>
              <a:rPr lang="en-US" b="true" sz="198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Material Selection Considerations:</a:t>
            </a:r>
            <a:r>
              <a:rPr lang="en-US" sz="198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Polymer composite frame for educational durability - Aluminum electronics housing for electromagnetic shielding - Stainless steel fasteners for corrosion resistance - Design accommodates various material options - Weight optimization through strategic material placement </a:t>
            </a:r>
          </a:p>
          <a:p>
            <a:pPr algn="ctr">
              <a:lnSpc>
                <a:spcPts val="2785"/>
              </a:lnSpc>
              <a:spcBef>
                <a:spcPct val="0"/>
              </a:spcBef>
            </a:pPr>
          </a:p>
          <a:p>
            <a:pPr algn="ctr">
              <a:lnSpc>
                <a:spcPts val="2785"/>
              </a:lnSpc>
              <a:spcBef>
                <a:spcPct val="0"/>
              </a:spcBef>
            </a:pPr>
            <a:r>
              <a:rPr lang="en-US" b="true" sz="198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Structural Features:</a:t>
            </a:r>
            <a:r>
              <a:rPr lang="en-US" sz="198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Vibration isolation between motors and electronics - Stress distribution through lattice arm design - Impact protection for critical components - Modular arm design enables easy replacement - Integrated cable management throughout structure </a:t>
            </a:r>
          </a:p>
          <a:p>
            <a:pPr algn="ctr">
              <a:lnSpc>
                <a:spcPts val="2785"/>
              </a:lnSpc>
              <a:spcBef>
                <a:spcPct val="0"/>
              </a:spcBef>
            </a:pPr>
          </a:p>
          <a:p>
            <a:pPr algn="ctr">
              <a:lnSpc>
                <a:spcPts val="2785"/>
              </a:lnSpc>
              <a:spcBef>
                <a:spcPct val="0"/>
              </a:spcBef>
            </a:pPr>
            <a:r>
              <a:rPr lang="en-US" b="true" sz="198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Design Specifications: </a:t>
            </a:r>
            <a:r>
              <a:rPr lang="en-US" sz="198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Frame diagonal: 250mm (motor centerline to centerline) - Overall height: 85-95mm including landing gear - Arm length: 125mm from center to motor mount - Component count: 14 primary assemblies - Total design weight target: 335-445g </a:t>
            </a:r>
          </a:p>
          <a:p>
            <a:pPr algn="ctr">
              <a:lnSpc>
                <a:spcPts val="2785"/>
              </a:lnSpc>
              <a:spcBef>
                <a:spcPct val="0"/>
              </a:spcBef>
            </a:pPr>
          </a:p>
          <a:p>
            <a:pPr algn="ctr">
              <a:lnSpc>
                <a:spcPts val="2785"/>
              </a:lnSpc>
              <a:spcBef>
                <a:spcPct val="0"/>
              </a:spcBef>
            </a:pPr>
            <a:r>
              <a:rPr lang="en-US" b="true" sz="198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CAD Design Benefits:</a:t>
            </a:r>
            <a:r>
              <a:rPr lang="en-US" sz="198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- Parametric design allows easy dimension modifications - Assembly constraints ensure proper component fit - Design visualization helps identify potential issues - Material properties can be easily modified - Assembly sequence can be optimized through CAD analysis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E3A8A">
                <a:alpha val="100000"/>
              </a:srgbClr>
            </a:gs>
            <a:gs pos="100000">
              <a:srgbClr val="0F172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1574" y="757755"/>
            <a:ext cx="16764851" cy="8768517"/>
            <a:chOff x="0" y="0"/>
            <a:chExt cx="4415434" cy="23094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15434" cy="2309404"/>
            </a:xfrm>
            <a:custGeom>
              <a:avLst/>
              <a:gdLst/>
              <a:ahLst/>
              <a:cxnLst/>
              <a:rect r="r" b="b" t="t" l="l"/>
              <a:pathLst>
                <a:path h="2309404" w="4415434">
                  <a:moveTo>
                    <a:pt x="0" y="0"/>
                  </a:moveTo>
                  <a:lnTo>
                    <a:pt x="4415434" y="0"/>
                  </a:lnTo>
                  <a:lnTo>
                    <a:pt x="4415434" y="2309404"/>
                  </a:lnTo>
                  <a:lnTo>
                    <a:pt x="0" y="23094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 cap="sq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15434" cy="23475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44444</a:t>
              </a: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19864" y="208499"/>
            <a:ext cx="1747338" cy="1787558"/>
          </a:xfrm>
          <a:custGeom>
            <a:avLst/>
            <a:gdLst/>
            <a:ahLst/>
            <a:cxnLst/>
            <a:rect r="r" b="b" t="t" l="l"/>
            <a:pathLst>
              <a:path h="1787558" w="1747338">
                <a:moveTo>
                  <a:pt x="0" y="0"/>
                </a:moveTo>
                <a:lnTo>
                  <a:pt x="1747338" y="0"/>
                </a:lnTo>
                <a:lnTo>
                  <a:pt x="1747338" y="1787558"/>
                </a:lnTo>
                <a:lnTo>
                  <a:pt x="0" y="1787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01087" y="6172200"/>
            <a:ext cx="3186913" cy="4114800"/>
          </a:xfrm>
          <a:custGeom>
            <a:avLst/>
            <a:gdLst/>
            <a:ahLst/>
            <a:cxnLst/>
            <a:rect r="r" b="b" t="t" l="l"/>
            <a:pathLst>
              <a:path h="4114800" w="3186913">
                <a:moveTo>
                  <a:pt x="0" y="0"/>
                </a:moveTo>
                <a:lnTo>
                  <a:pt x="3186913" y="0"/>
                </a:lnTo>
                <a:lnTo>
                  <a:pt x="3186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29033" y="417712"/>
            <a:ext cx="10629933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Design for Assembly Methodology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80578" y="1279910"/>
            <a:ext cx="1132684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06B6D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CREATING INTUITIVE BUILD PROGRESSION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0" y="3034160"/>
            <a:ext cx="5006729" cy="7252840"/>
          </a:xfrm>
          <a:custGeom>
            <a:avLst/>
            <a:gdLst/>
            <a:ahLst/>
            <a:cxnLst/>
            <a:rect r="r" b="b" t="t" l="l"/>
            <a:pathLst>
              <a:path h="7252840" w="5006729">
                <a:moveTo>
                  <a:pt x="0" y="0"/>
                </a:moveTo>
                <a:lnTo>
                  <a:pt x="5006729" y="0"/>
                </a:lnTo>
                <a:lnTo>
                  <a:pt x="5006729" y="7252840"/>
                </a:lnTo>
                <a:lnTo>
                  <a:pt x="0" y="7252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18931" t="0" r="0" b="-51131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66658" y="1985010"/>
            <a:ext cx="7477341" cy="627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Step 1: Frame Assembly (Green Components)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Central frame pieces connect with visible fasteners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Arm attachment points clearly marked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Landing gear integrated into frame structure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Battery compartment becomes immediately apparent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Foundation for all other systems established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Step 2: Propulsion Integration (Red Components)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Motor mounts attach to arm terminations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Propeller attachment points clearly visible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Motor wire routing becomes apparent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Thrust vector alignment designed into geometry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Counter-rotation requirements become clear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Step 3: Electronics Housing (Blue/Yellow Components)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Dual-compartment design separates systems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Flight controller protection clearly demonstrated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Power management system organization visible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Wiring harness routing designed for clarity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Component accessibility maintained throughout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3999" y="1985010"/>
            <a:ext cx="7147603" cy="627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 u="none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Step 4: Hardware Integration (Gray Components)</a:t>
            </a:r>
          </a:p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Standardized fastener approach becomes apparent</a:t>
            </a:r>
          </a:p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Single tool requirement demonstrated</a:t>
            </a:r>
          </a:p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Torque specifications consistent throughout</a:t>
            </a:r>
          </a:p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Assembly mistakes minimized through design</a:t>
            </a:r>
          </a:p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Maintenance access points clearly identified</a:t>
            </a:r>
          </a:p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 u="none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Step 5: Final Integration and Balance Check</a:t>
            </a:r>
          </a:p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Component weight distribution becomes apparent</a:t>
            </a:r>
          </a:p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Center of gravity optimization visible</a:t>
            </a:r>
          </a:p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System integration demonstrated</a:t>
            </a:r>
          </a:p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Troubleshooting access points clear</a:t>
            </a:r>
          </a:p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Overall system operation becomes understandable</a:t>
            </a:r>
          </a:p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 u="none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Design Benefits</a:t>
            </a:r>
          </a:p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Each step builds on previous knowledge</a:t>
            </a:r>
          </a:p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Assembly sequence reinforces engineering principles</a:t>
            </a:r>
          </a:p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Mistakes are minimized through design constraints</a:t>
            </a:r>
          </a:p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Students understand function through construction</a:t>
            </a:r>
          </a:p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b="true" sz="1800" strike="noStrike" u="non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Modular approach enables easy modifications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E3A8A">
                <a:alpha val="100000"/>
              </a:srgbClr>
            </a:gs>
            <a:gs pos="100000">
              <a:srgbClr val="0F172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1574" y="757755"/>
            <a:ext cx="16764851" cy="8768517"/>
            <a:chOff x="0" y="0"/>
            <a:chExt cx="4415434" cy="23094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15434" cy="2309404"/>
            </a:xfrm>
            <a:custGeom>
              <a:avLst/>
              <a:gdLst/>
              <a:ahLst/>
              <a:cxnLst/>
              <a:rect r="r" b="b" t="t" l="l"/>
              <a:pathLst>
                <a:path h="2309404" w="4415434">
                  <a:moveTo>
                    <a:pt x="0" y="0"/>
                  </a:moveTo>
                  <a:lnTo>
                    <a:pt x="4415434" y="0"/>
                  </a:lnTo>
                  <a:lnTo>
                    <a:pt x="4415434" y="2309404"/>
                  </a:lnTo>
                  <a:lnTo>
                    <a:pt x="0" y="23094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 cap="sq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15434" cy="23475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44444</a:t>
              </a: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19864" y="208499"/>
            <a:ext cx="1747338" cy="1787558"/>
          </a:xfrm>
          <a:custGeom>
            <a:avLst/>
            <a:gdLst/>
            <a:ahLst/>
            <a:cxnLst/>
            <a:rect r="r" b="b" t="t" l="l"/>
            <a:pathLst>
              <a:path h="1787558" w="1747338">
                <a:moveTo>
                  <a:pt x="0" y="0"/>
                </a:moveTo>
                <a:lnTo>
                  <a:pt x="1747338" y="0"/>
                </a:lnTo>
                <a:lnTo>
                  <a:pt x="1747338" y="1787558"/>
                </a:lnTo>
                <a:lnTo>
                  <a:pt x="0" y="1787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01087" y="6172200"/>
            <a:ext cx="3186913" cy="4114800"/>
          </a:xfrm>
          <a:custGeom>
            <a:avLst/>
            <a:gdLst/>
            <a:ahLst/>
            <a:cxnLst/>
            <a:rect r="r" b="b" t="t" l="l"/>
            <a:pathLst>
              <a:path h="4114800" w="3186913">
                <a:moveTo>
                  <a:pt x="0" y="0"/>
                </a:moveTo>
                <a:lnTo>
                  <a:pt x="3186913" y="0"/>
                </a:lnTo>
                <a:lnTo>
                  <a:pt x="3186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24678" y="417712"/>
            <a:ext cx="13238644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Performance Parameters and Design Targets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80578" y="1279910"/>
            <a:ext cx="1132684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06B6D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ENGINEERING CALCULATIONS BEHIND THE DESIGN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0" y="3034160"/>
            <a:ext cx="5006729" cy="7252840"/>
          </a:xfrm>
          <a:custGeom>
            <a:avLst/>
            <a:gdLst/>
            <a:ahLst/>
            <a:cxnLst/>
            <a:rect r="r" b="b" t="t" l="l"/>
            <a:pathLst>
              <a:path h="7252840" w="5006729">
                <a:moveTo>
                  <a:pt x="0" y="0"/>
                </a:moveTo>
                <a:lnTo>
                  <a:pt x="5006729" y="0"/>
                </a:lnTo>
                <a:lnTo>
                  <a:pt x="5006729" y="7252840"/>
                </a:lnTo>
                <a:lnTo>
                  <a:pt x="0" y="7252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18931" t="0" r="0" b="-51131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25364" y="1923800"/>
            <a:ext cx="8283306" cy="627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Physical Design Parameters: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3F4F6"/>
                </a:solidFill>
                <a:latin typeface="Montserrat"/>
                <a:ea typeface="Montserrat"/>
                <a:cs typeface="Montserrat"/>
                <a:sym typeface="Montserrat"/>
              </a:rPr>
              <a:t>- Frame diagonal: 250mm (optimized for stability vs. portability)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3F4F6"/>
                </a:solidFill>
                <a:latin typeface="Montserrat"/>
                <a:ea typeface="Montserrat"/>
                <a:cs typeface="Montserrat"/>
                <a:sym typeface="Montserrat"/>
              </a:rPr>
              <a:t>- Overall height: 85-95mm (includes integrated landing gear)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3F4F6"/>
                </a:solidFill>
                <a:latin typeface="Montserrat"/>
                <a:ea typeface="Montserrat"/>
                <a:cs typeface="Montserrat"/>
                <a:sym typeface="Montserrat"/>
              </a:rPr>
              <a:t>- Component weight distribution designed for balance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3F4F6"/>
                </a:solidFill>
                <a:latin typeface="Montserrat"/>
                <a:ea typeface="Montserrat"/>
                <a:cs typeface="Montserrat"/>
                <a:sym typeface="Montserrat"/>
              </a:rPr>
              <a:t>- Center of gravity positioned for stable flight characteristics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3F4F6"/>
                </a:solidFill>
                <a:latin typeface="Montserrat"/>
                <a:ea typeface="Montserrat"/>
                <a:cs typeface="Montserrat"/>
                <a:sym typeface="Montserrat"/>
              </a:rPr>
              <a:t>- Modular design adds minimal weight penalty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Power System Design: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3F4F6"/>
                </a:solidFill>
                <a:latin typeface="Montserrat"/>
                <a:ea typeface="Montserrat"/>
                <a:cs typeface="Montserrat"/>
                <a:sym typeface="Montserrat"/>
              </a:rPr>
              <a:t>- Four motor configuration for redundancy and control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3F4F6"/>
                </a:solidFill>
                <a:latin typeface="Montserrat"/>
                <a:ea typeface="Montserrat"/>
                <a:cs typeface="Montserrat"/>
                <a:sym typeface="Montserrat"/>
              </a:rPr>
              <a:t>- Power consumption estimated at 200-280W continuous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3F4F6"/>
                </a:solidFill>
                <a:latin typeface="Montserrat"/>
                <a:ea typeface="Montserrat"/>
                <a:cs typeface="Montserrat"/>
                <a:sym typeface="Montserrat"/>
              </a:rPr>
              <a:t>- Battery integration designed for 1500mAh 3S LiPo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3F4F6"/>
                </a:solidFill>
                <a:latin typeface="Montserrat"/>
                <a:ea typeface="Montserrat"/>
                <a:cs typeface="Montserrat"/>
                <a:sym typeface="Montserrat"/>
              </a:rPr>
              <a:t>- Power distribution optimized for efficiency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3F4F6"/>
                </a:solidFill>
                <a:latin typeface="Montserrat"/>
                <a:ea typeface="Montserrat"/>
                <a:cs typeface="Montserrat"/>
                <a:sym typeface="Montserrat"/>
              </a:rPr>
              <a:t>- Thermal management considerations built into housing design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Performance Design Targets: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3F4F6"/>
                </a:solidFill>
                <a:latin typeface="Montserrat"/>
                <a:ea typeface="Montserrat"/>
                <a:cs typeface="Montserrat"/>
                <a:sym typeface="Montserrat"/>
              </a:rPr>
              <a:t>- Thrust-to-weight ratio: 2.5:1 minimum design target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3F4F6"/>
                </a:solidFill>
                <a:latin typeface="Montserrat"/>
                <a:ea typeface="Montserrat"/>
                <a:cs typeface="Montserrat"/>
                <a:sym typeface="Montserrat"/>
              </a:rPr>
              <a:t>- Flight duration: 10-15 minutes with standard battery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3F4F6"/>
                </a:solidFill>
                <a:latin typeface="Montserrat"/>
                <a:ea typeface="Montserrat"/>
                <a:cs typeface="Montserrat"/>
                <a:sym typeface="Montserrat"/>
              </a:rPr>
              <a:t>- Payload capacity: 100-150g for educational sensors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3F4F6"/>
                </a:solidFill>
                <a:latin typeface="Montserrat"/>
                <a:ea typeface="Montserrat"/>
                <a:cs typeface="Montserrat"/>
                <a:sym typeface="Montserrat"/>
              </a:rPr>
              <a:t>- Operating envelope: Designed for indoor/outdoor use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3F4F6"/>
                </a:solidFill>
                <a:latin typeface="Montserrat"/>
                <a:ea typeface="Montserrat"/>
                <a:cs typeface="Montserrat"/>
                <a:sym typeface="Montserrat"/>
              </a:rPr>
              <a:t>- Control range: 300 feet for educational applications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08671" y="1985010"/>
            <a:ext cx="7185898" cy="627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Weight Distribution Analysis: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Frame structure: 65-85g (optimized polymer composite)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Propulsion system: 120-160g (four brushless motors)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Electronics package: 135-175g (dual-compartment design)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Hardware: 15-25g (stainless steel fasteners)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Total design weight: 335-445g (battery dependent)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Design Validation Approach: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SolidWorks mass properties analysis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Center of gravity calculations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Component interference checking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Assembly constraint validation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Design rule checking for manufacturability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Educational Design Considerations: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Assembly time target: 25-35 minutes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Tool requirement: Single 2.5mm hex key for 85% of operations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Fastener count: 20-25 pieces total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Component count: 14 primary assemblies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 Disassembly/reassembly cycles: Designed for repeated use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E3A8A">
                <a:alpha val="100000"/>
              </a:srgbClr>
            </a:gs>
            <a:gs pos="100000">
              <a:srgbClr val="0F172A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1574" y="757755"/>
            <a:ext cx="16764851" cy="8768517"/>
            <a:chOff x="0" y="0"/>
            <a:chExt cx="4415434" cy="23094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15434" cy="2309404"/>
            </a:xfrm>
            <a:custGeom>
              <a:avLst/>
              <a:gdLst/>
              <a:ahLst/>
              <a:cxnLst/>
              <a:rect r="r" b="b" t="t" l="l"/>
              <a:pathLst>
                <a:path h="2309404" w="4415434">
                  <a:moveTo>
                    <a:pt x="0" y="0"/>
                  </a:moveTo>
                  <a:lnTo>
                    <a:pt x="4415434" y="0"/>
                  </a:lnTo>
                  <a:lnTo>
                    <a:pt x="4415434" y="2309404"/>
                  </a:lnTo>
                  <a:lnTo>
                    <a:pt x="0" y="2309404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38100" cap="sq">
              <a:solidFill>
                <a:srgbClr val="FFFFFF">
                  <a:alpha val="0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15434" cy="23475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>
                      <a:alpha val="0"/>
                    </a:srgbClr>
                  </a:solidFill>
                  <a:latin typeface="Montserrat"/>
                  <a:ea typeface="Montserrat"/>
                  <a:cs typeface="Montserrat"/>
                  <a:sym typeface="Montserrat"/>
                </a:rPr>
                <a:t>44444</a:t>
              </a: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19864" y="208499"/>
            <a:ext cx="1747338" cy="1787558"/>
          </a:xfrm>
          <a:custGeom>
            <a:avLst/>
            <a:gdLst/>
            <a:ahLst/>
            <a:cxnLst/>
            <a:rect r="r" b="b" t="t" l="l"/>
            <a:pathLst>
              <a:path h="1787558" w="1747338">
                <a:moveTo>
                  <a:pt x="0" y="0"/>
                </a:moveTo>
                <a:lnTo>
                  <a:pt x="1747338" y="0"/>
                </a:lnTo>
                <a:lnTo>
                  <a:pt x="1747338" y="1787558"/>
                </a:lnTo>
                <a:lnTo>
                  <a:pt x="0" y="17875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01087" y="6172200"/>
            <a:ext cx="3186913" cy="4114800"/>
          </a:xfrm>
          <a:custGeom>
            <a:avLst/>
            <a:gdLst/>
            <a:ahLst/>
            <a:cxnLst/>
            <a:rect r="r" b="b" t="t" l="l"/>
            <a:pathLst>
              <a:path h="4114800" w="3186913">
                <a:moveTo>
                  <a:pt x="0" y="0"/>
                </a:moveTo>
                <a:lnTo>
                  <a:pt x="3186913" y="0"/>
                </a:lnTo>
                <a:lnTo>
                  <a:pt x="3186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314" y="3034160"/>
            <a:ext cx="5006729" cy="7252840"/>
          </a:xfrm>
          <a:custGeom>
            <a:avLst/>
            <a:gdLst/>
            <a:ahLst/>
            <a:cxnLst/>
            <a:rect r="r" b="b" t="t" l="l"/>
            <a:pathLst>
              <a:path h="7252840" w="5006729">
                <a:moveTo>
                  <a:pt x="0" y="0"/>
                </a:moveTo>
                <a:lnTo>
                  <a:pt x="5006729" y="0"/>
                </a:lnTo>
                <a:lnTo>
                  <a:pt x="5006729" y="7252840"/>
                </a:lnTo>
                <a:lnTo>
                  <a:pt x="0" y="7252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18931" t="0" r="0" b="-51131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923800"/>
            <a:ext cx="8556489" cy="4707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DESIGN OBJECTIVES ACHIEVED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Primary Design Goals: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✓ Modular architecture successfully implemented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✓ Color-coded component organization system developed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✓ Standardized assembly methodology established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✓ Educational accessibility prioritized throughout design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✓ 250mm form factor maintained within specifications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Design Features: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Five-system modular architecture 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Single-tool assembly requirement (2.5mm hex key)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- 14 primary assemblies with standardized interfaces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Target weight: 335-445g including battery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Symmetric X-frame configuration for balanced performance</a:t>
            </a:r>
          </a:p>
        </p:txBody>
      </p:sp>
      <p:sp>
        <p:nvSpPr>
          <p:cNvPr name="AutoShape 9" id="9"/>
          <p:cNvSpPr/>
          <p:nvPr/>
        </p:nvSpPr>
        <p:spPr>
          <a:xfrm flipH="true" flipV="true">
            <a:off x="9280396" y="1961972"/>
            <a:ext cx="19049" cy="501763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5471777" y="7265431"/>
            <a:ext cx="9893906" cy="2819321"/>
            <a:chOff x="0" y="0"/>
            <a:chExt cx="2605802" cy="74253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05802" cy="742537"/>
            </a:xfrm>
            <a:custGeom>
              <a:avLst/>
              <a:gdLst/>
              <a:ahLst/>
              <a:cxnLst/>
              <a:rect r="r" b="b" t="t" l="l"/>
              <a:pathLst>
                <a:path h="742537" w="2605802">
                  <a:moveTo>
                    <a:pt x="39907" y="0"/>
                  </a:moveTo>
                  <a:lnTo>
                    <a:pt x="2565895" y="0"/>
                  </a:lnTo>
                  <a:cubicBezTo>
                    <a:pt x="2587935" y="0"/>
                    <a:pt x="2605802" y="17867"/>
                    <a:pt x="2605802" y="39907"/>
                  </a:cubicBezTo>
                  <a:lnTo>
                    <a:pt x="2605802" y="702630"/>
                  </a:lnTo>
                  <a:cubicBezTo>
                    <a:pt x="2605802" y="724670"/>
                    <a:pt x="2587935" y="742537"/>
                    <a:pt x="2565895" y="742537"/>
                  </a:cubicBezTo>
                  <a:lnTo>
                    <a:pt x="39907" y="742537"/>
                  </a:lnTo>
                  <a:cubicBezTo>
                    <a:pt x="17867" y="742537"/>
                    <a:pt x="0" y="724670"/>
                    <a:pt x="0" y="702630"/>
                  </a:cubicBezTo>
                  <a:lnTo>
                    <a:pt x="0" y="39907"/>
                  </a:lnTo>
                  <a:cubicBezTo>
                    <a:pt x="0" y="17867"/>
                    <a:pt x="17867" y="0"/>
                    <a:pt x="39907" y="0"/>
                  </a:cubicBezTo>
                  <a:close/>
                </a:path>
              </a:pathLst>
            </a:custGeom>
            <a:solidFill>
              <a:srgbClr val="E6CF20">
                <a:alpha val="1882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605802" cy="7806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524678" y="417712"/>
            <a:ext cx="13238644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F3F4F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Design Summary and Recommendations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480578" y="1279910"/>
            <a:ext cx="11326842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06B6D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MICROQUAD-X250 DESIGN PROJECT CONCLUSIONS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585189" y="1923800"/>
            <a:ext cx="8207929" cy="5021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RECOMMENDATIONS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Design Validation: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Prototype development recommended to validate design concepts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Component interface verification required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Assembly sequence optimization through physical testing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Material selection confirmation for educational environments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 DELIVERABLES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Complete CAD documentation including: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Full assembly model with all components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Individual part drawings and specifications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Exploded assembly views for documentation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Bill of materials with component specifications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Assembly sequence documentation</a:t>
            </a:r>
          </a:p>
          <a:p>
            <a:pPr algn="ctr">
              <a:lnSpc>
                <a:spcPts val="251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5117921" y="8513128"/>
            <a:ext cx="9983167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  <a:spcBef>
                <a:spcPct val="0"/>
              </a:spcBef>
            </a:pPr>
            <a:r>
              <a:rPr lang="en-US" b="true" sz="17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</a:p>
          <a:p>
            <a:pPr algn="r">
              <a:lnSpc>
                <a:spcPts val="2380"/>
              </a:lnSpc>
              <a:spcBef>
                <a:spcPct val="0"/>
              </a:spcBef>
            </a:pPr>
            <a:r>
              <a:rPr lang="en-US" b="true" sz="17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MicroQuad-X250 design successfully demonstrates the application of modular </a:t>
            </a:r>
          </a:p>
          <a:p>
            <a:pPr algn="r">
              <a:lnSpc>
                <a:spcPts val="2380"/>
              </a:lnSpc>
              <a:spcBef>
                <a:spcPct val="0"/>
              </a:spcBef>
            </a:pPr>
            <a:r>
              <a:rPr lang="en-US" b="true" sz="17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design principles to educational UAV applications. The SolidWorks design provides </a:t>
            </a:r>
          </a:p>
          <a:p>
            <a:pPr algn="r">
              <a:lnSpc>
                <a:spcPts val="2380"/>
              </a:lnSpc>
              <a:spcBef>
                <a:spcPct val="0"/>
              </a:spcBef>
            </a:pPr>
            <a:r>
              <a:rPr lang="en-US" b="true" sz="17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comprehensive foundation for prototype development and further refinement.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690098" y="7358380"/>
            <a:ext cx="12410990" cy="87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  <a:spcBef>
                <a:spcPct val="0"/>
              </a:spcBef>
            </a:pPr>
            <a:r>
              <a:rPr lang="en-US" b="true" sz="1700">
                <a:solidFill>
                  <a:srgbClr val="E6CF2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Future Enhancement Opportunities</a:t>
            </a:r>
          </a:p>
          <a:p>
            <a:pPr algn="r">
              <a:lnSpc>
                <a:spcPts val="2380"/>
              </a:lnSpc>
              <a:spcBef>
                <a:spcPct val="0"/>
              </a:spcBef>
            </a:pPr>
            <a:r>
              <a:rPr lang="en-US" b="true" sz="17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Advanced sensor integration capabilities- Payload interface standardization</a:t>
            </a:r>
          </a:p>
          <a:p>
            <a:pPr algn="r">
              <a:lnSpc>
                <a:spcPts val="2380"/>
              </a:lnSpc>
              <a:spcBef>
                <a:spcPct val="0"/>
              </a:spcBef>
            </a:pPr>
            <a:r>
              <a:rPr lang="en-US" b="true" sz="17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 Manufacturing cost optimization- Alternative material configurations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DAGtHKjUflY</dc:identifier>
  <dcterms:modified xsi:type="dcterms:W3CDTF">2011-08-01T06:04:30Z</dcterms:modified>
  <cp:revision>1</cp:revision>
  <dc:title>MicroQuad-X250: Modular UAV Platform for Engineering Applications</dc:title>
</cp:coreProperties>
</file>