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Montserrat Bold" charset="1" panose="000008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E3A8A">
                <a:alpha val="100000"/>
              </a:srgbClr>
            </a:gs>
            <a:gs pos="100000">
              <a:srgbClr val="0F172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1574" y="757755"/>
            <a:ext cx="16764851" cy="8768517"/>
            <a:chOff x="0" y="0"/>
            <a:chExt cx="4415434" cy="2309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5434" cy="2309404"/>
            </a:xfrm>
            <a:custGeom>
              <a:avLst/>
              <a:gdLst/>
              <a:ahLst/>
              <a:cxnLst/>
              <a:rect r="r" b="b" t="t" l="l"/>
              <a:pathLst>
                <a:path h="2309404" w="4415434">
                  <a:moveTo>
                    <a:pt x="0" y="0"/>
                  </a:moveTo>
                  <a:lnTo>
                    <a:pt x="4415434" y="0"/>
                  </a:lnTo>
                  <a:lnTo>
                    <a:pt x="4415434" y="2309404"/>
                  </a:lnTo>
                  <a:lnTo>
                    <a:pt x="0" y="23094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 cap="sq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5434" cy="2347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739005" y="1900807"/>
            <a:ext cx="10809990" cy="8070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6"/>
              </a:lnSpc>
            </a:pPr>
            <a:r>
              <a:rPr lang="en-US" b="true" sz="237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SCOPE</a:t>
            </a:r>
          </a:p>
          <a:p>
            <a:pPr algn="ctr">
              <a:lnSpc>
                <a:spcPts val="3806"/>
              </a:lnSpc>
            </a:pPr>
            <a:r>
              <a:rPr lang="en-US" b="true" sz="237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Visual 3D modeling based on reference images</a:t>
            </a:r>
          </a:p>
          <a:p>
            <a:pPr algn="ctr">
              <a:lnSpc>
                <a:spcPts val="3806"/>
              </a:lnSpc>
            </a:pPr>
            <a:r>
              <a:rPr lang="en-US" b="true" sz="237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Spatial packaging feasibility study</a:t>
            </a:r>
          </a:p>
          <a:p>
            <a:pPr algn="ctr">
              <a:lnSpc>
                <a:spcPts val="3806"/>
              </a:lnSpc>
            </a:pPr>
            <a:r>
              <a:rPr lang="en-US" b="true" sz="237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Component integration concept development</a:t>
            </a:r>
          </a:p>
          <a:p>
            <a:pPr algn="ctr">
              <a:lnSpc>
                <a:spcPts val="3806"/>
              </a:lnSpc>
            </a:pPr>
            <a:r>
              <a:rPr lang="en-US" b="true" sz="237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Professional CAD documentation delivery</a:t>
            </a:r>
          </a:p>
          <a:p>
            <a:pPr algn="ctr">
              <a:lnSpc>
                <a:spcPts val="3806"/>
              </a:lnSpc>
            </a:pPr>
          </a:p>
          <a:p>
            <a:pPr algn="ctr">
              <a:lnSpc>
                <a:spcPts val="3806"/>
              </a:lnSpc>
            </a:pPr>
            <a:r>
              <a:rPr lang="en-US" b="true" sz="237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DELIVERABLES</a:t>
            </a:r>
          </a:p>
          <a:p>
            <a:pPr algn="ctr">
              <a:lnSpc>
                <a:spcPts val="3806"/>
              </a:lnSpc>
            </a:pPr>
            <a:r>
              <a:rPr lang="en-US" b="true" sz="237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Complete 3D component models</a:t>
            </a:r>
          </a:p>
          <a:p>
            <a:pPr algn="ctr">
              <a:lnSpc>
                <a:spcPts val="3806"/>
              </a:lnSpc>
            </a:pPr>
            <a:r>
              <a:rPr lang="en-US" b="true" sz="237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Assembly packaging demonstration</a:t>
            </a:r>
          </a:p>
          <a:p>
            <a:pPr algn="ctr">
              <a:lnSpc>
                <a:spcPts val="3806"/>
              </a:lnSpc>
            </a:pPr>
            <a:r>
              <a:rPr lang="en-US" b="true" sz="237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Multi-format CAD files (STEP, IGES, SLDPRT)</a:t>
            </a:r>
          </a:p>
          <a:p>
            <a:pPr algn="ctr">
              <a:lnSpc>
                <a:spcPts val="3806"/>
              </a:lnSpc>
            </a:pPr>
            <a:r>
              <a:rPr lang="en-US" b="true" sz="237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Visual documentation package</a:t>
            </a:r>
          </a:p>
          <a:p>
            <a:pPr algn="ctr">
              <a:lnSpc>
                <a:spcPts val="3806"/>
              </a:lnSpc>
            </a:pPr>
          </a:p>
          <a:p>
            <a:pPr algn="ctr">
              <a:lnSpc>
                <a:spcPts val="3806"/>
              </a:lnSpc>
            </a:pPr>
            <a:r>
              <a:rPr lang="en-US" b="true" sz="237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APPROACH</a:t>
            </a:r>
          </a:p>
          <a:p>
            <a:pPr algn="ctr">
              <a:lnSpc>
                <a:spcPts val="3806"/>
              </a:lnSpc>
            </a:pPr>
            <a:r>
              <a:rPr lang="en-US" b="true" sz="237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Non-parametric design methodology</a:t>
            </a:r>
          </a:p>
          <a:p>
            <a:pPr algn="ctr">
              <a:lnSpc>
                <a:spcPts val="3806"/>
              </a:lnSpc>
            </a:pPr>
            <a:r>
              <a:rPr lang="en-US" b="true" sz="237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Engineering judgment for component sizing</a:t>
            </a:r>
          </a:p>
          <a:p>
            <a:pPr algn="ctr">
              <a:lnSpc>
                <a:spcPts val="3806"/>
              </a:lnSpc>
            </a:pPr>
            <a:r>
              <a:rPr lang="en-US" b="true" sz="237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Iterative packaging optimization</a:t>
            </a:r>
          </a:p>
          <a:p>
            <a:pPr algn="ctr">
              <a:lnSpc>
                <a:spcPts val="3806"/>
              </a:lnSpc>
            </a:pPr>
            <a:r>
              <a:rPr lang="en-US" b="true" sz="237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Professional visualization standards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19864" y="208499"/>
            <a:ext cx="1747338" cy="1787558"/>
          </a:xfrm>
          <a:custGeom>
            <a:avLst/>
            <a:gdLst/>
            <a:ahLst/>
            <a:cxnLst/>
            <a:rect r="r" b="b" t="t" l="l"/>
            <a:pathLst>
              <a:path h="1787558" w="1747338">
                <a:moveTo>
                  <a:pt x="0" y="0"/>
                </a:moveTo>
                <a:lnTo>
                  <a:pt x="1747338" y="0"/>
                </a:lnTo>
                <a:lnTo>
                  <a:pt x="1747338" y="1787558"/>
                </a:lnTo>
                <a:lnTo>
                  <a:pt x="0" y="178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01087" y="6172200"/>
            <a:ext cx="3186913" cy="4114800"/>
          </a:xfrm>
          <a:custGeom>
            <a:avLst/>
            <a:gdLst/>
            <a:ahLst/>
            <a:cxnLst/>
            <a:rect r="r" b="b" t="t" l="l"/>
            <a:pathLst>
              <a:path h="4114800" w="3186913">
                <a:moveTo>
                  <a:pt x="0" y="0"/>
                </a:moveTo>
                <a:lnTo>
                  <a:pt x="3186913" y="0"/>
                </a:lnTo>
                <a:lnTo>
                  <a:pt x="3186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29033" y="415290"/>
            <a:ext cx="10629933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PORTABLE AIR CONDITIONING JACKET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01005" y="1295208"/>
            <a:ext cx="968598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6B6D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Proof of Concept - CAD Modeling &amp; Visualization Study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0" y="3034160"/>
            <a:ext cx="5006729" cy="7252840"/>
          </a:xfrm>
          <a:custGeom>
            <a:avLst/>
            <a:gdLst/>
            <a:ahLst/>
            <a:cxnLst/>
            <a:rect r="r" b="b" t="t" l="l"/>
            <a:pathLst>
              <a:path h="7252840" w="5006729">
                <a:moveTo>
                  <a:pt x="0" y="0"/>
                </a:moveTo>
                <a:lnTo>
                  <a:pt x="5006729" y="0"/>
                </a:lnTo>
                <a:lnTo>
                  <a:pt x="5006729" y="7252840"/>
                </a:lnTo>
                <a:lnTo>
                  <a:pt x="0" y="7252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8931" t="0" r="0" b="-51131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E3A8A">
                <a:alpha val="100000"/>
              </a:srgbClr>
            </a:gs>
            <a:gs pos="100000">
              <a:srgbClr val="0F172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1574" y="757755"/>
            <a:ext cx="16764851" cy="8768517"/>
            <a:chOff x="0" y="0"/>
            <a:chExt cx="4415434" cy="2309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5434" cy="2309404"/>
            </a:xfrm>
            <a:custGeom>
              <a:avLst/>
              <a:gdLst/>
              <a:ahLst/>
              <a:cxnLst/>
              <a:rect r="r" b="b" t="t" l="l"/>
              <a:pathLst>
                <a:path h="2309404" w="4415434">
                  <a:moveTo>
                    <a:pt x="0" y="0"/>
                  </a:moveTo>
                  <a:lnTo>
                    <a:pt x="4415434" y="0"/>
                  </a:lnTo>
                  <a:lnTo>
                    <a:pt x="4415434" y="2309404"/>
                  </a:lnTo>
                  <a:lnTo>
                    <a:pt x="0" y="23094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 cap="sq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5434" cy="2347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631934" y="2091307"/>
            <a:ext cx="8369823" cy="601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  <a:r>
              <a:rPr lang="en-US" b="true" sz="2499" strike="noStrike" u="non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Phase 3: Integration</a:t>
            </a:r>
          </a:p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  <a:r>
              <a:rPr lang="en-US" b="true" sz="2499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Component assembly and packaging</a:t>
            </a:r>
          </a:p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  <a:r>
              <a:rPr lang="en-US" b="true" sz="2499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Spatial optimization within jacket constraints</a:t>
            </a:r>
          </a:p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  <a:r>
              <a:rPr lang="en-US" b="true" sz="2499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Visual validation and documentation</a:t>
            </a:r>
          </a:p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  <a:r>
              <a:rPr lang="en-US" b="true" sz="2499" strike="noStrike" u="non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TECHNICAL APPROACH</a:t>
            </a:r>
          </a:p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  <a:r>
              <a:rPr lang="en-US" b="true" sz="2499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SolidWorks CAD modeling</a:t>
            </a:r>
          </a:p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  <a:r>
              <a:rPr lang="en-US" b="true" sz="2499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Non-parametric design flexibility</a:t>
            </a:r>
          </a:p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  <a:r>
              <a:rPr lang="en-US" b="true" sz="2499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Visual proportion-based sizing</a:t>
            </a:r>
          </a:p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  <a:r>
              <a:rPr lang="en-US" b="true" sz="2499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Industry-standard modeling practices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091307"/>
            <a:ext cx="9278287" cy="601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b="true" sz="24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Phase 1: Reference Analysis</a:t>
            </a:r>
          </a:p>
          <a:p>
            <a:pPr algn="ctr">
              <a:lnSpc>
                <a:spcPts val="3999"/>
              </a:lnSpc>
            </a:pPr>
            <a:r>
              <a:rPr lang="en-US" b="true" sz="24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Visual interpretation of client images</a:t>
            </a:r>
          </a:p>
          <a:p>
            <a:pPr algn="ctr">
              <a:lnSpc>
                <a:spcPts val="3999"/>
              </a:lnSpc>
            </a:pPr>
            <a:r>
              <a:rPr lang="en-US" b="true" sz="24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Component identification and classification</a:t>
            </a:r>
          </a:p>
          <a:p>
            <a:pPr algn="ctr">
              <a:lnSpc>
                <a:spcPts val="3999"/>
              </a:lnSpc>
            </a:pPr>
            <a:r>
              <a:rPr lang="en-US" b="true" sz="24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Functional relationship mapping</a:t>
            </a:r>
          </a:p>
          <a:p>
            <a:pPr algn="ctr">
              <a:lnSpc>
                <a:spcPts val="3999"/>
              </a:lnSpc>
            </a:pPr>
          </a:p>
          <a:p>
            <a:pPr algn="ctr">
              <a:lnSpc>
                <a:spcPts val="3999"/>
              </a:lnSpc>
            </a:pPr>
          </a:p>
          <a:p>
            <a:pPr algn="ctr">
              <a:lnSpc>
                <a:spcPts val="3999"/>
              </a:lnSpc>
            </a:pPr>
          </a:p>
          <a:p>
            <a:pPr algn="ctr">
              <a:lnSpc>
                <a:spcPts val="3999"/>
              </a:lnSpc>
            </a:pPr>
          </a:p>
          <a:p>
            <a:pPr algn="ctr">
              <a:lnSpc>
                <a:spcPts val="3999"/>
              </a:lnSpc>
            </a:pPr>
            <a:r>
              <a:rPr lang="en-US" b="true" sz="24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Phase 2: 3D Modeling</a:t>
            </a:r>
          </a:p>
          <a:p>
            <a:pPr algn="ctr">
              <a:lnSpc>
                <a:spcPts val="3999"/>
              </a:lnSpc>
            </a:pPr>
            <a:r>
              <a:rPr lang="en-US" b="true" sz="24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Individual component modeling</a:t>
            </a:r>
          </a:p>
          <a:p>
            <a:pPr algn="ctr">
              <a:lnSpc>
                <a:spcPts val="3999"/>
              </a:lnSpc>
            </a:pPr>
            <a:r>
              <a:rPr lang="en-US" b="true" sz="24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Non-parametric solid modeling approach</a:t>
            </a:r>
          </a:p>
          <a:p>
            <a:pPr algn="ctr">
              <a:lnSpc>
                <a:spcPts val="3999"/>
              </a:lnSpc>
            </a:pPr>
            <a:r>
              <a:rPr lang="en-US" b="true" sz="24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Engineering judgment for dimensioning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19864" y="208499"/>
            <a:ext cx="1747338" cy="1787558"/>
          </a:xfrm>
          <a:custGeom>
            <a:avLst/>
            <a:gdLst/>
            <a:ahLst/>
            <a:cxnLst/>
            <a:rect r="r" b="b" t="t" l="l"/>
            <a:pathLst>
              <a:path h="1787558" w="1747338">
                <a:moveTo>
                  <a:pt x="0" y="0"/>
                </a:moveTo>
                <a:lnTo>
                  <a:pt x="1747338" y="0"/>
                </a:lnTo>
                <a:lnTo>
                  <a:pt x="1747338" y="1787558"/>
                </a:lnTo>
                <a:lnTo>
                  <a:pt x="0" y="178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01087" y="6172200"/>
            <a:ext cx="3186913" cy="4114800"/>
          </a:xfrm>
          <a:custGeom>
            <a:avLst/>
            <a:gdLst/>
            <a:ahLst/>
            <a:cxnLst/>
            <a:rect r="r" b="b" t="t" l="l"/>
            <a:pathLst>
              <a:path h="4114800" w="3186913">
                <a:moveTo>
                  <a:pt x="0" y="0"/>
                </a:moveTo>
                <a:lnTo>
                  <a:pt x="3186913" y="0"/>
                </a:lnTo>
                <a:lnTo>
                  <a:pt x="3186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5400000">
            <a:off x="4895575" y="4755879"/>
            <a:ext cx="1544537" cy="772268"/>
            <a:chOff x="0" y="0"/>
            <a:chExt cx="812800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82F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056718" y="4369745"/>
            <a:ext cx="1520256" cy="1008358"/>
          </a:xfrm>
          <a:custGeom>
            <a:avLst/>
            <a:gdLst/>
            <a:ahLst/>
            <a:cxnLst/>
            <a:rect r="r" b="b" t="t" l="l"/>
            <a:pathLst>
              <a:path h="1008358" w="1520256">
                <a:moveTo>
                  <a:pt x="0" y="0"/>
                </a:moveTo>
                <a:lnTo>
                  <a:pt x="1520256" y="0"/>
                </a:lnTo>
                <a:lnTo>
                  <a:pt x="1520256" y="1008358"/>
                </a:lnTo>
                <a:lnTo>
                  <a:pt x="0" y="10083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71154" y="420421"/>
            <a:ext cx="934569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METHODOLOGY &amp; APPROACH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772978" y="1174064"/>
            <a:ext cx="874204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6B6D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Proof of Concept Development Process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0" y="3034160"/>
            <a:ext cx="5006729" cy="7252840"/>
          </a:xfrm>
          <a:custGeom>
            <a:avLst/>
            <a:gdLst/>
            <a:ahLst/>
            <a:cxnLst/>
            <a:rect r="r" b="b" t="t" l="l"/>
            <a:pathLst>
              <a:path h="7252840" w="5006729">
                <a:moveTo>
                  <a:pt x="0" y="0"/>
                </a:moveTo>
                <a:lnTo>
                  <a:pt x="5006729" y="0"/>
                </a:lnTo>
                <a:lnTo>
                  <a:pt x="5006729" y="7252840"/>
                </a:lnTo>
                <a:lnTo>
                  <a:pt x="0" y="72528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18931" t="0" r="0" b="-51131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E3A8A">
                <a:alpha val="100000"/>
              </a:srgbClr>
            </a:gs>
            <a:gs pos="100000">
              <a:srgbClr val="0F172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1574" y="757755"/>
            <a:ext cx="16764851" cy="8768517"/>
            <a:chOff x="0" y="0"/>
            <a:chExt cx="4415434" cy="2309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5434" cy="2309404"/>
            </a:xfrm>
            <a:custGeom>
              <a:avLst/>
              <a:gdLst/>
              <a:ahLst/>
              <a:cxnLst/>
              <a:rect r="r" b="b" t="t" l="l"/>
              <a:pathLst>
                <a:path h="2309404" w="4415434">
                  <a:moveTo>
                    <a:pt x="0" y="0"/>
                  </a:moveTo>
                  <a:lnTo>
                    <a:pt x="4415434" y="0"/>
                  </a:lnTo>
                  <a:lnTo>
                    <a:pt x="4415434" y="2309404"/>
                  </a:lnTo>
                  <a:lnTo>
                    <a:pt x="0" y="23094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 cap="sq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5434" cy="2347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3034160"/>
            <a:ext cx="5006729" cy="7252840"/>
          </a:xfrm>
          <a:custGeom>
            <a:avLst/>
            <a:gdLst/>
            <a:ahLst/>
            <a:cxnLst/>
            <a:rect r="r" b="b" t="t" l="l"/>
            <a:pathLst>
              <a:path h="7252840" w="5006729">
                <a:moveTo>
                  <a:pt x="0" y="0"/>
                </a:moveTo>
                <a:lnTo>
                  <a:pt x="5006729" y="0"/>
                </a:lnTo>
                <a:lnTo>
                  <a:pt x="5006729" y="7252840"/>
                </a:lnTo>
                <a:lnTo>
                  <a:pt x="0" y="7252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8931" t="0" r="0" b="-5113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9864" y="208499"/>
            <a:ext cx="1747338" cy="1787558"/>
          </a:xfrm>
          <a:custGeom>
            <a:avLst/>
            <a:gdLst/>
            <a:ahLst/>
            <a:cxnLst/>
            <a:rect r="r" b="b" t="t" l="l"/>
            <a:pathLst>
              <a:path h="1787558" w="1747338">
                <a:moveTo>
                  <a:pt x="0" y="0"/>
                </a:moveTo>
                <a:lnTo>
                  <a:pt x="1747338" y="0"/>
                </a:lnTo>
                <a:lnTo>
                  <a:pt x="1747338" y="1787558"/>
                </a:lnTo>
                <a:lnTo>
                  <a:pt x="0" y="17875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01087" y="6172200"/>
            <a:ext cx="3186913" cy="4114800"/>
          </a:xfrm>
          <a:custGeom>
            <a:avLst/>
            <a:gdLst/>
            <a:ahLst/>
            <a:cxnLst/>
            <a:rect r="r" b="b" t="t" l="l"/>
            <a:pathLst>
              <a:path h="4114800" w="3186913">
                <a:moveTo>
                  <a:pt x="0" y="0"/>
                </a:moveTo>
                <a:lnTo>
                  <a:pt x="3186913" y="0"/>
                </a:lnTo>
                <a:lnTo>
                  <a:pt x="3186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10432" y="415290"/>
            <a:ext cx="10867136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COMPONENT IDENTIFICATION &amp;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72978" y="1174064"/>
            <a:ext cx="874204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6B6D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System Architecture from Reference Images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47416" y="1957957"/>
            <a:ext cx="7911738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Thermal Management System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- Cooling units (rectangular housing)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Heat dissipation elements (finned structures)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- Airflow channels and thermal management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59154" y="1957957"/>
            <a:ext cx="7911738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Pow</a:t>
            </a: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er &amp; Control System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Battery pack housing (modular design)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- Control unit enclosure (user interface)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Wiring harness and connections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47416" y="4297680"/>
            <a:ext cx="7911738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Fluid Ci</a:t>
            </a: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rculation System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Pump housing (cylindrical components)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Tubing network (flexible distribution)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- Reservoir and flow manifolds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59154" y="4296193"/>
            <a:ext cx="7911738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Mechani</a:t>
            </a: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cal Integration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Mounting brackets and supports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Fastening hardware systems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Protective covers and housings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706611" y="6436995"/>
            <a:ext cx="8874777" cy="226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INTERPRETATION 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Vis</a:t>
            </a:r>
            <a:r>
              <a:rPr lang="en-US" b="true" sz="2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ual analysis of reference materials 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Proportional scaling and engineering judgment - Functional relationship assumptions 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Component sizing based on industry standards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E3A8A">
                <a:alpha val="100000"/>
              </a:srgbClr>
            </a:gs>
            <a:gs pos="100000">
              <a:srgbClr val="0F172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1574" y="757755"/>
            <a:ext cx="16764851" cy="8768517"/>
            <a:chOff x="0" y="0"/>
            <a:chExt cx="4415434" cy="2309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5434" cy="2309404"/>
            </a:xfrm>
            <a:custGeom>
              <a:avLst/>
              <a:gdLst/>
              <a:ahLst/>
              <a:cxnLst/>
              <a:rect r="r" b="b" t="t" l="l"/>
              <a:pathLst>
                <a:path h="2309404" w="4415434">
                  <a:moveTo>
                    <a:pt x="0" y="0"/>
                  </a:moveTo>
                  <a:lnTo>
                    <a:pt x="4415434" y="0"/>
                  </a:lnTo>
                  <a:lnTo>
                    <a:pt x="4415434" y="2309404"/>
                  </a:lnTo>
                  <a:lnTo>
                    <a:pt x="0" y="23094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 cap="sq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5434" cy="2347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9864" y="208499"/>
            <a:ext cx="1747338" cy="1787558"/>
          </a:xfrm>
          <a:custGeom>
            <a:avLst/>
            <a:gdLst/>
            <a:ahLst/>
            <a:cxnLst/>
            <a:rect r="r" b="b" t="t" l="l"/>
            <a:pathLst>
              <a:path h="1787558" w="1747338">
                <a:moveTo>
                  <a:pt x="0" y="0"/>
                </a:moveTo>
                <a:lnTo>
                  <a:pt x="1747338" y="0"/>
                </a:lnTo>
                <a:lnTo>
                  <a:pt x="1747338" y="1787558"/>
                </a:lnTo>
                <a:lnTo>
                  <a:pt x="0" y="178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01087" y="6172200"/>
            <a:ext cx="3186913" cy="4114800"/>
          </a:xfrm>
          <a:custGeom>
            <a:avLst/>
            <a:gdLst/>
            <a:ahLst/>
            <a:cxnLst/>
            <a:rect r="r" b="b" t="t" l="l"/>
            <a:pathLst>
              <a:path h="4114800" w="3186913">
                <a:moveTo>
                  <a:pt x="0" y="0"/>
                </a:moveTo>
                <a:lnTo>
                  <a:pt x="3186913" y="0"/>
                </a:lnTo>
                <a:lnTo>
                  <a:pt x="3186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10432" y="415290"/>
            <a:ext cx="10867136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SPATIAL PACKAGING &amp; OPTIMIZATION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72978" y="1174064"/>
            <a:ext cx="874204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6B6D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Component Integration within Jacket Constraints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7523" y="1810251"/>
            <a:ext cx="8331524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Spati</a:t>
            </a: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 Constraints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Jacket dimensions: 600mm × 400mm usable area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Maximum thickness: 50mm component depth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Weight distribution considerations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User mobility and comfort requirements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64764" y="3411241"/>
            <a:ext cx="7911738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Optimization R</a:t>
            </a: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esults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- 85% volume utilization achieved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Balanced weight distribution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Maintenance access preserved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Thermal clearance maintained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7523" y="5121141"/>
            <a:ext cx="7911738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</a:t>
            </a: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onent Arrangement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Cooling system: Central chest placement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- Power system: Lower back distribution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Fluid circulation: Side panel integration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Controls: Accessible front pocket area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97106" y="6845083"/>
            <a:ext cx="7911738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VALIDATION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Visu</a:t>
            </a: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 fit confirmation through 3D modeling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Interference checking completed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Assembly sequence verified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Professional documentation generated</a:t>
            </a:r>
          </a:p>
        </p:txBody>
      </p:sp>
      <p:sp>
        <p:nvSpPr>
          <p:cNvPr name="AutoShape 13" id="13"/>
          <p:cNvSpPr/>
          <p:nvPr/>
        </p:nvSpPr>
        <p:spPr>
          <a:xfrm flipV="true">
            <a:off x="8414170" y="5483881"/>
            <a:ext cx="1269686" cy="377441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 flipV="true">
            <a:off x="9492555" y="6140233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 flipV="true">
            <a:off x="3276807" y="4521066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9683855" y="1996057"/>
            <a:ext cx="491400" cy="348782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H="true" flipV="true">
            <a:off x="10052558" y="2827587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0" y="3034160"/>
            <a:ext cx="5006729" cy="7252840"/>
          </a:xfrm>
          <a:custGeom>
            <a:avLst/>
            <a:gdLst/>
            <a:ahLst/>
            <a:cxnLst/>
            <a:rect r="r" b="b" t="t" l="l"/>
            <a:pathLst>
              <a:path h="7252840" w="5006729">
                <a:moveTo>
                  <a:pt x="0" y="0"/>
                </a:moveTo>
                <a:lnTo>
                  <a:pt x="5006729" y="0"/>
                </a:lnTo>
                <a:lnTo>
                  <a:pt x="5006729" y="7252840"/>
                </a:lnTo>
                <a:lnTo>
                  <a:pt x="0" y="7252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8931" t="0" r="0" b="-51131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E3A8A">
                <a:alpha val="100000"/>
              </a:srgbClr>
            </a:gs>
            <a:gs pos="100000">
              <a:srgbClr val="0F172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1574" y="757755"/>
            <a:ext cx="16764851" cy="8768517"/>
            <a:chOff x="0" y="0"/>
            <a:chExt cx="4415434" cy="2309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5434" cy="2309404"/>
            </a:xfrm>
            <a:custGeom>
              <a:avLst/>
              <a:gdLst/>
              <a:ahLst/>
              <a:cxnLst/>
              <a:rect r="r" b="b" t="t" l="l"/>
              <a:pathLst>
                <a:path h="2309404" w="4415434">
                  <a:moveTo>
                    <a:pt x="0" y="0"/>
                  </a:moveTo>
                  <a:lnTo>
                    <a:pt x="4415434" y="0"/>
                  </a:lnTo>
                  <a:lnTo>
                    <a:pt x="4415434" y="2309404"/>
                  </a:lnTo>
                  <a:lnTo>
                    <a:pt x="0" y="23094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 cap="sq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5434" cy="2347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9864" y="208499"/>
            <a:ext cx="1747338" cy="1787558"/>
          </a:xfrm>
          <a:custGeom>
            <a:avLst/>
            <a:gdLst/>
            <a:ahLst/>
            <a:cxnLst/>
            <a:rect r="r" b="b" t="t" l="l"/>
            <a:pathLst>
              <a:path h="1787558" w="1747338">
                <a:moveTo>
                  <a:pt x="0" y="0"/>
                </a:moveTo>
                <a:lnTo>
                  <a:pt x="1747338" y="0"/>
                </a:lnTo>
                <a:lnTo>
                  <a:pt x="1747338" y="1787558"/>
                </a:lnTo>
                <a:lnTo>
                  <a:pt x="0" y="178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01087" y="6172200"/>
            <a:ext cx="3186913" cy="4114800"/>
          </a:xfrm>
          <a:custGeom>
            <a:avLst/>
            <a:gdLst/>
            <a:ahLst/>
            <a:cxnLst/>
            <a:rect r="r" b="b" t="t" l="l"/>
            <a:pathLst>
              <a:path h="4114800" w="3186913">
                <a:moveTo>
                  <a:pt x="0" y="0"/>
                </a:moveTo>
                <a:lnTo>
                  <a:pt x="3186913" y="0"/>
                </a:lnTo>
                <a:lnTo>
                  <a:pt x="3186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10432" y="415290"/>
            <a:ext cx="11676936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VALIDATION &amp; PROJECT DELIVERABLES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72978" y="1174064"/>
            <a:ext cx="874204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6B6D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Quality Assurance &amp; File Package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1640" y="2556777"/>
            <a:ext cx="7911738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Visu</a:t>
            </a: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 Validation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Multiple viewing angle screenshots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Component detail verification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Assembly exploded views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Cross-section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91886" y="2556777"/>
            <a:ext cx="7911738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CAD Mod</a:t>
            </a: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el Files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SolidWorks native files (.sldprt, .sldasm)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STEP files (.step) - Universal compatibility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IGES files (.iges) - Legacy system support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- 3D PDF - Interactive review format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80645" y="5183505"/>
            <a:ext cx="7911738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Technical Verifi</a:t>
            </a: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cation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Geometric accuracy confirmation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Spatial feasibility validation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Component integration check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Professional quality standards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02116" y="5183505"/>
            <a:ext cx="7911738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Docume</a:t>
            </a: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ntation Package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High-resolution screenshot collection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Component specification matrix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- Assembly instruction documentation 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Comprehensive project report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06611" y="7665720"/>
            <a:ext cx="8874777" cy="226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QUALITY STANDARDS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Professio</a:t>
            </a:r>
            <a:r>
              <a:rPr lang="en-US" b="true" sz="2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nal CAD modeling practices 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Industry-standard file formats 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Comprehensive visual documentation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- Organized delivery structure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45015" y="1975117"/>
            <a:ext cx="5123193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3B82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VALIDATION PROCESS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590195" y="1975117"/>
            <a:ext cx="5849655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3B82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DELIVERABLES</a:t>
            </a:r>
          </a:p>
        </p:txBody>
      </p:sp>
      <p:sp>
        <p:nvSpPr>
          <p:cNvPr name="AutoShape 16" id="16"/>
          <p:cNvSpPr/>
          <p:nvPr/>
        </p:nvSpPr>
        <p:spPr>
          <a:xfrm>
            <a:off x="2827924" y="4925511"/>
            <a:ext cx="1368593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9163050" y="2544261"/>
            <a:ext cx="0" cy="471188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0" y="3034160"/>
            <a:ext cx="5006729" cy="7252840"/>
          </a:xfrm>
          <a:custGeom>
            <a:avLst/>
            <a:gdLst/>
            <a:ahLst/>
            <a:cxnLst/>
            <a:rect r="r" b="b" t="t" l="l"/>
            <a:pathLst>
              <a:path h="7252840" w="5006729">
                <a:moveTo>
                  <a:pt x="0" y="0"/>
                </a:moveTo>
                <a:lnTo>
                  <a:pt x="5006729" y="0"/>
                </a:lnTo>
                <a:lnTo>
                  <a:pt x="5006729" y="7252840"/>
                </a:lnTo>
                <a:lnTo>
                  <a:pt x="0" y="7252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8931" t="0" r="0" b="-51131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E3A8A">
                <a:alpha val="100000"/>
              </a:srgbClr>
            </a:gs>
            <a:gs pos="100000">
              <a:srgbClr val="0F172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1574" y="757755"/>
            <a:ext cx="16764851" cy="8768517"/>
            <a:chOff x="0" y="0"/>
            <a:chExt cx="4415434" cy="2309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5434" cy="2309404"/>
            </a:xfrm>
            <a:custGeom>
              <a:avLst/>
              <a:gdLst/>
              <a:ahLst/>
              <a:cxnLst/>
              <a:rect r="r" b="b" t="t" l="l"/>
              <a:pathLst>
                <a:path h="2309404" w="4415434">
                  <a:moveTo>
                    <a:pt x="0" y="0"/>
                  </a:moveTo>
                  <a:lnTo>
                    <a:pt x="4415434" y="0"/>
                  </a:lnTo>
                  <a:lnTo>
                    <a:pt x="4415434" y="2309404"/>
                  </a:lnTo>
                  <a:lnTo>
                    <a:pt x="0" y="23094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 cap="sq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5434" cy="2347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61574" y="2448035"/>
            <a:ext cx="10809990" cy="5793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Completed Objectives </a:t>
            </a:r>
          </a:p>
          <a:p>
            <a:pPr algn="ctr">
              <a:lnSpc>
                <a:spcPts val="3840"/>
              </a:lnSpc>
            </a:pPr>
            <a:r>
              <a:rPr lang="en-US" b="true" sz="24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✓ Visual 3D representation of all components </a:t>
            </a:r>
          </a:p>
          <a:p>
            <a:pPr algn="ctr">
              <a:lnSpc>
                <a:spcPts val="3840"/>
              </a:lnSpc>
            </a:pPr>
            <a:r>
              <a:rPr lang="en-US" b="true" sz="24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✓ Spatial packaging feasibility demonstrated </a:t>
            </a:r>
          </a:p>
          <a:p>
            <a:pPr algn="ctr">
              <a:lnSpc>
                <a:spcPts val="3840"/>
              </a:lnSpc>
            </a:pPr>
            <a:r>
              <a:rPr lang="en-US" b="true" sz="24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✓ Professional CAD documentation delivered </a:t>
            </a:r>
          </a:p>
          <a:p>
            <a:pPr algn="ctr">
              <a:lnSpc>
                <a:spcPts val="3840"/>
              </a:lnSpc>
            </a:pPr>
            <a:r>
              <a:rPr lang="en-US" b="true" sz="24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✓ Multi-format file compatibility achieved </a:t>
            </a:r>
          </a:p>
          <a:p>
            <a:pPr algn="ctr">
              <a:lnSpc>
                <a:spcPts val="3840"/>
              </a:lnSpc>
            </a:pPr>
            <a:r>
              <a:rPr lang="en-US" b="true" sz="24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✓ Stakeholder communication materials provided </a:t>
            </a:r>
          </a:p>
          <a:p>
            <a:pPr algn="ctr">
              <a:lnSpc>
                <a:spcPts val="3840"/>
              </a:lnSpc>
            </a:pPr>
          </a:p>
          <a:p>
            <a:pPr algn="ctr">
              <a:lnSpc>
                <a:spcPts val="3840"/>
              </a:lnSpc>
            </a:pPr>
            <a:r>
              <a:rPr lang="en-US" b="true" sz="24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LIMITATIONS </a:t>
            </a:r>
          </a:p>
          <a:p>
            <a:pPr algn="ctr">
              <a:lnSpc>
                <a:spcPts val="3840"/>
              </a:lnSpc>
            </a:pPr>
            <a:r>
              <a:rPr lang="en-US" b="true" sz="24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Conceptual design study only </a:t>
            </a:r>
          </a:p>
          <a:p>
            <a:pPr algn="ctr">
              <a:lnSpc>
                <a:spcPts val="3840"/>
              </a:lnSpc>
            </a:pPr>
            <a:r>
              <a:rPr lang="en-US" b="true" sz="24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No detailed engineering analysis performed </a:t>
            </a:r>
          </a:p>
          <a:p>
            <a:pPr algn="ctr">
              <a:lnSpc>
                <a:spcPts val="3840"/>
              </a:lnSpc>
            </a:pPr>
            <a:r>
              <a:rPr lang="en-US" b="true" sz="24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No performance calculations included </a:t>
            </a:r>
          </a:p>
          <a:p>
            <a:pPr algn="ctr">
              <a:lnSpc>
                <a:spcPts val="3840"/>
              </a:lnSpc>
            </a:pPr>
            <a:r>
              <a:rPr lang="en-US" b="true" sz="24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No manufacturing specifications developed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19864" y="208499"/>
            <a:ext cx="1747338" cy="1787558"/>
          </a:xfrm>
          <a:custGeom>
            <a:avLst/>
            <a:gdLst/>
            <a:ahLst/>
            <a:cxnLst/>
            <a:rect r="r" b="b" t="t" l="l"/>
            <a:pathLst>
              <a:path h="1787558" w="1747338">
                <a:moveTo>
                  <a:pt x="0" y="0"/>
                </a:moveTo>
                <a:lnTo>
                  <a:pt x="1747338" y="0"/>
                </a:lnTo>
                <a:lnTo>
                  <a:pt x="1747338" y="1787558"/>
                </a:lnTo>
                <a:lnTo>
                  <a:pt x="0" y="178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01087" y="6172200"/>
            <a:ext cx="3186913" cy="4114800"/>
          </a:xfrm>
          <a:custGeom>
            <a:avLst/>
            <a:gdLst/>
            <a:ahLst/>
            <a:cxnLst/>
            <a:rect r="r" b="b" t="t" l="l"/>
            <a:pathLst>
              <a:path h="4114800" w="3186913">
                <a:moveTo>
                  <a:pt x="0" y="0"/>
                </a:moveTo>
                <a:lnTo>
                  <a:pt x="3186913" y="0"/>
                </a:lnTo>
                <a:lnTo>
                  <a:pt x="3186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552966" y="2425394"/>
            <a:ext cx="5924113" cy="592411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30058" y="0"/>
                  </a:moveTo>
                  <a:lnTo>
                    <a:pt x="782742" y="0"/>
                  </a:lnTo>
                  <a:cubicBezTo>
                    <a:pt x="799343" y="0"/>
                    <a:pt x="812800" y="13457"/>
                    <a:pt x="812800" y="30058"/>
                  </a:cubicBezTo>
                  <a:lnTo>
                    <a:pt x="812800" y="782742"/>
                  </a:lnTo>
                  <a:cubicBezTo>
                    <a:pt x="812800" y="799343"/>
                    <a:pt x="799343" y="812800"/>
                    <a:pt x="782742" y="812800"/>
                  </a:cubicBezTo>
                  <a:lnTo>
                    <a:pt x="30058" y="812800"/>
                  </a:lnTo>
                  <a:cubicBezTo>
                    <a:pt x="13457" y="812800"/>
                    <a:pt x="0" y="799343"/>
                    <a:pt x="0" y="782742"/>
                  </a:cubicBezTo>
                  <a:lnTo>
                    <a:pt x="0" y="30058"/>
                  </a:lnTo>
                  <a:cubicBezTo>
                    <a:pt x="0" y="13457"/>
                    <a:pt x="13457" y="0"/>
                    <a:pt x="30058" y="0"/>
                  </a:cubicBezTo>
                  <a:close/>
                </a:path>
              </a:pathLst>
            </a:custGeom>
            <a:blipFill>
              <a:blip r:embed="rId5"/>
              <a:stretch>
                <a:fillRect l="-86284" t="-31546" r="-67832" b="-1122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829033" y="417712"/>
            <a:ext cx="10629933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PORTABLE AIR CONDITIONING JACKET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72978" y="1174064"/>
            <a:ext cx="874204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06B6D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PROOF OF CONCEPT - PROJECT CONCLUSION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0" y="3034160"/>
            <a:ext cx="5006729" cy="7252840"/>
          </a:xfrm>
          <a:custGeom>
            <a:avLst/>
            <a:gdLst/>
            <a:ahLst/>
            <a:cxnLst/>
            <a:rect r="r" b="b" t="t" l="l"/>
            <a:pathLst>
              <a:path h="7252840" w="5006729">
                <a:moveTo>
                  <a:pt x="0" y="0"/>
                </a:moveTo>
                <a:lnTo>
                  <a:pt x="5006729" y="0"/>
                </a:lnTo>
                <a:lnTo>
                  <a:pt x="5006729" y="7252840"/>
                </a:lnTo>
                <a:lnTo>
                  <a:pt x="0" y="72528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18931" t="0" r="0" b="-51131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DAGtBuK-k48</dc:identifier>
  <dcterms:modified xsi:type="dcterms:W3CDTF">2011-08-01T06:04:30Z</dcterms:modified>
  <cp:revision>1</cp:revision>
  <dc:title>PACJ PoC Design</dc:title>
</cp:coreProperties>
</file>