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29" autoAdjust="0"/>
  </p:normalViewPr>
  <p:slideViewPr>
    <p:cSldViewPr snapToGrid="0">
      <p:cViewPr>
        <p:scale>
          <a:sx n="71" d="100"/>
          <a:sy n="71" d="100"/>
        </p:scale>
        <p:origin x="-678" y="-3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771651" y="3848100"/>
            <a:ext cx="8991600" cy="1938992"/>
          </a:xfrm>
          <a:prstGeom prst="rect">
            <a:avLst/>
          </a:prstGeom>
          <a:noFill/>
        </p:spPr>
        <p:txBody>
          <a:bodyPr wrap="square" lIns="91440" tIns="45720" rIns="91440" bIns="45720" rtlCol="0" anchor="t">
            <a:spAutoFit/>
          </a:bodyPr>
          <a:lstStyle/>
          <a:p>
            <a:pPr algn="ctr"/>
            <a:r>
              <a:rPr lang="en-US" sz="2400" b="1" dirty="0">
                <a:solidFill>
                  <a:schemeClr val="accent1">
                    <a:lumMod val="75000"/>
                  </a:schemeClr>
                </a:solidFill>
                <a:latin typeface="Arial" pitchFamily="34" charset="0"/>
                <a:cs typeface="Arial" pitchFamily="34" charset="0"/>
              </a:rPr>
              <a:t>Presented By</a:t>
            </a:r>
            <a:r>
              <a:rPr lang="en-US" sz="2400" b="1" dirty="0" smtClean="0">
                <a:solidFill>
                  <a:schemeClr val="accent1">
                    <a:lumMod val="75000"/>
                  </a:schemeClr>
                </a:solidFill>
                <a:latin typeface="Arial" pitchFamily="34" charset="0"/>
                <a:cs typeface="Arial" pitchFamily="34" charset="0"/>
              </a:rPr>
              <a:t>:</a:t>
            </a:r>
          </a:p>
          <a:p>
            <a:pPr algn="ctr"/>
            <a:endParaRPr lang="en-US" sz="2400" b="1" dirty="0">
              <a:solidFill>
                <a:schemeClr val="accent1">
                  <a:lumMod val="75000"/>
                </a:schemeClr>
              </a:solidFill>
              <a:latin typeface="Arial" pitchFamily="34" charset="0"/>
              <a:cs typeface="Arial" pitchFamily="34" charset="0"/>
            </a:endParaRPr>
          </a:p>
          <a:p>
            <a:pPr algn="ctr"/>
            <a:r>
              <a:rPr lang="en-US" sz="2400" b="1" dirty="0" smtClean="0">
                <a:solidFill>
                  <a:schemeClr val="accent1">
                    <a:lumMod val="75000"/>
                  </a:schemeClr>
                </a:solidFill>
                <a:latin typeface="Arial"/>
                <a:cs typeface="Arial"/>
              </a:rPr>
              <a:t> P.SIVA SUNDARI</a:t>
            </a:r>
            <a:r>
              <a:rPr lang="en-US" sz="2400" b="1" dirty="0">
                <a:solidFill>
                  <a:schemeClr val="accent1">
                    <a:lumMod val="75000"/>
                  </a:schemeClr>
                </a:solidFill>
                <a:latin typeface="Arial"/>
                <a:cs typeface="Arial"/>
              </a:rPr>
              <a:t>,</a:t>
            </a:r>
            <a:endParaRPr lang="en-US" sz="2400" b="1" dirty="0" smtClean="0">
              <a:solidFill>
                <a:schemeClr val="accent1">
                  <a:lumMod val="75000"/>
                </a:schemeClr>
              </a:solidFill>
              <a:latin typeface="Arial"/>
              <a:cs typeface="Arial"/>
            </a:endParaRPr>
          </a:p>
          <a:p>
            <a:pPr algn="ctr"/>
            <a:r>
              <a:rPr lang="en-US" sz="2400" b="1" dirty="0" smtClean="0">
                <a:solidFill>
                  <a:schemeClr val="accent1">
                    <a:lumMod val="75000"/>
                  </a:schemeClr>
                </a:solidFill>
                <a:latin typeface="Arial"/>
                <a:cs typeface="Arial"/>
              </a:rPr>
              <a:t>VV COLLEGE OF ENGINEERING,</a:t>
            </a:r>
          </a:p>
          <a:p>
            <a:pPr algn="ctr"/>
            <a:r>
              <a:rPr lang="en-US" sz="2400" b="1" dirty="0" smtClean="0">
                <a:solidFill>
                  <a:schemeClr val="accent1">
                    <a:lumMod val="75000"/>
                  </a:schemeClr>
                </a:solidFill>
                <a:latin typeface="Arial"/>
                <a:cs typeface="Arial"/>
              </a:rPr>
              <a:t>COMPUTER SCIENCE AND ENGINEERING.</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85000" lnSpcReduction="10000"/>
          </a:bodyPr>
          <a:lstStyle/>
          <a:p>
            <a:pPr>
              <a:buFont typeface="+mj-lt"/>
              <a:buAutoNum type="arabicPeriod"/>
            </a:pP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Keylogger</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Detection and Prevention Techniques: A Survey"</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by Mohammad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Rashed</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Iqbal</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Faruqui</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Md.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Liakat</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Ali</a:t>
            </a:r>
          </a:p>
          <a:p>
            <a:pPr>
              <a:buFont typeface="+mj-lt"/>
              <a:buAutoNum type="arabicPeriod"/>
            </a:pP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 Study of </a:t>
            </a: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Keyloggers</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Detection Techniques"</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by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Richa</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Singh and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Mayank</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Dave</a:t>
            </a:r>
          </a:p>
          <a:p>
            <a:pPr>
              <a:buFont typeface="+mj-lt"/>
              <a:buAutoNum type="arabicPeriod"/>
            </a:pP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Keylogger</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Detection Using Machine Learning Techniques"</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by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Yuming</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Zhang,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Jianwei</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Niu</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Shuai</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Li</a:t>
            </a:r>
          </a:p>
          <a:p>
            <a:pPr>
              <a:buFont typeface="+mj-lt"/>
              <a:buAutoNum type="arabicPeriod"/>
            </a:pP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"Enhancing Computer Security against </a:t>
            </a: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Keyloggers</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by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Quynh</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Nguyen and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Madhusudan</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Singh</a:t>
            </a:r>
          </a:p>
          <a:p>
            <a:pPr>
              <a:buFont typeface="+mj-lt"/>
              <a:buAutoNum type="arabicPeriod"/>
            </a:pP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"Machine Learning-Based </a:t>
            </a: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Keylogger</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Detection System"</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by Ashraf El-</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Sisi</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Eslam</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Gamal</a:t>
            </a:r>
            <a:endPar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mj-lt"/>
              <a:buAutoNum type="arabicPeriod"/>
            </a:pP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 Survey of </a:t>
            </a: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Keylogger</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Detection and Prevention Techniques"</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by T.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Kavitha</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N.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Balakumar</a:t>
            </a:r>
            <a:endPar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mj-lt"/>
              <a:buAutoNum type="arabicPeriod"/>
            </a:pP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"Security Issues and Solutions in Computer Systems: A Review"</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by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Samer</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Samarah</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Muneer</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Bani</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Yassein</a:t>
            </a:r>
            <a:r>
              <a:rPr lang="en-IN" sz="24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a:buFont typeface="Wingdings" pitchFamily="2" charset="2"/>
              <a:buChar char="q"/>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today's digital age, where </a:t>
            </a:r>
            <a:r>
              <a:rPr lang="en-US" sz="2000" dirty="0" err="1">
                <a:latin typeface="Times New Roman" panose="02020603050405020304" pitchFamily="18" charset="0"/>
                <a:cs typeface="Times New Roman" panose="02020603050405020304" pitchFamily="18" charset="0"/>
              </a:rPr>
              <a:t>cybersecurity</a:t>
            </a:r>
            <a:r>
              <a:rPr lang="en-US" sz="2000" dirty="0">
                <a:latin typeface="Times New Roman" panose="02020603050405020304" pitchFamily="18" charset="0"/>
                <a:cs typeface="Times New Roman" panose="02020603050405020304" pitchFamily="18" charset="0"/>
              </a:rPr>
              <a:t> threats loom large, one of the significant concerns is the proliferation of </a:t>
            </a:r>
            <a:r>
              <a:rPr lang="en-US" sz="2000" dirty="0" err="1">
                <a:latin typeface="Times New Roman" panose="02020603050405020304" pitchFamily="18" charset="0"/>
                <a:cs typeface="Times New Roman" panose="02020603050405020304" pitchFamily="18" charset="0"/>
              </a:rPr>
              <a:t>keyloggers</a:t>
            </a:r>
            <a:r>
              <a:rPr lang="en-US" sz="2000" dirty="0">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000" dirty="0" err="1">
                <a:latin typeface="Times New Roman" panose="02020603050405020304" pitchFamily="18" charset="0"/>
                <a:cs typeface="Times New Roman" panose="02020603050405020304" pitchFamily="18" charset="0"/>
              </a:rPr>
              <a:t>Keyloggers</a:t>
            </a:r>
            <a:r>
              <a:rPr lang="en-US" sz="2000" dirty="0">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000" dirty="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552450" y="803998"/>
            <a:ext cx="11334750" cy="5909310"/>
          </a:xfrm>
          <a:prstGeom prst="rect">
            <a:avLst/>
          </a:prstGeom>
        </p:spPr>
        <p:txBody>
          <a:bodyPr wrap="square">
            <a:spAutoFit/>
          </a:bodyPr>
          <a:lstStyle/>
          <a:p>
            <a:endParaRPr lang="en-GB" dirty="0"/>
          </a:p>
          <a:p>
            <a:endParaRPr lang="en-GB" dirty="0"/>
          </a:p>
          <a:p>
            <a:r>
              <a:rPr lang="en-GB" b="1" dirty="0">
                <a:latin typeface="Times New Roman" pitchFamily="18" charset="0"/>
                <a:cs typeface="Times New Roman" pitchFamily="18" charset="0"/>
              </a:rPr>
              <a:t>Antivirus and Anti-Malware Software</a:t>
            </a:r>
            <a:r>
              <a:rPr lang="en-GB" dirty="0">
                <a:latin typeface="Times New Roman" pitchFamily="18" charset="0"/>
                <a:cs typeface="Times New Roman" pitchFamily="18" charset="0"/>
              </a:rPr>
              <a:t>: Implement robust antivirus and anti-malware solutions on all devices, including computers, smartphones, and </a:t>
            </a:r>
            <a:r>
              <a:rPr lang="en-GB" dirty="0" smtClean="0">
                <a:latin typeface="Times New Roman" pitchFamily="18" charset="0"/>
                <a:cs typeface="Times New Roman" pitchFamily="18" charset="0"/>
              </a:rPr>
              <a:t>tablets</a:t>
            </a:r>
            <a:r>
              <a:rPr lang="en-GB" dirty="0">
                <a:latin typeface="Times New Roman" pitchFamily="18" charset="0"/>
                <a:cs typeface="Times New Roman" pitchFamily="18" charset="0"/>
              </a:rPr>
              <a:t>.</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Firewalls and Intrusion Detection Systems (IDS): </a:t>
            </a:r>
            <a:r>
              <a:rPr lang="en-GB" dirty="0">
                <a:latin typeface="Times New Roman" pitchFamily="18" charset="0"/>
                <a:cs typeface="Times New Roman" pitchFamily="18" charset="0"/>
              </a:rPr>
              <a:t>Utilize firewalls and IDS to monitor network traffic and detect any suspicious activities, including attempts by </a:t>
            </a:r>
            <a:r>
              <a:rPr lang="en-GB" dirty="0" err="1">
                <a:latin typeface="Times New Roman" pitchFamily="18" charset="0"/>
                <a:cs typeface="Times New Roman" pitchFamily="18" charset="0"/>
              </a:rPr>
              <a:t>keyloggers</a:t>
            </a:r>
            <a:r>
              <a:rPr lang="en-GB" dirty="0">
                <a:latin typeface="Times New Roman" pitchFamily="18" charset="0"/>
                <a:cs typeface="Times New Roman" pitchFamily="18" charset="0"/>
              </a:rPr>
              <a:t> to transmit captured data to remote servers.</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Endpoint Security</a:t>
            </a:r>
            <a:r>
              <a:rPr lang="en-GB" dirty="0">
                <a:latin typeface="Times New Roman" pitchFamily="18" charset="0"/>
                <a:cs typeface="Times New Roman" pitchFamily="18" charset="0"/>
              </a:rPr>
              <a:t>: Deploy endpoint security solutions that include features such as </a:t>
            </a:r>
            <a:r>
              <a:rPr lang="en-GB" dirty="0" err="1">
                <a:latin typeface="Times New Roman" pitchFamily="18" charset="0"/>
                <a:cs typeface="Times New Roman" pitchFamily="18" charset="0"/>
              </a:rPr>
              <a:t>behavior</a:t>
            </a:r>
            <a:r>
              <a:rPr lang="en-GB" dirty="0">
                <a:latin typeface="Times New Roman" pitchFamily="18" charset="0"/>
                <a:cs typeface="Times New Roman" pitchFamily="18" charset="0"/>
              </a:rPr>
              <a:t> monitoring and endpoint detection and response (EDR) to identify and block unauthorized attempts to install </a:t>
            </a:r>
            <a:r>
              <a:rPr lang="en-GB" dirty="0" err="1">
                <a:latin typeface="Times New Roman" pitchFamily="18" charset="0"/>
                <a:cs typeface="Times New Roman" pitchFamily="18" charset="0"/>
              </a:rPr>
              <a:t>keyloggers</a:t>
            </a:r>
            <a:r>
              <a:rPr lang="en-GB" dirty="0">
                <a:latin typeface="Times New Roman" pitchFamily="18" charset="0"/>
                <a:cs typeface="Times New Roman" pitchFamily="18" charset="0"/>
              </a:rPr>
              <a:t> or other malware.</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Encryption</a:t>
            </a:r>
            <a:r>
              <a:rPr lang="en-GB" dirty="0">
                <a:latin typeface="Times New Roman" pitchFamily="18" charset="0"/>
                <a:cs typeface="Times New Roman" pitchFamily="18" charset="0"/>
              </a:rPr>
              <a:t>: Encrypt sensitive data both at rest and in transit to protect it from unauthorized access, even if it is intercepted by a </a:t>
            </a:r>
            <a:r>
              <a:rPr lang="en-GB" dirty="0" err="1">
                <a:latin typeface="Times New Roman" pitchFamily="18" charset="0"/>
                <a:cs typeface="Times New Roman" pitchFamily="18" charset="0"/>
              </a:rPr>
              <a:t>keylogger</a:t>
            </a:r>
            <a:r>
              <a:rPr lang="en-GB" dirty="0">
                <a:latin typeface="Times New Roman" pitchFamily="18" charset="0"/>
                <a:cs typeface="Times New Roman" pitchFamily="18" charset="0"/>
              </a:rPr>
              <a:t>. </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Access Control and Authentication</a:t>
            </a:r>
            <a:r>
              <a:rPr lang="en-GB" dirty="0">
                <a:latin typeface="Times New Roman" pitchFamily="18" charset="0"/>
                <a:cs typeface="Times New Roman" pitchFamily="18" charset="0"/>
              </a:rPr>
              <a:t>: Implement strong access controls and authentication mechanisms, such as biometric authentication or multi-factor authentication (MFA), to prevent unauthorized access to sensitive systems and information.</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Secure Development Practices</a:t>
            </a:r>
            <a:r>
              <a:rPr lang="en-GB" dirty="0">
                <a:latin typeface="Times New Roman" pitchFamily="18" charset="0"/>
                <a:cs typeface="Times New Roman" pitchFamily="18" charset="0"/>
              </a:rPr>
              <a:t>: Adhere to secure coding practices and conduct regular security assessments and code reviews to identify and mitigate potential vulnerabilities in software applications that could be exploited by </a:t>
            </a:r>
            <a:r>
              <a:rPr lang="en-GB" dirty="0" err="1">
                <a:latin typeface="Times New Roman" pitchFamily="18" charset="0"/>
                <a:cs typeface="Times New Roman" pitchFamily="18" charset="0"/>
              </a:rPr>
              <a:t>keyloggers</a:t>
            </a:r>
            <a:r>
              <a:rPr lang="en-GB" dirty="0">
                <a:latin typeface="Times New Roman" pitchFamily="18" charset="0"/>
                <a:cs typeface="Times New Roman" pitchFamily="18" charset="0"/>
              </a:rPr>
              <a:t>.</a:t>
            </a:r>
          </a:p>
          <a:p>
            <a:endParaRPr lang="en-GB"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695492" y="1302026"/>
            <a:ext cx="11029615" cy="4673324"/>
          </a:xfrm>
        </p:spPr>
        <p:txBody>
          <a:bodyPr/>
          <a:lstStyle/>
          <a:p>
            <a:pPr marL="0" indent="0">
              <a:buNone/>
            </a:pPr>
            <a:endParaRPr lang="en-GB" sz="1800" b="1" dirty="0" smtClean="0">
              <a:latin typeface="Times New Roman" pitchFamily="18" charset="0"/>
              <a:cs typeface="Times New Roman" pitchFamily="18" charset="0"/>
            </a:endParaRPr>
          </a:p>
          <a:p>
            <a:pPr marL="0" indent="0">
              <a:buNone/>
            </a:pPr>
            <a:r>
              <a:rPr lang="en-GB" sz="1800" b="1" dirty="0" smtClean="0">
                <a:latin typeface="Times New Roman" pitchFamily="18" charset="0"/>
                <a:cs typeface="Times New Roman" pitchFamily="18" charset="0"/>
              </a:rPr>
              <a:t>Implementing </a:t>
            </a:r>
            <a:r>
              <a:rPr lang="en-GB" sz="1800" b="1" dirty="0">
                <a:latin typeface="Times New Roman" pitchFamily="18" charset="0"/>
                <a:cs typeface="Times New Roman" pitchFamily="18" charset="0"/>
              </a:rPr>
              <a:t>a systemic approach for addressing </a:t>
            </a:r>
            <a:r>
              <a:rPr lang="en-GB" sz="1800" b="1" dirty="0" err="1">
                <a:latin typeface="Times New Roman" pitchFamily="18" charset="0"/>
                <a:cs typeface="Times New Roman" pitchFamily="18" charset="0"/>
              </a:rPr>
              <a:t>keyloggers</a:t>
            </a:r>
            <a:r>
              <a:rPr lang="en-GB" sz="1800" b="1" dirty="0">
                <a:latin typeface="Times New Roman" pitchFamily="18" charset="0"/>
                <a:cs typeface="Times New Roman" pitchFamily="18" charset="0"/>
              </a:rPr>
              <a:t> and security involves integrating various </a:t>
            </a:r>
            <a:r>
              <a:rPr lang="en-GB" sz="1800" b="1" dirty="0" smtClean="0">
                <a:latin typeface="Times New Roman" pitchFamily="18" charset="0"/>
                <a:cs typeface="Times New Roman" pitchFamily="18" charset="0"/>
              </a:rPr>
              <a:t>components </a:t>
            </a:r>
            <a:r>
              <a:rPr lang="en-GB" sz="1800" b="1" dirty="0">
                <a:latin typeface="Times New Roman" pitchFamily="18" charset="0"/>
                <a:cs typeface="Times New Roman" pitchFamily="18" charset="0"/>
              </a:rPr>
              <a:t>into a cohesive framework</a:t>
            </a:r>
            <a:r>
              <a:rPr lang="en-GB" sz="1800" b="1" dirty="0" smtClean="0">
                <a:latin typeface="Times New Roman" pitchFamily="18" charset="0"/>
                <a:cs typeface="Times New Roman" pitchFamily="18" charset="0"/>
              </a:rPr>
              <a:t>.</a:t>
            </a:r>
          </a:p>
          <a:p>
            <a:pPr marL="0" indent="0">
              <a:buNone/>
            </a:pPr>
            <a:endParaRPr lang="en-GB" sz="1800" b="1" dirty="0" smtClean="0">
              <a:solidFill>
                <a:srgbClr val="0F0F0F"/>
              </a:solidFill>
              <a:latin typeface="Times New Roman" pitchFamily="18" charset="0"/>
              <a:cs typeface="Times New Roman" pitchFamily="18" charset="0"/>
            </a:endParaRPr>
          </a:p>
          <a:p>
            <a:pPr algn="just">
              <a:buFont typeface="Wingdings" pitchFamily="2" charset="2"/>
              <a:buChar char="q"/>
            </a:pPr>
            <a:r>
              <a:rPr lang="en-GB" sz="1800" b="1" dirty="0" smtClean="0">
                <a:latin typeface="Times New Roman" pitchFamily="18" charset="0"/>
                <a:cs typeface="Times New Roman" pitchFamily="18" charset="0"/>
              </a:rPr>
              <a:t>Risk </a:t>
            </a:r>
            <a:r>
              <a:rPr lang="en-GB" sz="1800" b="1" dirty="0">
                <a:latin typeface="Times New Roman" pitchFamily="18" charset="0"/>
                <a:cs typeface="Times New Roman" pitchFamily="18" charset="0"/>
              </a:rPr>
              <a:t>Assessment and Threat </a:t>
            </a:r>
            <a:r>
              <a:rPr lang="en-GB" sz="1800" b="1" dirty="0" err="1">
                <a:latin typeface="Times New Roman" pitchFamily="18" charset="0"/>
                <a:cs typeface="Times New Roman" pitchFamily="18" charset="0"/>
              </a:rPr>
              <a:t>Modeling</a:t>
            </a:r>
            <a:r>
              <a:rPr lang="en-GB" sz="1800" dirty="0" smtClean="0">
                <a:latin typeface="Times New Roman" pitchFamily="18" charset="0"/>
                <a:cs typeface="Times New Roman" pitchFamily="18" charset="0"/>
              </a:rPr>
              <a:t>:</a:t>
            </a:r>
          </a:p>
          <a:p>
            <a:pPr algn="just">
              <a:buFont typeface="Wingdings" pitchFamily="2" charset="2"/>
              <a:buChar char="q"/>
            </a:pPr>
            <a:r>
              <a:rPr lang="en-IN" sz="1800" b="1" dirty="0">
                <a:latin typeface="Times New Roman" pitchFamily="18" charset="0"/>
                <a:cs typeface="Times New Roman" pitchFamily="18" charset="0"/>
              </a:rPr>
              <a:t>Policy Development and Governance</a:t>
            </a:r>
            <a:r>
              <a:rPr lang="en-IN" sz="1800" dirty="0" smtClean="0">
                <a:latin typeface="Times New Roman" pitchFamily="18" charset="0"/>
                <a:cs typeface="Times New Roman" pitchFamily="18" charset="0"/>
              </a:rPr>
              <a:t>:</a:t>
            </a:r>
          </a:p>
          <a:p>
            <a:pPr algn="just">
              <a:buFont typeface="Wingdings" pitchFamily="2" charset="2"/>
              <a:buChar char="q"/>
            </a:pPr>
            <a:r>
              <a:rPr lang="en-IN" sz="1800" b="1" dirty="0">
                <a:latin typeface="Times New Roman" pitchFamily="18" charset="0"/>
                <a:cs typeface="Times New Roman" pitchFamily="18" charset="0"/>
              </a:rPr>
              <a:t>Technical Controls</a:t>
            </a:r>
            <a:r>
              <a:rPr lang="en-IN" sz="1800" dirty="0" smtClean="0">
                <a:latin typeface="Times New Roman" pitchFamily="18" charset="0"/>
                <a:cs typeface="Times New Roman" pitchFamily="18" charset="0"/>
              </a:rPr>
              <a:t>:</a:t>
            </a:r>
          </a:p>
          <a:p>
            <a:pPr algn="just">
              <a:buFont typeface="Wingdings" pitchFamily="2" charset="2"/>
              <a:buChar char="q"/>
            </a:pPr>
            <a:r>
              <a:rPr lang="en-GB" sz="1800" b="1" dirty="0">
                <a:latin typeface="Times New Roman" pitchFamily="18" charset="0"/>
                <a:cs typeface="Times New Roman" pitchFamily="18" charset="0"/>
              </a:rPr>
              <a:t>Continuous Monitoring and Incident Response</a:t>
            </a:r>
            <a:r>
              <a:rPr lang="en-GB" sz="1800" dirty="0" smtClean="0">
                <a:latin typeface="Times New Roman" pitchFamily="18" charset="0"/>
                <a:cs typeface="Times New Roman" pitchFamily="18" charset="0"/>
              </a:rPr>
              <a:t>:</a:t>
            </a:r>
          </a:p>
          <a:p>
            <a:pPr algn="just">
              <a:buFont typeface="Wingdings" pitchFamily="2" charset="2"/>
              <a:buChar char="q"/>
            </a:pPr>
            <a:r>
              <a:rPr lang="en-IN" sz="1800" b="1" dirty="0">
                <a:latin typeface="Times New Roman" pitchFamily="18" charset="0"/>
                <a:cs typeface="Times New Roman" pitchFamily="18" charset="0"/>
              </a:rPr>
              <a:t>User Awareness and Training</a:t>
            </a:r>
            <a:r>
              <a:rPr lang="en-IN" sz="1800" dirty="0" smtClean="0">
                <a:latin typeface="Times New Roman" pitchFamily="18" charset="0"/>
                <a:cs typeface="Times New Roman" pitchFamily="18" charset="0"/>
              </a:rPr>
              <a:t>:</a:t>
            </a:r>
          </a:p>
          <a:p>
            <a:pPr algn="just">
              <a:buFont typeface="Wingdings" pitchFamily="2" charset="2"/>
              <a:buChar char="q"/>
            </a:pPr>
            <a:r>
              <a:rPr lang="en-IN" sz="1800" b="1" dirty="0">
                <a:latin typeface="Times New Roman" pitchFamily="18" charset="0"/>
                <a:cs typeface="Times New Roman" pitchFamily="18" charset="0"/>
              </a:rPr>
              <a:t>Compliance and Legal Considerations</a:t>
            </a:r>
            <a:r>
              <a:rPr lang="en-IN" sz="1800" dirty="0" smtClean="0">
                <a:latin typeface="Times New Roman" pitchFamily="18" charset="0"/>
                <a:cs typeface="Times New Roman" pitchFamily="18" charset="0"/>
              </a:rPr>
              <a:t>:</a:t>
            </a:r>
          </a:p>
          <a:p>
            <a:pPr algn="just">
              <a:buFont typeface="Wingdings" pitchFamily="2" charset="2"/>
              <a:buChar char="q"/>
            </a:pPr>
            <a:r>
              <a:rPr lang="en-IN" sz="1800" b="1" dirty="0">
                <a:latin typeface="Times New Roman" pitchFamily="18" charset="0"/>
                <a:cs typeface="Times New Roman" pitchFamily="18" charset="0"/>
              </a:rPr>
              <a:t>Collaboration and Information Sharing</a:t>
            </a:r>
            <a:r>
              <a:rPr lang="en-IN" sz="1800" dirty="0">
                <a:latin typeface="Times New Roman" pitchFamily="18" charset="0"/>
                <a:cs typeface="Times New Roman" pitchFamily="18" charset="0"/>
              </a:rPr>
              <a:t>:</a:t>
            </a:r>
            <a:endParaRPr lang="en-GB"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34981" y="715602"/>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787380" y="1525023"/>
            <a:ext cx="11029615" cy="4673324"/>
          </a:xfrm>
        </p:spPr>
        <p:txBody>
          <a:bodyPr>
            <a:normAutofit lnSpcReduction="10000"/>
          </a:bodyPr>
          <a:lstStyle/>
          <a:p>
            <a:pPr marL="0" indent="0">
              <a:buNone/>
            </a:pPr>
            <a:endParaRPr lang="en-GB" dirty="0" smtClean="0"/>
          </a:p>
          <a:p>
            <a:pPr marL="0" indent="0">
              <a:buNone/>
            </a:pPr>
            <a:r>
              <a:rPr lang="en-GB" dirty="0" smtClean="0"/>
              <a:t>Deploying </a:t>
            </a:r>
            <a:r>
              <a:rPr lang="en-GB" dirty="0"/>
              <a:t>an algorithm for </a:t>
            </a:r>
            <a:r>
              <a:rPr lang="en-GB" dirty="0" err="1"/>
              <a:t>keylogger</a:t>
            </a:r>
            <a:r>
              <a:rPr lang="en-GB" dirty="0"/>
              <a:t> detection and security involves implementing a combination of technical controls and procedures to detect, prevent, and respond to </a:t>
            </a:r>
            <a:r>
              <a:rPr lang="en-GB" dirty="0" err="1"/>
              <a:t>keylogger</a:t>
            </a:r>
            <a:r>
              <a:rPr lang="en-GB" dirty="0"/>
              <a:t> threats effectively. </a:t>
            </a:r>
            <a:endParaRPr lang="en-GB" dirty="0" smtClean="0"/>
          </a:p>
          <a:p>
            <a:pPr>
              <a:buFont typeface="Wingdings" pitchFamily="2" charset="2"/>
              <a:buChar char="q"/>
            </a:pPr>
            <a:r>
              <a:rPr lang="en-IN" b="1" dirty="0" err="1">
                <a:latin typeface="Times New Roman" pitchFamily="18" charset="0"/>
                <a:cs typeface="Times New Roman" pitchFamily="18" charset="0"/>
              </a:rPr>
              <a:t>Behavior</a:t>
            </a:r>
            <a:r>
              <a:rPr lang="en-IN" b="1" dirty="0">
                <a:latin typeface="Times New Roman" pitchFamily="18" charset="0"/>
                <a:cs typeface="Times New Roman" pitchFamily="18" charset="0"/>
              </a:rPr>
              <a:t> Analysis</a:t>
            </a:r>
            <a:r>
              <a:rPr lang="en-IN" dirty="0">
                <a:latin typeface="Times New Roman" pitchFamily="18" charset="0"/>
                <a:cs typeface="Times New Roman" pitchFamily="18" charset="0"/>
              </a:rPr>
              <a:t>:</a:t>
            </a:r>
          </a:p>
          <a:p>
            <a:pPr marL="0" indent="0">
              <a:buNone/>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Monitor system </a:t>
            </a:r>
            <a:r>
              <a:rPr lang="en-IN" dirty="0" err="1">
                <a:latin typeface="Times New Roman" pitchFamily="18" charset="0"/>
                <a:cs typeface="Times New Roman" pitchFamily="18" charset="0"/>
              </a:rPr>
              <a:t>behavior</a:t>
            </a:r>
            <a:r>
              <a:rPr lang="en-IN" dirty="0">
                <a:latin typeface="Times New Roman" pitchFamily="18" charset="0"/>
                <a:cs typeface="Times New Roman" pitchFamily="18" charset="0"/>
              </a:rPr>
              <a:t> to identify suspicious activities such as keystroke logging, process injection, or unusual network communication.</a:t>
            </a:r>
          </a:p>
          <a:p>
            <a:pPr>
              <a:buFont typeface="Wingdings" pitchFamily="2" charset="2"/>
              <a:buChar char="q"/>
            </a:pPr>
            <a:r>
              <a:rPr lang="en-GB" b="1" dirty="0">
                <a:latin typeface="Times New Roman" pitchFamily="18" charset="0"/>
                <a:cs typeface="Times New Roman" pitchFamily="18" charset="0"/>
              </a:rPr>
              <a:t>Signature-based Detection</a:t>
            </a:r>
            <a:r>
              <a:rPr lang="en-GB" dirty="0">
                <a:latin typeface="Times New Roman" pitchFamily="18" charset="0"/>
                <a:cs typeface="Times New Roman" pitchFamily="18" charset="0"/>
              </a:rPr>
              <a:t>:</a:t>
            </a:r>
          </a:p>
          <a:p>
            <a:pPr marL="0" indent="0">
              <a:buNone/>
            </a:pPr>
            <a:r>
              <a:rPr lang="en-GB" dirty="0" smtClean="0">
                <a:latin typeface="Times New Roman" pitchFamily="18" charset="0"/>
                <a:cs typeface="Times New Roman" pitchFamily="18" charset="0"/>
              </a:rPr>
              <a:t>        Compare </a:t>
            </a:r>
            <a:r>
              <a:rPr lang="en-GB" dirty="0">
                <a:latin typeface="Times New Roman" pitchFamily="18" charset="0"/>
                <a:cs typeface="Times New Roman" pitchFamily="18" charset="0"/>
              </a:rPr>
              <a:t>system files and processes against known </a:t>
            </a:r>
            <a:r>
              <a:rPr lang="en-GB" dirty="0" err="1">
                <a:latin typeface="Times New Roman" pitchFamily="18" charset="0"/>
                <a:cs typeface="Times New Roman" pitchFamily="18" charset="0"/>
              </a:rPr>
              <a:t>keylogger</a:t>
            </a:r>
            <a:r>
              <a:rPr lang="en-GB" dirty="0">
                <a:latin typeface="Times New Roman" pitchFamily="18" charset="0"/>
                <a:cs typeface="Times New Roman" pitchFamily="18" charset="0"/>
              </a:rPr>
              <a:t> signatures or patterns</a:t>
            </a:r>
            <a:r>
              <a:rPr lang="en-GB" dirty="0" smtClean="0">
                <a:latin typeface="Times New Roman" pitchFamily="18" charset="0"/>
                <a:cs typeface="Times New Roman" pitchFamily="18" charset="0"/>
              </a:rPr>
              <a:t>.</a:t>
            </a:r>
          </a:p>
          <a:p>
            <a:pPr>
              <a:buFont typeface="Wingdings" pitchFamily="2" charset="2"/>
              <a:buChar char="q"/>
            </a:pPr>
            <a:r>
              <a:rPr lang="en-GB" b="1" dirty="0" smtClean="0">
                <a:latin typeface="Times New Roman" pitchFamily="18" charset="0"/>
                <a:cs typeface="Times New Roman" pitchFamily="18" charset="0"/>
              </a:rPr>
              <a:t>Anomaly </a:t>
            </a:r>
            <a:r>
              <a:rPr lang="en-GB" b="1" dirty="0">
                <a:latin typeface="Times New Roman" pitchFamily="18" charset="0"/>
                <a:cs typeface="Times New Roman" pitchFamily="18" charset="0"/>
              </a:rPr>
              <a:t>Detection</a:t>
            </a:r>
            <a:r>
              <a:rPr lang="en-GB" dirty="0">
                <a:latin typeface="Times New Roman" pitchFamily="18" charset="0"/>
                <a:cs typeface="Times New Roman" pitchFamily="18" charset="0"/>
              </a:rPr>
              <a:t>:</a:t>
            </a:r>
          </a:p>
          <a:p>
            <a:pPr marL="0" indent="0">
              <a:buNone/>
            </a:pPr>
            <a:r>
              <a:rPr lang="en-GB" dirty="0" smtClean="0">
                <a:latin typeface="Times New Roman" pitchFamily="18" charset="0"/>
                <a:cs typeface="Times New Roman" pitchFamily="18" charset="0"/>
              </a:rPr>
              <a:t>        Establish </a:t>
            </a:r>
            <a:r>
              <a:rPr lang="en-GB" dirty="0">
                <a:latin typeface="Times New Roman" pitchFamily="18" charset="0"/>
                <a:cs typeface="Times New Roman" pitchFamily="18" charset="0"/>
              </a:rPr>
              <a:t>baseline </a:t>
            </a:r>
            <a:r>
              <a:rPr lang="en-GB" dirty="0" err="1">
                <a:latin typeface="Times New Roman" pitchFamily="18" charset="0"/>
                <a:cs typeface="Times New Roman" pitchFamily="18" charset="0"/>
              </a:rPr>
              <a:t>behavior</a:t>
            </a:r>
            <a:r>
              <a:rPr lang="en-GB" dirty="0">
                <a:latin typeface="Times New Roman" pitchFamily="18" charset="0"/>
                <a:cs typeface="Times New Roman" pitchFamily="18" charset="0"/>
              </a:rPr>
              <a:t> for users and systems, then detect deviations that could indicate the presence of a </a:t>
            </a:r>
            <a:r>
              <a:rPr lang="en-GB" dirty="0" err="1">
                <a:latin typeface="Times New Roman" pitchFamily="18" charset="0"/>
                <a:cs typeface="Times New Roman" pitchFamily="18" charset="0"/>
              </a:rPr>
              <a:t>keylogger</a:t>
            </a:r>
            <a:r>
              <a:rPr lang="en-GB" dirty="0">
                <a:latin typeface="Times New Roman" pitchFamily="18" charset="0"/>
                <a:cs typeface="Times New Roman" pitchFamily="18" charset="0"/>
              </a:rPr>
              <a:t>.</a:t>
            </a:r>
          </a:p>
          <a:p>
            <a:pPr>
              <a:buFont typeface="Wingdings" pitchFamily="2" charset="2"/>
              <a:buChar char="q"/>
            </a:pPr>
            <a:r>
              <a:rPr lang="en-GB" b="1" dirty="0">
                <a:latin typeface="Times New Roman" pitchFamily="18" charset="0"/>
                <a:cs typeface="Times New Roman" pitchFamily="18" charset="0"/>
              </a:rPr>
              <a:t>Memory </a:t>
            </a:r>
            <a:r>
              <a:rPr lang="en-GB" b="1" dirty="0" smtClean="0">
                <a:latin typeface="Times New Roman" pitchFamily="18" charset="0"/>
                <a:cs typeface="Times New Roman" pitchFamily="18" charset="0"/>
              </a:rPr>
              <a:t>Analysis</a:t>
            </a:r>
            <a:r>
              <a:rPr lang="en-GB" dirty="0" smtClean="0">
                <a:latin typeface="Times New Roman" pitchFamily="18" charset="0"/>
                <a:cs typeface="Times New Roman" pitchFamily="18" charset="0"/>
              </a:rPr>
              <a:t>:</a:t>
            </a:r>
          </a:p>
          <a:p>
            <a:pPr marL="0" indent="0">
              <a:buNone/>
            </a:pPr>
            <a:r>
              <a:rPr lang="en-GB" dirty="0" smtClean="0">
                <a:latin typeface="Times New Roman" pitchFamily="18" charset="0"/>
                <a:cs typeface="Times New Roman" pitchFamily="18" charset="0"/>
              </a:rPr>
              <a:t>         </a:t>
            </a:r>
            <a:r>
              <a:rPr lang="en-GB" dirty="0">
                <a:latin typeface="Times New Roman" pitchFamily="18" charset="0"/>
                <a:cs typeface="Times New Roman" pitchFamily="18" charset="0"/>
              </a:rPr>
              <a:t>Scan system memory for suspicious processes or data structures associated with </a:t>
            </a:r>
            <a:r>
              <a:rPr lang="en-GB" dirty="0" err="1">
                <a:latin typeface="Times New Roman" pitchFamily="18" charset="0"/>
                <a:cs typeface="Times New Roman" pitchFamily="18" charset="0"/>
              </a:rPr>
              <a:t>keylogging</a:t>
            </a:r>
            <a:r>
              <a:rPr lang="en-GB" dirty="0">
                <a:latin typeface="Times New Roman" pitchFamily="18" charset="0"/>
                <a:cs typeface="Times New Roman" pitchFamily="18" charset="0"/>
              </a:rPr>
              <a:t> activity.</a:t>
            </a:r>
          </a:p>
          <a:p>
            <a:pPr>
              <a:buFont typeface="Wingdings" pitchFamily="2" charset="2"/>
              <a:buChar char="q"/>
            </a:pPr>
            <a:endParaRPr lang="en-GB"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885992" y="1244876"/>
            <a:ext cx="11029615" cy="4673324"/>
          </a:xfrm>
        </p:spPr>
        <p:txBody>
          <a:bodyPr>
            <a:normAutofit/>
          </a:bodyPr>
          <a:lstStyle/>
          <a:p>
            <a:pPr marL="0" indent="0">
              <a:buNone/>
            </a:pPr>
            <a:r>
              <a:rPr lang="en-IN" sz="2400" dirty="0" smtClean="0">
                <a:solidFill>
                  <a:srgbClr val="0F0F0F"/>
                </a:solidFill>
                <a:ea typeface="+mn-lt"/>
                <a:cs typeface="+mn-lt"/>
              </a:rPr>
              <a:t>.</a:t>
            </a:r>
            <a:endParaRPr lang="en-IN" sz="2400" dirty="0"/>
          </a:p>
        </p:txBody>
      </p:sp>
      <p:pic>
        <p:nvPicPr>
          <p:cNvPr id="4" name="Picture 3">
            <a:extLst>
              <a:ext uri="{FF2B5EF4-FFF2-40B4-BE49-F238E27FC236}">
                <a16:creationId xmlns="" xmlns:a16="http://schemas.microsoft.com/office/drawing/2014/main" xmlns:lc="http://schemas.openxmlformats.org/drawingml/2006/lockedCanvas" id="{72E96D5A-46AE-087D-B2E7-92862EE76992}"/>
              </a:ext>
            </a:extLst>
          </p:cNvPr>
          <p:cNvPicPr>
            <a:picLocks noChangeAspect="1"/>
          </p:cNvPicPr>
          <p:nvPr/>
        </p:nvPicPr>
        <p:blipFill>
          <a:blip r:embed="rId2"/>
          <a:stretch>
            <a:fillRect/>
          </a:stretch>
        </p:blipFill>
        <p:spPr>
          <a:xfrm>
            <a:off x="841188" y="1747673"/>
            <a:ext cx="4972423" cy="3846749"/>
          </a:xfrm>
          <a:prstGeom prst="rect">
            <a:avLst/>
          </a:prstGeom>
        </p:spPr>
      </p:pic>
      <p:pic>
        <p:nvPicPr>
          <p:cNvPr id="6" name="Picture 5">
            <a:extLst>
              <a:ext uri="{FF2B5EF4-FFF2-40B4-BE49-F238E27FC236}">
                <a16:creationId xmlns="" xmlns:a16="http://schemas.microsoft.com/office/drawing/2014/main" xmlns:lc="http://schemas.openxmlformats.org/drawingml/2006/lockedCanvas" id="{22743A34-4452-22DE-B8ED-F53819046F24}"/>
              </a:ext>
            </a:extLst>
          </p:cNvPr>
          <p:cNvPicPr>
            <a:picLocks noChangeAspect="1"/>
          </p:cNvPicPr>
          <p:nvPr/>
        </p:nvPicPr>
        <p:blipFill>
          <a:blip r:embed="rId3"/>
          <a:stretch>
            <a:fillRect/>
          </a:stretch>
        </p:blipFill>
        <p:spPr>
          <a:xfrm>
            <a:off x="6096000" y="1747673"/>
            <a:ext cx="5458266" cy="375359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latin typeface="Times New Roman" pitchFamily="18" charset="0"/>
                <a:cs typeface="Times New Roman" pitchFamily="18" charset="0"/>
              </a:rPr>
              <a:t>In conclusion, while </a:t>
            </a:r>
            <a:r>
              <a:rPr lang="en-GB" sz="2400" dirty="0" err="1">
                <a:latin typeface="Times New Roman" pitchFamily="18" charset="0"/>
                <a:cs typeface="Times New Roman" pitchFamily="18" charset="0"/>
              </a:rPr>
              <a:t>keyloggers</a:t>
            </a:r>
            <a:r>
              <a:rPr lang="en-GB" sz="2400" dirty="0">
                <a:latin typeface="Times New Roman" pitchFamily="18" charset="0"/>
                <a:cs typeface="Times New Roman" pitchFamily="18" charset="0"/>
              </a:rPr>
              <a:t> can serve legitimate purposes in certain scenarios, they also present significant security risks when used maliciously. Implementing proactive security measures, raising awareness, and staying informed about emerging threats are essential steps in mitigating these risks and safeguarding sensitive information.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solidFill>
                <a:schemeClr val="tx1"/>
              </a:solidFill>
            </a:endParaRPr>
          </a:p>
          <a:p>
            <a:r>
              <a:rPr lang="en-US"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The future of </a:t>
            </a:r>
            <a:r>
              <a:rPr lang="en-US" sz="20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keyloggers</a:t>
            </a:r>
            <a:r>
              <a:rPr lang="en-US"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security will see advancements in detection techniques like behavioral analysis and machine learning, making it harder for </a:t>
            </a:r>
            <a:r>
              <a:rPr lang="en-US" sz="20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keyloggers</a:t>
            </a:r>
            <a:r>
              <a:rPr lang="en-US"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to evade detection. Encryption technologies will continue to improve, enhancing the protection of sensitive data against interception by </a:t>
            </a:r>
            <a:r>
              <a:rPr lang="en-US" sz="20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keyloggers</a:t>
            </a:r>
            <a:r>
              <a:rPr lang="en-US"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Organizations will prioritize endpoint security solutions to detect and respond to </a:t>
            </a:r>
            <a:r>
              <a:rPr lang="en-US" sz="20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keylogger</a:t>
            </a:r>
            <a:r>
              <a:rPr lang="en-US"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threats at the device level, ensuring comprehensive protection for their systems. Compliance with data protection regulations such as GDPR and CCPA will drive investments in robust security measures, reducing the impact of </a:t>
            </a:r>
            <a:r>
              <a:rPr lang="en-US" sz="20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keylogger</a:t>
            </a:r>
            <a:r>
              <a:rPr lang="en-US"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attacks on sensitive information. Adoption of zero trust architecture will strengthen access controls and authentication methods, mitigating the risk of unauthorized access by </a:t>
            </a:r>
            <a:r>
              <a:rPr lang="en-US" sz="20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keyloggers</a:t>
            </a:r>
            <a:r>
              <a:rPr lang="en-US"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168</TotalTime>
  <Words>753</Words>
  <Application>Microsoft Office PowerPoint</Application>
  <PresentationFormat>Custom</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28</cp:revision>
  <dcterms:created xsi:type="dcterms:W3CDTF">2021-05-26T16:50:10Z</dcterms:created>
  <dcterms:modified xsi:type="dcterms:W3CDTF">2024-04-04T03:08:27Z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