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79CDE77-A272-451E-ACB8-447F6A4E9FB5}" type="datetimeFigureOut">
              <a:rPr lang="en-IN" smtClean="0"/>
              <a:t>30-09-2024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49680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CDE77-A272-451E-ACB8-447F6A4E9FB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3362296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9CDE77-A272-451E-ACB8-447F6A4E9FB5}" type="datetimeFigureOut">
              <a:rPr lang="en-IN" smtClean="0"/>
              <a:t>30-09-2024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899589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9CDE77-A272-451E-ACB8-447F6A4E9FB5}" type="datetimeFigureOut">
              <a:rPr lang="en-IN" smtClean="0"/>
              <a:t>30-09-2024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732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79CDE77-A272-451E-ACB8-447F6A4E9FB5}" type="datetimeFigureOut">
              <a:rPr lang="en-IN" smtClean="0"/>
              <a:t>30-09-2024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684294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9CDE77-A272-451E-ACB8-447F6A4E9FB5}"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3065341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9CDE77-A272-451E-ACB8-447F6A4E9FB5}"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532147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CDE77-A272-451E-ACB8-447F6A4E9FB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719065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79CDE77-A272-451E-ACB8-447F6A4E9FB5}" type="datetimeFigureOut">
              <a:rPr lang="en-IN" smtClean="0"/>
              <a:t>30-09-2024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396456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CDE77-A272-451E-ACB8-447F6A4E9FB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029348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79CDE77-A272-451E-ACB8-447F6A4E9FB5}" type="datetimeFigureOut">
              <a:rPr lang="en-IN" smtClean="0"/>
              <a:t>30-09-2024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259650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9CDE77-A272-451E-ACB8-447F6A4E9FB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26734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9CDE77-A272-451E-ACB8-447F6A4E9FB5}"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27738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9CDE77-A272-451E-ACB8-447F6A4E9FB5}"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01776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CDE77-A272-451E-ACB8-447F6A4E9FB5}" type="datetimeFigureOut">
              <a:rPr lang="en-IN" smtClean="0"/>
              <a:t>30-09-2024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95529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CDE77-A272-451E-ACB8-447F6A4E9FB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2213615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CDE77-A272-451E-ACB8-447F6A4E9FB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287012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9CDE77-A272-451E-ACB8-447F6A4E9FB5}" type="datetimeFigureOut">
              <a:rPr lang="en-IN" smtClean="0"/>
              <a:t>30-09-2024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4B41D0-C589-4E7C-A7F5-EBB01C425E68}" type="slidenum">
              <a:rPr lang="en-IN" smtClean="0"/>
              <a:t>‹#›</a:t>
            </a:fld>
            <a:endParaRPr lang="en-IN"/>
          </a:p>
        </p:txBody>
      </p:sp>
    </p:spTree>
    <p:extLst>
      <p:ext uri="{BB962C8B-B14F-4D97-AF65-F5344CB8AC3E}">
        <p14:creationId xmlns:p14="http://schemas.microsoft.com/office/powerpoint/2010/main" val="420746386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8AE9B-60D7-E491-7924-04D9234D9951}"/>
              </a:ext>
            </a:extLst>
          </p:cNvPr>
          <p:cNvSpPr>
            <a:spLocks noGrp="1"/>
          </p:cNvSpPr>
          <p:nvPr>
            <p:ph type="ctrTitle"/>
          </p:nvPr>
        </p:nvSpPr>
        <p:spPr/>
        <p:txBody>
          <a:bodyPr>
            <a:normAutofit/>
          </a:bodyPr>
          <a:lstStyle/>
          <a:p>
            <a:r>
              <a:rPr lang="en-IN" sz="3600" dirty="0">
                <a:effectLst/>
                <a:latin typeface="Algerian" panose="04020705040A02060702" pitchFamily="82" charset="0"/>
                <a:ea typeface="Calibri" panose="020F0502020204030204" pitchFamily="34" charset="0"/>
                <a:cs typeface="Times New Roman" panose="02020603050405020304" pitchFamily="18" charset="0"/>
              </a:rPr>
              <a:t>Car Price Prediction - Data Processing and Modeling</a:t>
            </a:r>
            <a:endParaRPr lang="en-IN" sz="3600" dirty="0">
              <a:latin typeface="Algerian" panose="04020705040A02060702" pitchFamily="82" charset="0"/>
            </a:endParaRPr>
          </a:p>
        </p:txBody>
      </p:sp>
    </p:spTree>
    <p:extLst>
      <p:ext uri="{BB962C8B-B14F-4D97-AF65-F5344CB8AC3E}">
        <p14:creationId xmlns:p14="http://schemas.microsoft.com/office/powerpoint/2010/main" val="1163706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025F-351F-EACE-01DB-CED6DE2F0A92}"/>
              </a:ext>
            </a:extLst>
          </p:cNvPr>
          <p:cNvSpPr>
            <a:spLocks noGrp="1"/>
          </p:cNvSpPr>
          <p:nvPr>
            <p:ph type="title"/>
          </p:nvPr>
        </p:nvSpPr>
        <p:spPr/>
        <p:txBody>
          <a:bodyPr/>
          <a:lstStyle/>
          <a:p>
            <a:r>
              <a:rPr lang="en-IN" b="1" dirty="0">
                <a:latin typeface="Comic Sans MS" panose="030F0702030302020204" pitchFamily="66" charset="0"/>
              </a:rPr>
              <a:t>Input Car Details</a:t>
            </a:r>
          </a:p>
        </p:txBody>
      </p:sp>
      <p:sp>
        <p:nvSpPr>
          <p:cNvPr id="3" name="Content Placeholder 2">
            <a:extLst>
              <a:ext uri="{FF2B5EF4-FFF2-40B4-BE49-F238E27FC236}">
                <a16:creationId xmlns:a16="http://schemas.microsoft.com/office/drawing/2014/main" id="{C837E00C-4170-F6E6-53D0-ACE988B01179}"/>
              </a:ext>
            </a:extLst>
          </p:cNvPr>
          <p:cNvSpPr>
            <a:spLocks noGrp="1"/>
          </p:cNvSpPr>
          <p:nvPr>
            <p:ph idx="1"/>
          </p:nvPr>
        </p:nvSpPr>
        <p:spPr>
          <a:xfrm>
            <a:off x="685800" y="2194560"/>
            <a:ext cx="10820400" cy="4663439"/>
          </a:xfrm>
        </p:spPr>
        <p:txBody>
          <a:bodyPr>
            <a:noAutofit/>
          </a:bodyPr>
          <a:lstStyle/>
          <a:p>
            <a:pPr>
              <a:lnSpc>
                <a:spcPct val="100000"/>
              </a:lnSpc>
              <a:buFont typeface="Wingdings" panose="05000000000000000000" pitchFamily="2" charset="2"/>
              <a:buChar char="v"/>
            </a:pPr>
            <a:r>
              <a:rPr lang="en-US" sz="1600" dirty="0">
                <a:latin typeface="Comic Sans MS" panose="030F0702030302020204" pitchFamily="66" charset="0"/>
              </a:rPr>
              <a:t>Make: Select the car’s make (e.g., "Maruti", "Honda", "Ford") from the drop-down menu. </a:t>
            </a:r>
          </a:p>
          <a:p>
            <a:pPr>
              <a:lnSpc>
                <a:spcPct val="100000"/>
              </a:lnSpc>
              <a:buFont typeface="Wingdings" panose="05000000000000000000" pitchFamily="2" charset="2"/>
              <a:buChar char="v"/>
            </a:pPr>
            <a:r>
              <a:rPr lang="en-US" sz="1600" dirty="0">
                <a:latin typeface="Comic Sans MS" panose="030F0702030302020204" pitchFamily="66" charset="0"/>
              </a:rPr>
              <a:t>Model: Choose the specific model from the list. </a:t>
            </a:r>
          </a:p>
          <a:p>
            <a:pPr>
              <a:lnSpc>
                <a:spcPct val="100000"/>
              </a:lnSpc>
              <a:buFont typeface="Wingdings" panose="05000000000000000000" pitchFamily="2" charset="2"/>
              <a:buChar char="v"/>
            </a:pPr>
            <a:r>
              <a:rPr lang="en-US" sz="1600" dirty="0">
                <a:latin typeface="Comic Sans MS" panose="030F0702030302020204" pitchFamily="66" charset="0"/>
              </a:rPr>
              <a:t>Body Type : It will show you the body type of that selected car. </a:t>
            </a:r>
          </a:p>
          <a:p>
            <a:pPr>
              <a:lnSpc>
                <a:spcPct val="100000"/>
              </a:lnSpc>
              <a:buFont typeface="Wingdings" panose="05000000000000000000" pitchFamily="2" charset="2"/>
              <a:buChar char="v"/>
            </a:pPr>
            <a:r>
              <a:rPr lang="en-US" sz="1600" dirty="0">
                <a:latin typeface="Comic Sans MS" panose="030F0702030302020204" pitchFamily="66" charset="0"/>
              </a:rPr>
              <a:t>Fuel Type: Choose between "Petrol", "Diesel", "CNG", etc. </a:t>
            </a:r>
          </a:p>
          <a:p>
            <a:pPr>
              <a:lnSpc>
                <a:spcPct val="100000"/>
              </a:lnSpc>
              <a:buFont typeface="Wingdings" panose="05000000000000000000" pitchFamily="2" charset="2"/>
              <a:buChar char="v"/>
            </a:pPr>
            <a:r>
              <a:rPr lang="en-US" sz="1600" dirty="0">
                <a:latin typeface="Comic Sans MS" panose="030F0702030302020204" pitchFamily="66" charset="0"/>
              </a:rPr>
              <a:t>Transmission: Select "Manual" or "Automatic". </a:t>
            </a:r>
          </a:p>
          <a:p>
            <a:pPr>
              <a:lnSpc>
                <a:spcPct val="100000"/>
              </a:lnSpc>
              <a:buFont typeface="Wingdings" panose="05000000000000000000" pitchFamily="2" charset="2"/>
              <a:buChar char="v"/>
            </a:pPr>
            <a:r>
              <a:rPr lang="en-US" sz="1600" dirty="0">
                <a:latin typeface="Comic Sans MS" panose="030F0702030302020204" pitchFamily="66" charset="0"/>
              </a:rPr>
              <a:t>Seats: It will give you seats available on that car. </a:t>
            </a:r>
          </a:p>
          <a:p>
            <a:pPr>
              <a:lnSpc>
                <a:spcPct val="100000"/>
              </a:lnSpc>
              <a:buFont typeface="Wingdings" panose="05000000000000000000" pitchFamily="2" charset="2"/>
              <a:buChar char="v"/>
            </a:pPr>
            <a:r>
              <a:rPr lang="en-US" sz="1600" dirty="0">
                <a:latin typeface="Comic Sans MS" panose="030F0702030302020204" pitchFamily="66" charset="0"/>
              </a:rPr>
              <a:t>Variant : All variants of the selected car will be available </a:t>
            </a:r>
          </a:p>
          <a:p>
            <a:pPr>
              <a:lnSpc>
                <a:spcPct val="100000"/>
              </a:lnSpc>
              <a:buFont typeface="Wingdings" panose="05000000000000000000" pitchFamily="2" charset="2"/>
              <a:buChar char="v"/>
            </a:pPr>
            <a:r>
              <a:rPr lang="en-US" sz="1600" dirty="0">
                <a:latin typeface="Comic Sans MS" panose="030F0702030302020204" pitchFamily="66" charset="0"/>
              </a:rPr>
              <a:t>Year of manufacture : we can give Year of car manufactured </a:t>
            </a:r>
          </a:p>
          <a:p>
            <a:pPr>
              <a:lnSpc>
                <a:spcPct val="100000"/>
              </a:lnSpc>
              <a:buFont typeface="Wingdings" panose="05000000000000000000" pitchFamily="2" charset="2"/>
              <a:buChar char="v"/>
            </a:pPr>
            <a:r>
              <a:rPr lang="en-US" sz="1600" dirty="0">
                <a:latin typeface="Comic Sans MS" panose="030F0702030302020204" pitchFamily="66" charset="0"/>
              </a:rPr>
              <a:t>Kilometers Driven: Use the slider to input the number of kilometers the car has been driven.</a:t>
            </a:r>
          </a:p>
          <a:p>
            <a:pPr>
              <a:lnSpc>
                <a:spcPct val="100000"/>
              </a:lnSpc>
              <a:buFont typeface="Wingdings" panose="05000000000000000000" pitchFamily="2" charset="2"/>
              <a:buChar char="v"/>
            </a:pPr>
            <a:r>
              <a:rPr lang="en-US" sz="1600" dirty="0">
                <a:latin typeface="Comic Sans MS" panose="030F0702030302020204" pitchFamily="66" charset="0"/>
              </a:rPr>
              <a:t>Number of Owners: Select the number of previous owners. </a:t>
            </a:r>
          </a:p>
          <a:p>
            <a:pPr>
              <a:lnSpc>
                <a:spcPct val="100000"/>
              </a:lnSpc>
              <a:buFont typeface="Wingdings" panose="05000000000000000000" pitchFamily="2" charset="2"/>
              <a:buChar char="v"/>
            </a:pPr>
            <a:r>
              <a:rPr lang="en-US" sz="1600" dirty="0">
                <a:latin typeface="Comic Sans MS" panose="030F0702030302020204" pitchFamily="66" charset="0"/>
              </a:rPr>
              <a:t>Mileage : Limit of mileage will get selected </a:t>
            </a:r>
          </a:p>
          <a:p>
            <a:pPr>
              <a:lnSpc>
                <a:spcPct val="100000"/>
              </a:lnSpc>
              <a:buFont typeface="Wingdings" panose="05000000000000000000" pitchFamily="2" charset="2"/>
              <a:buChar char="v"/>
            </a:pPr>
            <a:r>
              <a:rPr lang="en-US" sz="1600" dirty="0">
                <a:latin typeface="Comic Sans MS" panose="030F0702030302020204" pitchFamily="66" charset="0"/>
              </a:rPr>
              <a:t>City: Choose the city where the car is being sold</a:t>
            </a:r>
            <a:endParaRPr lang="en-IN" sz="1600" dirty="0">
              <a:latin typeface="Comic Sans MS" panose="030F0702030302020204" pitchFamily="66" charset="0"/>
            </a:endParaRPr>
          </a:p>
        </p:txBody>
      </p:sp>
    </p:spTree>
    <p:extLst>
      <p:ext uri="{BB962C8B-B14F-4D97-AF65-F5344CB8AC3E}">
        <p14:creationId xmlns:p14="http://schemas.microsoft.com/office/powerpoint/2010/main" val="63772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7393B-B058-DC9F-0DE3-EFF83D2402DB}"/>
              </a:ext>
            </a:extLst>
          </p:cNvPr>
          <p:cNvSpPr>
            <a:spLocks noGrp="1"/>
          </p:cNvSpPr>
          <p:nvPr>
            <p:ph type="title"/>
          </p:nvPr>
        </p:nvSpPr>
        <p:spPr/>
        <p:txBody>
          <a:bodyPr/>
          <a:lstStyle/>
          <a:p>
            <a:r>
              <a:rPr lang="en-IN" b="1" dirty="0">
                <a:latin typeface="Comic Sans MS" panose="030F0702030302020204" pitchFamily="66" charset="0"/>
              </a:rPr>
              <a:t>Predict Price</a:t>
            </a:r>
          </a:p>
        </p:txBody>
      </p:sp>
      <p:sp>
        <p:nvSpPr>
          <p:cNvPr id="3" name="Content Placeholder 2">
            <a:extLst>
              <a:ext uri="{FF2B5EF4-FFF2-40B4-BE49-F238E27FC236}">
                <a16:creationId xmlns:a16="http://schemas.microsoft.com/office/drawing/2014/main" id="{B0052A67-3D36-0198-7890-B74C6FD74255}"/>
              </a:ext>
            </a:extLst>
          </p:cNvPr>
          <p:cNvSpPr>
            <a:spLocks noGrp="1"/>
          </p:cNvSpPr>
          <p:nvPr>
            <p:ph idx="1"/>
          </p:nvPr>
        </p:nvSpPr>
        <p:spPr/>
        <p:txBody>
          <a:bodyPr>
            <a:normAutofit/>
          </a:bodyPr>
          <a:lstStyle/>
          <a:p>
            <a:pPr>
              <a:lnSpc>
                <a:spcPct val="150000"/>
              </a:lnSpc>
              <a:buFont typeface="Wingdings" panose="05000000000000000000" pitchFamily="2" charset="2"/>
              <a:buChar char="v"/>
            </a:pPr>
            <a:r>
              <a:rPr lang="en-US" sz="3200" dirty="0">
                <a:latin typeface="Comic Sans MS" panose="030F0702030302020204" pitchFamily="66" charset="0"/>
              </a:rPr>
              <a:t>Click the "Predict" button. </a:t>
            </a:r>
          </a:p>
          <a:p>
            <a:pPr>
              <a:lnSpc>
                <a:spcPct val="150000"/>
              </a:lnSpc>
              <a:buFont typeface="Wingdings" panose="05000000000000000000" pitchFamily="2" charset="2"/>
              <a:buChar char="v"/>
            </a:pPr>
            <a:r>
              <a:rPr lang="en-US" sz="3200" dirty="0">
                <a:latin typeface="Comic Sans MS" panose="030F0702030302020204" pitchFamily="66" charset="0"/>
              </a:rPr>
              <a:t>The application will instantly display the predicted price of the car. </a:t>
            </a:r>
          </a:p>
          <a:p>
            <a:pPr>
              <a:lnSpc>
                <a:spcPct val="150000"/>
              </a:lnSpc>
              <a:buFont typeface="Wingdings" panose="05000000000000000000" pitchFamily="2" charset="2"/>
              <a:buChar char="v"/>
            </a:pPr>
            <a:r>
              <a:rPr lang="en-US" sz="3200" dirty="0">
                <a:latin typeface="Comic Sans MS" panose="030F0702030302020204" pitchFamily="66" charset="0"/>
              </a:rPr>
              <a:t>Along with car age and efficiency mileage score.</a:t>
            </a:r>
            <a:endParaRPr lang="en-IN" sz="3200" dirty="0">
              <a:latin typeface="Comic Sans MS" panose="030F0702030302020204" pitchFamily="66" charset="0"/>
            </a:endParaRPr>
          </a:p>
        </p:txBody>
      </p:sp>
    </p:spTree>
    <p:extLst>
      <p:ext uri="{BB962C8B-B14F-4D97-AF65-F5344CB8AC3E}">
        <p14:creationId xmlns:p14="http://schemas.microsoft.com/office/powerpoint/2010/main" val="2649912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31153B-F98B-DB91-F231-17D4E675BD31}"/>
              </a:ext>
            </a:extLst>
          </p:cNvPr>
          <p:cNvPicPr>
            <a:picLocks noChangeAspect="1"/>
          </p:cNvPicPr>
          <p:nvPr/>
        </p:nvPicPr>
        <p:blipFill>
          <a:blip r:embed="rId2"/>
          <a:stretch>
            <a:fillRect/>
          </a:stretch>
        </p:blipFill>
        <p:spPr>
          <a:xfrm>
            <a:off x="0" y="1600200"/>
            <a:ext cx="12192000" cy="5257800"/>
          </a:xfrm>
          <a:prstGeom prst="rect">
            <a:avLst/>
          </a:prstGeom>
        </p:spPr>
      </p:pic>
    </p:spTree>
    <p:extLst>
      <p:ext uri="{BB962C8B-B14F-4D97-AF65-F5344CB8AC3E}">
        <p14:creationId xmlns:p14="http://schemas.microsoft.com/office/powerpoint/2010/main" val="2212620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9CB4-246C-E145-DDF1-B0F663B10463}"/>
              </a:ext>
            </a:extLst>
          </p:cNvPr>
          <p:cNvSpPr>
            <a:spLocks noGrp="1"/>
          </p:cNvSpPr>
          <p:nvPr>
            <p:ph type="title"/>
          </p:nvPr>
        </p:nvSpPr>
        <p:spPr/>
        <p:txBody>
          <a:bodyPr>
            <a:normAutofit/>
          </a:bodyPr>
          <a:lstStyle/>
          <a:p>
            <a:r>
              <a:rPr lang="en-IN" sz="2000" dirty="0">
                <a:latin typeface="Comic Sans MS" panose="030F0702030302020204" pitchFamily="66" charset="0"/>
              </a:rPr>
              <a:t>Overview</a:t>
            </a:r>
          </a:p>
        </p:txBody>
      </p:sp>
      <p:sp>
        <p:nvSpPr>
          <p:cNvPr id="3" name="Content Placeholder 2">
            <a:extLst>
              <a:ext uri="{FF2B5EF4-FFF2-40B4-BE49-F238E27FC236}">
                <a16:creationId xmlns:a16="http://schemas.microsoft.com/office/drawing/2014/main" id="{C0287A43-8E54-B614-305B-A497ACB4D95C}"/>
              </a:ext>
            </a:extLst>
          </p:cNvPr>
          <p:cNvSpPr>
            <a:spLocks noGrp="1"/>
          </p:cNvSpPr>
          <p:nvPr>
            <p:ph idx="1"/>
          </p:nvPr>
        </p:nvSpPr>
        <p:spPr>
          <a:xfrm>
            <a:off x="838200" y="1825625"/>
            <a:ext cx="10515600" cy="4476852"/>
          </a:xfrm>
        </p:spPr>
        <p:txBody>
          <a:bodyPr/>
          <a:lstStyle/>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The report outlines a comprehensive methodology for preparing, cleaning, and modeling data related to car prices across multiple cities. The primary objective is to build a predictive model for car prices using a dataset comprising various car attributes. The methodology involves data cleaning, feature engineering, model selection, and performance evaluation.</a:t>
            </a:r>
          </a:p>
          <a:p>
            <a:endParaRPr lang="en-IN" dirty="0"/>
          </a:p>
        </p:txBody>
      </p:sp>
    </p:spTree>
    <p:extLst>
      <p:ext uri="{BB962C8B-B14F-4D97-AF65-F5344CB8AC3E}">
        <p14:creationId xmlns:p14="http://schemas.microsoft.com/office/powerpoint/2010/main" val="360767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98AF8-027C-04AB-D1C0-730DBE639188}"/>
              </a:ext>
            </a:extLst>
          </p:cNvPr>
          <p:cNvSpPr>
            <a:spLocks noGrp="1"/>
          </p:cNvSpPr>
          <p:nvPr>
            <p:ph type="title"/>
          </p:nvPr>
        </p:nvSpPr>
        <p:spPr/>
        <p:txBody>
          <a:bodyPr>
            <a:normAutofit/>
          </a:bodyPr>
          <a:lstStyle/>
          <a:p>
            <a:r>
              <a:rPr lang="en-IN" sz="2000" b="1" dirty="0">
                <a:effectLst/>
                <a:latin typeface="Comic Sans MS" panose="030F0702030302020204" pitchFamily="66" charset="0"/>
                <a:ea typeface="Calibri" panose="020F0502020204030204" pitchFamily="34" charset="0"/>
                <a:cs typeface="Times New Roman" panose="02020603050405020304" pitchFamily="18" charset="0"/>
              </a:rPr>
              <a:t>Methodology - Data Collection and Integration</a:t>
            </a:r>
            <a:endParaRPr lang="en-IN" sz="2000"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1DE04E16-275C-759A-07A2-402EDEF467A9}"/>
              </a:ext>
            </a:extLst>
          </p:cNvPr>
          <p:cNvSpPr>
            <a:spLocks noGrp="1"/>
          </p:cNvSpPr>
          <p:nvPr>
            <p:ph idx="1"/>
          </p:nvPr>
        </p:nvSpPr>
        <p:spPr/>
        <p:txBody>
          <a:bodyPr>
            <a:normAutofit fontScale="92500" lnSpcReduction="10000"/>
          </a:bodyPr>
          <a:lstStyle/>
          <a:p>
            <a:pPr marL="0" indent="0">
              <a:lnSpc>
                <a:spcPct val="107000"/>
              </a:lnSpc>
              <a:spcAft>
                <a:spcPts val="800"/>
              </a:spcAft>
              <a:buNone/>
            </a:pPr>
            <a:r>
              <a:rPr lang="en-IN" sz="2000" b="1" kern="100" dirty="0">
                <a:effectLst/>
                <a:latin typeface="Comic Sans MS" panose="030F0702030302020204" pitchFamily="66" charset="0"/>
                <a:ea typeface="Calibri" panose="020F0502020204030204" pitchFamily="34" charset="0"/>
                <a:cs typeface="Times New Roman" panose="02020603050405020304" pitchFamily="18" charset="0"/>
              </a:rPr>
              <a:t>1. Data Import:</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Data is imported from CSV files for various cities: Bangalore, Chennai, Delhi, Hyderabad, Jaipur, and Kolkata.</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Each city's dataset is read into a Pandas DataFrame.</a:t>
            </a:r>
          </a:p>
          <a:p>
            <a:pPr marL="0" indent="0">
              <a:lnSpc>
                <a:spcPct val="107000"/>
              </a:lnSpc>
              <a:spcAft>
                <a:spcPts val="800"/>
              </a:spcAft>
              <a:buNone/>
            </a:pPr>
            <a:r>
              <a:rPr lang="en-IN" sz="2000" b="1" kern="100" dirty="0">
                <a:effectLst/>
                <a:latin typeface="Comic Sans MS" panose="030F0702030302020204" pitchFamily="66" charset="0"/>
                <a:ea typeface="Calibri" panose="020F0502020204030204" pitchFamily="34" charset="0"/>
                <a:cs typeface="Times New Roman" panose="02020603050405020304" pitchFamily="18" charset="0"/>
              </a:rPr>
              <a:t>2. City Labeling:</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A new column, 'City', is added to each DataFrame to denote the respective city.</a:t>
            </a:r>
          </a:p>
          <a:p>
            <a:pPr marL="0" indent="0">
              <a:lnSpc>
                <a:spcPct val="107000"/>
              </a:lnSpc>
              <a:spcAft>
                <a:spcPts val="800"/>
              </a:spcAft>
              <a:buNone/>
            </a:pPr>
            <a:r>
              <a:rPr lang="en-IN" sz="2000" b="1" kern="100" dirty="0">
                <a:effectLst/>
                <a:latin typeface="Comic Sans MS" panose="030F0702030302020204" pitchFamily="66" charset="0"/>
                <a:ea typeface="Calibri" panose="020F0502020204030204" pitchFamily="34" charset="0"/>
                <a:cs typeface="Times New Roman" panose="02020603050405020304" pitchFamily="18" charset="0"/>
              </a:rPr>
              <a:t>3. Concatenation:</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DataFrames are concatenated into a single DataFrame for combined analysis.</a:t>
            </a:r>
          </a:p>
          <a:p>
            <a:pPr marL="0" indent="0">
              <a:buNone/>
            </a:pPr>
            <a:endParaRPr lang="en-IN" dirty="0"/>
          </a:p>
        </p:txBody>
      </p:sp>
    </p:spTree>
    <p:extLst>
      <p:ext uri="{BB962C8B-B14F-4D97-AF65-F5344CB8AC3E}">
        <p14:creationId xmlns:p14="http://schemas.microsoft.com/office/powerpoint/2010/main" val="355096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15FA-FF8B-E5B5-8055-69A2B12035BE}"/>
              </a:ext>
            </a:extLst>
          </p:cNvPr>
          <p:cNvSpPr>
            <a:spLocks noGrp="1"/>
          </p:cNvSpPr>
          <p:nvPr>
            <p:ph type="title"/>
          </p:nvPr>
        </p:nvSpPr>
        <p:spPr>
          <a:xfrm>
            <a:off x="3224982" y="816077"/>
            <a:ext cx="8128818" cy="550607"/>
          </a:xfrm>
        </p:spPr>
        <p:txBody>
          <a:bodyPr>
            <a:normAutofit fontScale="90000"/>
          </a:bodyPr>
          <a:lstStyle/>
          <a:p>
            <a:r>
              <a:rPr lang="en-IN" sz="2400" b="1" dirty="0">
                <a:effectLst/>
                <a:latin typeface="Comic Sans MS" panose="030F0702030302020204" pitchFamily="66" charset="0"/>
                <a:ea typeface="Calibri" panose="020F0502020204030204" pitchFamily="34" charset="0"/>
                <a:cs typeface="Times New Roman" panose="02020603050405020304" pitchFamily="18" charset="0"/>
              </a:rPr>
              <a:t>Methodology - Data Cleaning and Transformation</a:t>
            </a:r>
            <a:endParaRPr lang="en-IN" sz="2400"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816612FE-526F-8E95-F825-4408312F1C40}"/>
              </a:ext>
            </a:extLst>
          </p:cNvPr>
          <p:cNvSpPr>
            <a:spLocks noGrp="1"/>
          </p:cNvSpPr>
          <p:nvPr>
            <p:ph idx="1"/>
          </p:nvPr>
        </p:nvSpPr>
        <p:spPr>
          <a:xfrm>
            <a:off x="294967" y="1494503"/>
            <a:ext cx="11710219" cy="4758813"/>
          </a:xfrm>
        </p:spPr>
        <p:txBody>
          <a:bodyPr>
            <a:noAutofit/>
          </a:bodyPr>
          <a:lstStyle/>
          <a:p>
            <a:pPr marL="0" indent="0">
              <a:lnSpc>
                <a:spcPct val="107000"/>
              </a:lnSpc>
              <a:spcAft>
                <a:spcPts val="800"/>
              </a:spcAft>
              <a:buNone/>
            </a:pPr>
            <a:r>
              <a:rPr lang="en-IN" sz="1600" b="1" kern="100" dirty="0">
                <a:effectLst/>
                <a:latin typeface="Comic Sans MS" panose="030F0702030302020204" pitchFamily="66" charset="0"/>
                <a:ea typeface="Calibri" panose="020F0502020204030204" pitchFamily="34" charset="0"/>
                <a:cs typeface="Times New Roman" panose="02020603050405020304" pitchFamily="18" charset="0"/>
              </a:rPr>
              <a:t>1. Column Dropping: </a:t>
            </a:r>
            <a:r>
              <a:rPr lang="en-IN" sz="16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Unnecessary columns are removed from each DataFrame to focus on relevant features.</a:t>
            </a:r>
          </a:p>
          <a:p>
            <a:pPr marL="0" indent="0">
              <a:lnSpc>
                <a:spcPct val="107000"/>
              </a:lnSpc>
              <a:spcAft>
                <a:spcPts val="800"/>
              </a:spcAft>
              <a:buNone/>
            </a:pPr>
            <a:r>
              <a:rPr lang="en-IN" sz="1600" b="1" kern="100" dirty="0">
                <a:effectLst/>
                <a:latin typeface="Comic Sans MS" panose="030F0702030302020204" pitchFamily="66" charset="0"/>
                <a:ea typeface="Calibri" panose="020F0502020204030204" pitchFamily="34" charset="0"/>
                <a:cs typeface="Times New Roman" panose="02020603050405020304" pitchFamily="18" charset="0"/>
              </a:rPr>
              <a:t>2. Feature Cleaning: </a:t>
            </a:r>
            <a:r>
              <a:rPr lang="en-IN" sz="16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Numerical columns are cleaned by removing nonnumeric characters and converting them to appropriate numeric types.</a:t>
            </a:r>
          </a:p>
          <a:p>
            <a:pPr marL="0" indent="0">
              <a:lnSpc>
                <a:spcPct val="107000"/>
              </a:lnSpc>
              <a:spcAft>
                <a:spcPts val="800"/>
              </a:spcAft>
              <a:buNone/>
            </a:pPr>
            <a:r>
              <a:rPr lang="en-IN" sz="1600" b="1" kern="100" dirty="0">
                <a:effectLst/>
                <a:latin typeface="Comic Sans MS" panose="030F0702030302020204" pitchFamily="66" charset="0"/>
                <a:ea typeface="Calibri" panose="020F0502020204030204" pitchFamily="34" charset="0"/>
                <a:cs typeface="Times New Roman" panose="02020603050405020304" pitchFamily="18" charset="0"/>
              </a:rPr>
              <a:t>3. Price Cleaning: </a:t>
            </a:r>
            <a:r>
              <a:rPr lang="en-IN" sz="16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The 'price' column is converted to a numeric format, taking into account different currency formats.</a:t>
            </a:r>
          </a:p>
          <a:p>
            <a:pPr marL="0" indent="0">
              <a:lnSpc>
                <a:spcPct val="107000"/>
              </a:lnSpc>
              <a:spcAft>
                <a:spcPts val="800"/>
              </a:spcAft>
              <a:buNone/>
            </a:pPr>
            <a:r>
              <a:rPr lang="en-IN" sz="1600" b="1" kern="100" dirty="0">
                <a:effectLst/>
                <a:latin typeface="Comic Sans MS" panose="030F0702030302020204" pitchFamily="66" charset="0"/>
                <a:ea typeface="Calibri" panose="020F0502020204030204" pitchFamily="34" charset="0"/>
                <a:cs typeface="Times New Roman" panose="02020603050405020304" pitchFamily="18" charset="0"/>
              </a:rPr>
              <a:t>4. Normalization: </a:t>
            </a:r>
            <a:r>
              <a:rPr lang="en-IN" sz="16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Numerical features are normalized using MinMax scaling to bring them into a uniform range.</a:t>
            </a:r>
          </a:p>
          <a:p>
            <a:pPr marL="0" indent="0">
              <a:lnSpc>
                <a:spcPct val="107000"/>
              </a:lnSpc>
              <a:spcAft>
                <a:spcPts val="800"/>
              </a:spcAft>
              <a:buNone/>
            </a:pPr>
            <a:r>
              <a:rPr lang="en-IN" sz="1600" b="1" kern="100" dirty="0">
                <a:effectLst/>
                <a:latin typeface="Comic Sans MS" panose="030F0702030302020204" pitchFamily="66" charset="0"/>
                <a:ea typeface="Calibri" panose="020F0502020204030204" pitchFamily="34" charset="0"/>
                <a:cs typeface="Times New Roman" panose="02020603050405020304" pitchFamily="18" charset="0"/>
              </a:rPr>
              <a:t>5. Handling Missing Values: </a:t>
            </a:r>
            <a:r>
              <a:rPr lang="en-IN" sz="16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Missing values in numerical columns are filled with the column mean.</a:t>
            </a:r>
          </a:p>
          <a:p>
            <a:pPr marL="0" indent="0">
              <a:lnSpc>
                <a:spcPct val="107000"/>
              </a:lnSpc>
              <a:spcAft>
                <a:spcPts val="800"/>
              </a:spcAft>
              <a:buNone/>
            </a:pPr>
            <a:r>
              <a:rPr lang="en-IN" sz="1600" b="1" kern="100" dirty="0">
                <a:effectLst/>
                <a:latin typeface="Comic Sans MS" panose="030F0702030302020204" pitchFamily="66" charset="0"/>
                <a:ea typeface="Calibri" panose="020F0502020204030204" pitchFamily="34" charset="0"/>
                <a:cs typeface="Times New Roman" panose="02020603050405020304" pitchFamily="18" charset="0"/>
              </a:rPr>
              <a:t>6. Outlier Removal: </a:t>
            </a:r>
            <a:r>
              <a:rPr lang="en-IN" sz="16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Outliers are detected using Zscores and removed if they exceed a threshold.</a:t>
            </a:r>
          </a:p>
          <a:p>
            <a:pPr marL="0" indent="0">
              <a:lnSpc>
                <a:spcPct val="107000"/>
              </a:lnSpc>
              <a:spcAft>
                <a:spcPts val="800"/>
              </a:spcAft>
              <a:buNone/>
            </a:pPr>
            <a:r>
              <a:rPr lang="en-IN" sz="1600" b="1" kern="100" dirty="0">
                <a:effectLst/>
                <a:latin typeface="Comic Sans MS" panose="030F0702030302020204" pitchFamily="66" charset="0"/>
                <a:ea typeface="Calibri" panose="020F0502020204030204" pitchFamily="34" charset="0"/>
                <a:cs typeface="Times New Roman" panose="02020603050405020304" pitchFamily="18" charset="0"/>
              </a:rPr>
              <a:t>7. Categorical Encoding: </a:t>
            </a:r>
            <a:r>
              <a:rPr lang="en-IN" sz="16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Categorical variables are onehot encoded, and ordinal variables are label encoded.</a:t>
            </a:r>
          </a:p>
          <a:p>
            <a:endParaRPr lang="en-IN" sz="1200" dirty="0">
              <a:latin typeface="Comic Sans MS" panose="030F0702030302020204" pitchFamily="66" charset="0"/>
            </a:endParaRPr>
          </a:p>
          <a:p>
            <a:endParaRPr lang="en-IN" sz="1200" dirty="0">
              <a:latin typeface="Comic Sans MS" panose="030F0702030302020204" pitchFamily="66" charset="0"/>
            </a:endParaRPr>
          </a:p>
        </p:txBody>
      </p:sp>
    </p:spTree>
    <p:extLst>
      <p:ext uri="{BB962C8B-B14F-4D97-AF65-F5344CB8AC3E}">
        <p14:creationId xmlns:p14="http://schemas.microsoft.com/office/powerpoint/2010/main" val="237306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223D-FFA1-BB3C-3149-20D97E564508}"/>
              </a:ext>
            </a:extLst>
          </p:cNvPr>
          <p:cNvSpPr>
            <a:spLocks noGrp="1"/>
          </p:cNvSpPr>
          <p:nvPr>
            <p:ph type="title"/>
          </p:nvPr>
        </p:nvSpPr>
        <p:spPr/>
        <p:txBody>
          <a:bodyPr>
            <a:normAutofit/>
          </a:bodyPr>
          <a:lstStyle/>
          <a:p>
            <a:r>
              <a:rPr lang="en-IN" sz="2000" b="1" dirty="0">
                <a:effectLst/>
                <a:latin typeface="Comic Sans MS" panose="030F0702030302020204" pitchFamily="66" charset="0"/>
                <a:ea typeface="Calibri" panose="020F0502020204030204" pitchFamily="34" charset="0"/>
                <a:cs typeface="Times New Roman" panose="02020603050405020304" pitchFamily="18" charset="0"/>
              </a:rPr>
              <a:t>Methodology - Model Development and Evaluation</a:t>
            </a:r>
            <a:endParaRPr lang="en-IN" sz="2000"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878F9F5E-9215-23B5-06D0-79F2F2D6B51D}"/>
              </a:ext>
            </a:extLst>
          </p:cNvPr>
          <p:cNvSpPr>
            <a:spLocks noGrp="1"/>
          </p:cNvSpPr>
          <p:nvPr>
            <p:ph idx="1"/>
          </p:nvPr>
        </p:nvSpPr>
        <p:spPr>
          <a:xfrm>
            <a:off x="294967" y="1825625"/>
            <a:ext cx="11641393" cy="4667250"/>
          </a:xfrm>
        </p:spPr>
        <p:txBody>
          <a:bodyPr>
            <a:normAutofit fontScale="85000" lnSpcReduction="20000"/>
          </a:bodyPr>
          <a:lstStyle/>
          <a:p>
            <a:pPr marL="0" indent="0">
              <a:lnSpc>
                <a:spcPct val="107000"/>
              </a:lnSpc>
              <a:spcAft>
                <a:spcPts val="800"/>
              </a:spcAft>
              <a:buNone/>
            </a:pPr>
            <a:r>
              <a:rPr lang="en-IN" sz="1900" b="1" kern="100" dirty="0">
                <a:effectLst/>
                <a:latin typeface="Comic Sans MS" panose="030F0702030302020204" pitchFamily="66" charset="0"/>
                <a:ea typeface="Calibri" panose="020F0502020204030204" pitchFamily="34" charset="0"/>
                <a:cs typeface="Times New Roman" panose="02020603050405020304" pitchFamily="18" charset="0"/>
              </a:rPr>
              <a:t>1. Feature and Target Definition:</a:t>
            </a:r>
          </a:p>
          <a:p>
            <a:pPr marL="0" indent="0">
              <a:lnSpc>
                <a:spcPct val="107000"/>
              </a:lnSpc>
              <a:spcAft>
                <a:spcPts val="800"/>
              </a:spcAft>
              <a:buNone/>
            </a:pPr>
            <a:r>
              <a:rPr lang="en-IN" sz="19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Features (X) and target variable (y) are defined, with 'Price' as the target.</a:t>
            </a:r>
          </a:p>
          <a:p>
            <a:pPr marL="0" indent="0">
              <a:lnSpc>
                <a:spcPct val="107000"/>
              </a:lnSpc>
              <a:spcAft>
                <a:spcPts val="800"/>
              </a:spcAft>
              <a:buNone/>
            </a:pPr>
            <a:r>
              <a:rPr lang="en-IN" sz="1900" b="1" kern="100" dirty="0">
                <a:effectLst/>
                <a:latin typeface="Comic Sans MS" panose="030F0702030302020204" pitchFamily="66" charset="0"/>
                <a:ea typeface="Calibri" panose="020F0502020204030204" pitchFamily="34" charset="0"/>
                <a:cs typeface="Times New Roman" panose="02020603050405020304" pitchFamily="18" charset="0"/>
              </a:rPr>
              <a:t>2. Train -Test Split:</a:t>
            </a:r>
          </a:p>
          <a:p>
            <a:pPr marL="0" indent="0">
              <a:lnSpc>
                <a:spcPct val="107000"/>
              </a:lnSpc>
              <a:spcAft>
                <a:spcPts val="800"/>
              </a:spcAft>
              <a:buNone/>
            </a:pPr>
            <a:r>
              <a:rPr lang="en-IN" sz="19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The data is split into training and testing sets.</a:t>
            </a:r>
          </a:p>
          <a:p>
            <a:pPr marL="0" indent="0">
              <a:lnSpc>
                <a:spcPct val="107000"/>
              </a:lnSpc>
              <a:spcAft>
                <a:spcPts val="800"/>
              </a:spcAft>
              <a:buNone/>
            </a:pPr>
            <a:r>
              <a:rPr lang="en-IN" sz="1900" b="1" kern="100" dirty="0">
                <a:effectLst/>
                <a:latin typeface="Comic Sans MS" panose="030F0702030302020204" pitchFamily="66" charset="0"/>
                <a:ea typeface="Calibri" panose="020F0502020204030204" pitchFamily="34" charset="0"/>
                <a:cs typeface="Times New Roman" panose="02020603050405020304" pitchFamily="18" charset="0"/>
              </a:rPr>
              <a:t>3. Model Selection:</a:t>
            </a:r>
          </a:p>
          <a:p>
            <a:pPr marL="0" indent="0">
              <a:lnSpc>
                <a:spcPct val="107000"/>
              </a:lnSpc>
              <a:spcAft>
                <a:spcPts val="800"/>
              </a:spcAft>
              <a:buNone/>
            </a:pPr>
            <a:r>
              <a:rPr lang="en-IN" sz="19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Random Forest Regressor is selected due to its robustness and ability to handle both numerical and categorical data.</a:t>
            </a:r>
          </a:p>
          <a:p>
            <a:pPr marL="0" indent="0">
              <a:lnSpc>
                <a:spcPct val="107000"/>
              </a:lnSpc>
              <a:spcAft>
                <a:spcPts val="800"/>
              </a:spcAft>
              <a:buNone/>
            </a:pPr>
            <a:r>
              <a:rPr lang="en-IN" sz="1900" b="1" kern="100" dirty="0">
                <a:effectLst/>
                <a:latin typeface="Comic Sans MS" panose="030F0702030302020204" pitchFamily="66" charset="0"/>
                <a:ea typeface="Calibri" panose="020F0502020204030204" pitchFamily="34" charset="0"/>
                <a:cs typeface="Times New Roman" panose="02020603050405020304" pitchFamily="18" charset="0"/>
              </a:rPr>
              <a:t>4. Hyperparameter Tuning:</a:t>
            </a:r>
          </a:p>
          <a:p>
            <a:pPr marL="0" indent="0">
              <a:lnSpc>
                <a:spcPct val="107000"/>
              </a:lnSpc>
              <a:spcAft>
                <a:spcPts val="800"/>
              </a:spcAft>
              <a:buNone/>
            </a:pPr>
            <a:r>
              <a:rPr lang="en-IN" sz="19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Grid Search and Randomized Search are employed to find optimal hyperparameters for the Random Forest model.</a:t>
            </a:r>
          </a:p>
          <a:p>
            <a:pPr marL="0" indent="0">
              <a:lnSpc>
                <a:spcPct val="107000"/>
              </a:lnSpc>
              <a:spcAft>
                <a:spcPts val="800"/>
              </a:spcAft>
              <a:buNone/>
            </a:pPr>
            <a:r>
              <a:rPr lang="en-IN" sz="1900" b="1" kern="100" dirty="0">
                <a:effectLst/>
                <a:latin typeface="Comic Sans MS" panose="030F0702030302020204" pitchFamily="66" charset="0"/>
                <a:ea typeface="Calibri" panose="020F0502020204030204" pitchFamily="34" charset="0"/>
                <a:cs typeface="Times New Roman" panose="02020603050405020304" pitchFamily="18" charset="0"/>
              </a:rPr>
              <a:t>5. Model Evaluation:</a:t>
            </a:r>
          </a:p>
          <a:p>
            <a:pPr marL="0" indent="0">
              <a:lnSpc>
                <a:spcPct val="107000"/>
              </a:lnSpc>
              <a:spcAft>
                <a:spcPts val="800"/>
              </a:spcAft>
              <a:buNone/>
            </a:pPr>
            <a:r>
              <a:rPr lang="en-IN" sz="19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The model's performance is evaluated using Mean Absolute Error (MAE), Mean Squared Error (MSE), and R-squared (R2) metrics.</a:t>
            </a:r>
          </a:p>
          <a:p>
            <a:endParaRPr lang="en-IN" dirty="0"/>
          </a:p>
        </p:txBody>
      </p:sp>
    </p:spTree>
    <p:extLst>
      <p:ext uri="{BB962C8B-B14F-4D97-AF65-F5344CB8AC3E}">
        <p14:creationId xmlns:p14="http://schemas.microsoft.com/office/powerpoint/2010/main" val="57242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AD19-08D8-F7A8-EB69-5528DBF236A5}"/>
              </a:ext>
            </a:extLst>
          </p:cNvPr>
          <p:cNvSpPr>
            <a:spLocks noGrp="1"/>
          </p:cNvSpPr>
          <p:nvPr>
            <p:ph type="title"/>
          </p:nvPr>
        </p:nvSpPr>
        <p:spPr/>
        <p:txBody>
          <a:bodyPr>
            <a:normAutofit/>
          </a:bodyPr>
          <a:lstStyle/>
          <a:p>
            <a:r>
              <a:rPr lang="en-IN" sz="2000" b="1" dirty="0">
                <a:effectLst/>
                <a:latin typeface="Comic Sans MS" panose="030F0702030302020204" pitchFamily="66" charset="0"/>
                <a:ea typeface="Calibri" panose="020F0502020204030204" pitchFamily="34" charset="0"/>
                <a:cs typeface="Times New Roman" panose="02020603050405020304" pitchFamily="18" charset="0"/>
              </a:rPr>
              <a:t>Methodology - Visualization</a:t>
            </a:r>
            <a:endParaRPr lang="en-IN" sz="2000"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32BC014F-5324-B996-DDBD-F00D5A9876FE}"/>
              </a:ext>
            </a:extLst>
          </p:cNvPr>
          <p:cNvSpPr>
            <a:spLocks noGrp="1"/>
          </p:cNvSpPr>
          <p:nvPr>
            <p:ph idx="1"/>
          </p:nvPr>
        </p:nvSpPr>
        <p:spPr>
          <a:xfrm>
            <a:off x="838200" y="1825625"/>
            <a:ext cx="10515600" cy="4771820"/>
          </a:xfrm>
        </p:spPr>
        <p:txBody>
          <a:bodyPr>
            <a:normAutofit/>
          </a:bodyPr>
          <a:lstStyle/>
          <a:p>
            <a:pPr marL="0" indent="0">
              <a:lnSpc>
                <a:spcPct val="107000"/>
              </a:lnSpc>
              <a:spcAft>
                <a:spcPts val="800"/>
              </a:spcAft>
              <a:buNone/>
            </a:pPr>
            <a:r>
              <a:rPr lang="en-IN" sz="2000" b="1" kern="100" dirty="0">
                <a:effectLst/>
                <a:latin typeface="Comic Sans MS" panose="030F0702030302020204" pitchFamily="66" charset="0"/>
                <a:ea typeface="Calibri" panose="020F0502020204030204" pitchFamily="34" charset="0"/>
                <a:cs typeface="Times New Roman" panose="02020603050405020304" pitchFamily="18" charset="0"/>
              </a:rPr>
              <a:t>1. Data Visualization:</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Scatter plots, heatmaps, histograms, and box plots are used to explore relationships between features and the target variable.</a:t>
            </a:r>
          </a:p>
          <a:p>
            <a:pPr marL="0" indent="0">
              <a:lnSpc>
                <a:spcPct val="107000"/>
              </a:lnSpc>
              <a:spcAft>
                <a:spcPts val="800"/>
              </a:spcAft>
              <a:buNone/>
            </a:pPr>
            <a:r>
              <a:rPr lang="en-IN" sz="2000" b="1" kern="100" dirty="0">
                <a:effectLst/>
                <a:latin typeface="Comic Sans MS" panose="030F0702030302020204" pitchFamily="66" charset="0"/>
                <a:ea typeface="Calibri" panose="020F0502020204030204" pitchFamily="34" charset="0"/>
                <a:cs typeface="Times New Roman" panose="02020603050405020304" pitchFamily="18" charset="0"/>
              </a:rPr>
              <a:t>2. Pair Plots:</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Pair plots are used to visualize the pairwise relationships between numerical features.</a:t>
            </a:r>
          </a:p>
        </p:txBody>
      </p:sp>
    </p:spTree>
    <p:extLst>
      <p:ext uri="{BB962C8B-B14F-4D97-AF65-F5344CB8AC3E}">
        <p14:creationId xmlns:p14="http://schemas.microsoft.com/office/powerpoint/2010/main" val="75245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3051-837C-AD70-5518-3227B6293350}"/>
              </a:ext>
            </a:extLst>
          </p:cNvPr>
          <p:cNvSpPr>
            <a:spLocks noGrp="1"/>
          </p:cNvSpPr>
          <p:nvPr>
            <p:ph type="title"/>
          </p:nvPr>
        </p:nvSpPr>
        <p:spPr/>
        <p:txBody>
          <a:bodyPr>
            <a:normAutofit fontScale="90000"/>
          </a:bodyPr>
          <a:lstStyle/>
          <a:p>
            <a:r>
              <a:rPr lang="en-IN" sz="2400" kern="100" dirty="0">
                <a:effectLst/>
                <a:latin typeface="Comic Sans MS" panose="030F0702030302020204" pitchFamily="66" charset="0"/>
                <a:ea typeface="Calibri" panose="020F0502020204030204" pitchFamily="34" charset="0"/>
                <a:cs typeface="Times New Roman" panose="02020603050405020304" pitchFamily="18" charset="0"/>
              </a:rPr>
              <a:t>Justification for Methodology and Model Selection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C7F7894-4660-9E0B-E0E0-C949119809F9}"/>
              </a:ext>
            </a:extLst>
          </p:cNvPr>
          <p:cNvSpPr>
            <a:spLocks noGrp="1"/>
          </p:cNvSpPr>
          <p:nvPr>
            <p:ph idx="1"/>
          </p:nvPr>
        </p:nvSpPr>
        <p:spPr>
          <a:xfrm>
            <a:off x="265471" y="1386348"/>
            <a:ext cx="11798710" cy="5106527"/>
          </a:xfrm>
        </p:spPr>
        <p:txBody>
          <a:bodyPr>
            <a:normAutofit fontScale="77500" lnSpcReduction="20000"/>
          </a:bodyPr>
          <a:lstStyle/>
          <a:p>
            <a:pPr marL="0" indent="0">
              <a:lnSpc>
                <a:spcPct val="107000"/>
              </a:lnSpc>
              <a:spcAft>
                <a:spcPts val="800"/>
              </a:spcAft>
              <a:buNone/>
            </a:pPr>
            <a:r>
              <a:rPr lang="en-IN" sz="1800" b="1" kern="100" dirty="0">
                <a:effectLst/>
                <a:latin typeface="Comic Sans MS" panose="030F0702030302020204" pitchFamily="66" charset="0"/>
                <a:ea typeface="Calibri" panose="020F0502020204030204" pitchFamily="34" charset="0"/>
                <a:cs typeface="Times New Roman" panose="02020603050405020304" pitchFamily="18" charset="0"/>
              </a:rPr>
              <a:t>1. Data Cleaning:</a:t>
            </a:r>
          </a:p>
          <a:p>
            <a:pPr marL="0" indent="0">
              <a:lnSpc>
                <a:spcPct val="107000"/>
              </a:lnSpc>
              <a:spcAft>
                <a:spcPts val="800"/>
              </a:spcAft>
              <a:buNone/>
            </a:pPr>
            <a:r>
              <a:rPr lang="en-IN" sz="18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Cleaning steps such as removing nonnumeric characters and handling missing values ensure that the dataset is usable for modeling. This helps in reducing errors and inconsistencies.</a:t>
            </a:r>
          </a:p>
          <a:p>
            <a:pPr marL="0" indent="0">
              <a:lnSpc>
                <a:spcPct val="107000"/>
              </a:lnSpc>
              <a:spcAft>
                <a:spcPts val="800"/>
              </a:spcAft>
              <a:buNone/>
            </a:pPr>
            <a:r>
              <a:rPr lang="en-IN" sz="1800" b="1" kern="100" dirty="0">
                <a:effectLst/>
                <a:latin typeface="Comic Sans MS" panose="030F0702030302020204" pitchFamily="66" charset="0"/>
                <a:ea typeface="Calibri" panose="020F0502020204030204" pitchFamily="34" charset="0"/>
                <a:cs typeface="Times New Roman" panose="02020603050405020304" pitchFamily="18" charset="0"/>
              </a:rPr>
              <a:t>2. Feature Engineering:</a:t>
            </a:r>
          </a:p>
          <a:p>
            <a:pPr marL="0" indent="0">
              <a:lnSpc>
                <a:spcPct val="107000"/>
              </a:lnSpc>
              <a:spcAft>
                <a:spcPts val="800"/>
              </a:spcAft>
              <a:buNone/>
            </a:pPr>
            <a:r>
              <a:rPr lang="en-IN" sz="18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Encoding categorical variables and normalizing numerical features make the data compatible with machine learning algorithms, which require numerical input.</a:t>
            </a:r>
          </a:p>
          <a:p>
            <a:pPr marL="0" indent="0">
              <a:lnSpc>
                <a:spcPct val="107000"/>
              </a:lnSpc>
              <a:spcAft>
                <a:spcPts val="800"/>
              </a:spcAft>
              <a:buNone/>
            </a:pPr>
            <a:r>
              <a:rPr lang="en-IN" sz="1800" b="1" kern="100" dirty="0">
                <a:effectLst/>
                <a:latin typeface="Comic Sans MS" panose="030F0702030302020204" pitchFamily="66" charset="0"/>
                <a:ea typeface="Calibri" panose="020F0502020204030204" pitchFamily="34" charset="0"/>
                <a:cs typeface="Times New Roman" panose="02020603050405020304" pitchFamily="18" charset="0"/>
              </a:rPr>
              <a:t>3. Model Selection:</a:t>
            </a:r>
          </a:p>
          <a:p>
            <a:pPr marL="0" indent="0">
              <a:lnSpc>
                <a:spcPct val="107000"/>
              </a:lnSpc>
              <a:spcAft>
                <a:spcPts val="800"/>
              </a:spcAft>
              <a:buNone/>
            </a:pPr>
            <a:r>
              <a:rPr lang="en-IN" sz="18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The Random Forest Regressor is chosen due to its flexibility and capability to handle various data types and complex relationships. It also provides feature importance, which helps in understanding the impact of different features.</a:t>
            </a:r>
          </a:p>
          <a:p>
            <a:pPr marL="0" indent="0">
              <a:lnSpc>
                <a:spcPct val="107000"/>
              </a:lnSpc>
              <a:spcAft>
                <a:spcPts val="800"/>
              </a:spcAft>
              <a:buNone/>
            </a:pPr>
            <a:r>
              <a:rPr lang="en-IN" sz="1800" b="1" kern="100" dirty="0">
                <a:effectLst/>
                <a:latin typeface="Comic Sans MS" panose="030F0702030302020204" pitchFamily="66" charset="0"/>
                <a:ea typeface="Calibri" panose="020F0502020204030204" pitchFamily="34" charset="0"/>
                <a:cs typeface="Times New Roman" panose="02020603050405020304" pitchFamily="18" charset="0"/>
              </a:rPr>
              <a:t>4. Hyperparameter Tuning:</a:t>
            </a:r>
          </a:p>
          <a:p>
            <a:pPr marL="0" indent="0">
              <a:lnSpc>
                <a:spcPct val="107000"/>
              </a:lnSpc>
              <a:spcAft>
                <a:spcPts val="800"/>
              </a:spcAft>
              <a:buNone/>
            </a:pPr>
            <a:r>
              <a:rPr lang="en-IN" sz="18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Grid Search and Randomized Search optimize model performance by finding the best hyperparameters, leading to better predictive accuracy.</a:t>
            </a:r>
          </a:p>
          <a:p>
            <a:pPr marL="0" indent="0">
              <a:lnSpc>
                <a:spcPct val="107000"/>
              </a:lnSpc>
              <a:spcAft>
                <a:spcPts val="800"/>
              </a:spcAft>
              <a:buNone/>
            </a:pPr>
            <a:r>
              <a:rPr lang="en-IN" sz="1800" b="1" kern="100" dirty="0">
                <a:effectLst/>
                <a:latin typeface="Comic Sans MS" panose="030F0702030302020204" pitchFamily="66" charset="0"/>
                <a:ea typeface="Calibri" panose="020F0502020204030204" pitchFamily="34" charset="0"/>
                <a:cs typeface="Times New Roman" panose="02020603050405020304" pitchFamily="18" charset="0"/>
              </a:rPr>
              <a:t>5. Model Evaluation:</a:t>
            </a:r>
          </a:p>
          <a:p>
            <a:pPr marL="0" indent="0">
              <a:lnSpc>
                <a:spcPct val="107000"/>
              </a:lnSpc>
              <a:spcAft>
                <a:spcPts val="800"/>
              </a:spcAft>
              <a:buNone/>
            </a:pPr>
            <a:r>
              <a:rPr lang="en-IN" sz="18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Evaluation metrics like MAE, MSE, and R2 are standard for assessing regression models. They provide insights into the model's accuracy and generalization ability.</a:t>
            </a:r>
          </a:p>
          <a:p>
            <a:endParaRPr lang="en-IN" dirty="0"/>
          </a:p>
        </p:txBody>
      </p:sp>
    </p:spTree>
    <p:extLst>
      <p:ext uri="{BB962C8B-B14F-4D97-AF65-F5344CB8AC3E}">
        <p14:creationId xmlns:p14="http://schemas.microsoft.com/office/powerpoint/2010/main" val="125136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2F9C-BF41-15DF-40C8-DE3A4F5C3F58}"/>
              </a:ext>
            </a:extLst>
          </p:cNvPr>
          <p:cNvSpPr>
            <a:spLocks noGrp="1"/>
          </p:cNvSpPr>
          <p:nvPr>
            <p:ph type="title"/>
          </p:nvPr>
        </p:nvSpPr>
        <p:spPr/>
        <p:txBody>
          <a:bodyPr>
            <a:normAutofit/>
          </a:bodyPr>
          <a:lstStyle/>
          <a:p>
            <a:r>
              <a:rPr lang="en-IN" sz="2400" dirty="0">
                <a:effectLst/>
                <a:latin typeface="Comic Sans MS" panose="030F0702030302020204" pitchFamily="66" charset="0"/>
                <a:ea typeface="Calibri" panose="020F0502020204030204" pitchFamily="34" charset="0"/>
                <a:cs typeface="Times New Roman" panose="02020603050405020304" pitchFamily="18" charset="0"/>
              </a:rPr>
              <a:t>Results</a:t>
            </a:r>
            <a:endParaRPr lang="en-IN" sz="2400"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2890C8EF-32FF-C43D-4E77-51E454DE880B}"/>
              </a:ext>
            </a:extLst>
          </p:cNvPr>
          <p:cNvSpPr>
            <a:spLocks noGrp="1"/>
          </p:cNvSpPr>
          <p:nvPr>
            <p:ph idx="1"/>
          </p:nvPr>
        </p:nvSpPr>
        <p:spPr>
          <a:xfrm>
            <a:off x="550606" y="1825625"/>
            <a:ext cx="11415252" cy="3660775"/>
          </a:xfrm>
        </p:spPr>
        <p:txBody>
          <a:bodyPr>
            <a:normAutofit/>
          </a:bodyPr>
          <a:lstStyle/>
          <a:p>
            <a:pPr marL="0" indent="0">
              <a:lnSpc>
                <a:spcPct val="107000"/>
              </a:lnSpc>
              <a:spcAft>
                <a:spcPts val="800"/>
              </a:spcAft>
              <a:buNone/>
            </a:pPr>
            <a:r>
              <a:rPr lang="en-IN" sz="2000" kern="100" dirty="0">
                <a:latin typeface="Comic Sans MS" panose="030F0702030302020204" pitchFamily="66" charset="0"/>
                <a:ea typeface="Calibri" panose="020F0502020204030204" pitchFamily="34" charset="0"/>
                <a:cs typeface="Times New Roman" panose="02020603050405020304" pitchFamily="18" charset="0"/>
              </a:rPr>
              <a:t>1. </a:t>
            </a:r>
            <a:r>
              <a:rPr lang="en-IN" sz="2000" kern="100" dirty="0">
                <a:effectLst/>
                <a:latin typeface="Comic Sans MS" panose="030F0702030302020204" pitchFamily="66" charset="0"/>
                <a:ea typeface="Calibri" panose="020F0502020204030204" pitchFamily="34" charset="0"/>
                <a:cs typeface="Times New Roman" panose="02020603050405020304" pitchFamily="18" charset="0"/>
              </a:rPr>
              <a:t>Feature Importances: </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The Random Forest model provides insights into the importance of different features, helping to understand which attributes have the most significant impact on car prices.</a:t>
            </a:r>
          </a:p>
          <a:p>
            <a:pPr marL="0" indent="0">
              <a:lnSpc>
                <a:spcPct val="107000"/>
              </a:lnSpc>
              <a:spcAft>
                <a:spcPts val="800"/>
              </a:spcAft>
              <a:buNone/>
            </a:pPr>
            <a:r>
              <a:rPr lang="en-IN" sz="2000" kern="100" dirty="0">
                <a:latin typeface="Comic Sans MS" panose="030F0702030302020204" pitchFamily="66" charset="0"/>
                <a:ea typeface="Calibri" panose="020F0502020204030204" pitchFamily="34" charset="0"/>
                <a:cs typeface="Times New Roman" panose="02020603050405020304" pitchFamily="18" charset="0"/>
              </a:rPr>
              <a:t>2. </a:t>
            </a:r>
            <a:r>
              <a:rPr lang="en-IN" sz="2000" kern="100" dirty="0">
                <a:effectLst/>
                <a:latin typeface="Comic Sans MS" panose="030F0702030302020204" pitchFamily="66" charset="0"/>
                <a:ea typeface="Calibri" panose="020F0502020204030204" pitchFamily="34" charset="0"/>
                <a:cs typeface="Times New Roman" panose="02020603050405020304" pitchFamily="18" charset="0"/>
              </a:rPr>
              <a:t>Model Performance: </a:t>
            </a:r>
          </a:p>
          <a:p>
            <a:pPr marL="0" indent="0">
              <a:lnSpc>
                <a:spcPct val="107000"/>
              </a:lnSpc>
              <a:spcAft>
                <a:spcPts val="800"/>
              </a:spcAft>
              <a:buNone/>
            </a:pPr>
            <a:r>
              <a:rPr lang="en-IN" sz="2000" kern="100" dirty="0">
                <a:solidFill>
                  <a:schemeClr val="accent5"/>
                </a:solidFill>
                <a:effectLst/>
                <a:latin typeface="Comic Sans MS" panose="030F0702030302020204" pitchFamily="66" charset="0"/>
                <a:ea typeface="Calibri" panose="020F0502020204030204" pitchFamily="34" charset="0"/>
                <a:cs typeface="Times New Roman" panose="02020603050405020304" pitchFamily="18" charset="0"/>
              </a:rPr>
              <a:t>The evaluation metrics (MAE, MSE, R2) help in assessing the model's performance, guiding further improvements if necessary.</a:t>
            </a:r>
          </a:p>
        </p:txBody>
      </p:sp>
    </p:spTree>
    <p:extLst>
      <p:ext uri="{BB962C8B-B14F-4D97-AF65-F5344CB8AC3E}">
        <p14:creationId xmlns:p14="http://schemas.microsoft.com/office/powerpoint/2010/main" val="191427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CFB5-7B73-F163-F4F3-82A0711D1ACF}"/>
              </a:ext>
            </a:extLst>
          </p:cNvPr>
          <p:cNvSpPr>
            <a:spLocks noGrp="1"/>
          </p:cNvSpPr>
          <p:nvPr>
            <p:ph type="title"/>
          </p:nvPr>
        </p:nvSpPr>
        <p:spPr/>
        <p:txBody>
          <a:bodyPr>
            <a:normAutofit/>
          </a:bodyPr>
          <a:lstStyle/>
          <a:p>
            <a:r>
              <a:rPr lang="en-IN" b="1" dirty="0">
                <a:latin typeface="Comic Sans MS" panose="030F0702030302020204" pitchFamily="66" charset="0"/>
              </a:rPr>
              <a:t>Streamlit Application </a:t>
            </a:r>
            <a:br>
              <a:rPr lang="en-IN" b="1" dirty="0">
                <a:latin typeface="Comic Sans MS" panose="030F0702030302020204" pitchFamily="66" charset="0"/>
              </a:rPr>
            </a:br>
            <a:r>
              <a:rPr lang="en-IN" b="1" dirty="0">
                <a:latin typeface="Comic Sans MS" panose="030F0702030302020204" pitchFamily="66" charset="0"/>
              </a:rPr>
              <a:t>User Guide</a:t>
            </a:r>
          </a:p>
        </p:txBody>
      </p:sp>
      <p:sp>
        <p:nvSpPr>
          <p:cNvPr id="3" name="Content Placeholder 2">
            <a:extLst>
              <a:ext uri="{FF2B5EF4-FFF2-40B4-BE49-F238E27FC236}">
                <a16:creationId xmlns:a16="http://schemas.microsoft.com/office/drawing/2014/main" id="{F2E06171-4D1C-9C83-5438-11DE010AA48E}"/>
              </a:ext>
            </a:extLst>
          </p:cNvPr>
          <p:cNvSpPr>
            <a:spLocks noGrp="1"/>
          </p:cNvSpPr>
          <p:nvPr>
            <p:ph idx="1"/>
          </p:nvPr>
        </p:nvSpPr>
        <p:spPr/>
        <p:txBody>
          <a:bodyPr>
            <a:normAutofit fontScale="92500"/>
          </a:bodyPr>
          <a:lstStyle/>
          <a:p>
            <a:pPr>
              <a:lnSpc>
                <a:spcPct val="150000"/>
              </a:lnSpc>
              <a:buFont typeface="Wingdings" panose="05000000000000000000" pitchFamily="2" charset="2"/>
              <a:buChar char="v"/>
            </a:pPr>
            <a:r>
              <a:rPr lang="en-US" sz="3200" dirty="0">
                <a:latin typeface="Comic Sans MS" panose="030F0702030302020204" pitchFamily="66" charset="0"/>
              </a:rPr>
              <a:t>The Streamlit application is designed to be intuitive and easy to use. </a:t>
            </a:r>
          </a:p>
          <a:p>
            <a:pPr>
              <a:lnSpc>
                <a:spcPct val="150000"/>
              </a:lnSpc>
              <a:buFont typeface="Wingdings" panose="05000000000000000000" pitchFamily="2" charset="2"/>
              <a:buChar char="v"/>
            </a:pPr>
            <a:r>
              <a:rPr lang="en-US" sz="3200" dirty="0">
                <a:latin typeface="Comic Sans MS" panose="030F0702030302020204" pitchFamily="66" charset="0"/>
              </a:rPr>
              <a:t>Here’s a step-by-step guide to help you navigate the app.</a:t>
            </a:r>
          </a:p>
          <a:p>
            <a:pPr>
              <a:lnSpc>
                <a:spcPct val="150000"/>
              </a:lnSpc>
              <a:buFont typeface="Wingdings" panose="05000000000000000000" pitchFamily="2" charset="2"/>
              <a:buChar char="v"/>
            </a:pPr>
            <a:r>
              <a:rPr lang="en-US" sz="3200" dirty="0">
                <a:latin typeface="Comic Sans MS" panose="030F0702030302020204" pitchFamily="66" charset="0"/>
              </a:rPr>
              <a:t>Open the application in a web browser by navigating to the provided URL.</a:t>
            </a:r>
            <a:endParaRPr lang="en-IN" sz="3200" dirty="0">
              <a:latin typeface="Comic Sans MS" panose="030F0702030302020204" pitchFamily="66" charset="0"/>
            </a:endParaRPr>
          </a:p>
        </p:txBody>
      </p:sp>
    </p:spTree>
    <p:extLst>
      <p:ext uri="{BB962C8B-B14F-4D97-AF65-F5344CB8AC3E}">
        <p14:creationId xmlns:p14="http://schemas.microsoft.com/office/powerpoint/2010/main" val="218542938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353</TotalTime>
  <Words>923</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Century Gothic</vt:lpstr>
      <vt:lpstr>Comic Sans MS</vt:lpstr>
      <vt:lpstr>Wingdings</vt:lpstr>
      <vt:lpstr>Vapor Trail</vt:lpstr>
      <vt:lpstr>Car Price Prediction - Data Processing and Modeling</vt:lpstr>
      <vt:lpstr>Overview</vt:lpstr>
      <vt:lpstr>Methodology - Data Collection and Integration</vt:lpstr>
      <vt:lpstr>Methodology - Data Cleaning and Transformation</vt:lpstr>
      <vt:lpstr>Methodology - Model Development and Evaluation</vt:lpstr>
      <vt:lpstr>Methodology - Visualization</vt:lpstr>
      <vt:lpstr>Justification for Methodology and Model Selection </vt:lpstr>
      <vt:lpstr>Results</vt:lpstr>
      <vt:lpstr>Streamlit Application  User Guide</vt:lpstr>
      <vt:lpstr>Input Car Details</vt:lpstr>
      <vt:lpstr>Predict Price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Sivasuriya D</dc:creator>
  <cp:lastModifiedBy>Sivasuriya D</cp:lastModifiedBy>
  <cp:revision>18</cp:revision>
  <dcterms:created xsi:type="dcterms:W3CDTF">2024-08-19T06:06:31Z</dcterms:created>
  <dcterms:modified xsi:type="dcterms:W3CDTF">2024-09-30T04:14:39Z</dcterms:modified>
</cp:coreProperties>
</file>