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1" r:id="rId1"/>
  </p:sldMasterIdLst>
  <p:notesMasterIdLst>
    <p:notesMasterId r:id="rId32"/>
  </p:notesMasterIdLst>
  <p:sldIdLst>
    <p:sldId id="256" r:id="rId2"/>
    <p:sldId id="257" r:id="rId3"/>
    <p:sldId id="262" r:id="rId4"/>
    <p:sldId id="259" r:id="rId5"/>
    <p:sldId id="265" r:id="rId6"/>
    <p:sldId id="264" r:id="rId7"/>
    <p:sldId id="266" r:id="rId8"/>
    <p:sldId id="267" r:id="rId9"/>
    <p:sldId id="258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7" r:id="rId20"/>
    <p:sldId id="279" r:id="rId21"/>
    <p:sldId id="280" r:id="rId22"/>
    <p:sldId id="281" r:id="rId23"/>
    <p:sldId id="282" r:id="rId24"/>
    <p:sldId id="285" r:id="rId25"/>
    <p:sldId id="286" r:id="rId26"/>
    <p:sldId id="284" r:id="rId27"/>
    <p:sldId id="287" r:id="rId28"/>
    <p:sldId id="283" r:id="rId29"/>
    <p:sldId id="288" r:id="rId30"/>
    <p:sldId id="260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7033"/>
    <a:srgbClr val="003635"/>
    <a:srgbClr val="9EFF29"/>
    <a:srgbClr val="C80064"/>
    <a:srgbClr val="C33A1F"/>
    <a:srgbClr val="FF2549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0" d="100"/>
          <a:sy n="50" d="100"/>
        </p:scale>
        <p:origin x="48" y="922"/>
      </p:cViewPr>
      <p:guideLst>
        <p:guide orient="horz" pos="1597"/>
        <p:guide pos="28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23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E:\websites\free-power-point-templates\2012\logos.png">
            <a:extLst>
              <a:ext uri="{FF2B5EF4-FFF2-40B4-BE49-F238E27FC236}">
                <a16:creationId xmlns:a16="http://schemas.microsoft.com/office/drawing/2014/main" id="{77C2D3E2-B865-0C26-24D7-F427FE714A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29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2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78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3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1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1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53074F12-AA26-4AC8-9962-C36BB8F3255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1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6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9705A7-CCDC-A3AB-36BD-083D96003D9B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07674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46" y="1895475"/>
            <a:ext cx="8935845" cy="1207770"/>
          </a:xfrm>
        </p:spPr>
        <p:txBody>
          <a:bodyPr>
            <a:normAutofit/>
          </a:bodyPr>
          <a:lstStyle/>
          <a:p>
            <a:pPr algn="ctr"/>
            <a:r>
              <a:rPr lang="en-IN" altLang="en-US" sz="2665" b="1" dirty="0">
                <a:latin typeface="Arial Rounded MT Bold" panose="020F0704030504030204" pitchFamily="34" charset="0"/>
              </a:rPr>
              <a:t>Microsoft : </a:t>
            </a:r>
            <a:r>
              <a:rPr lang="en-US" sz="2665" b="1" dirty="0">
                <a:latin typeface="Arial Rounded MT Bold" panose="020F0704030504030204" pitchFamily="34" charset="0"/>
              </a:rPr>
              <a:t>Cybersecurity Incidents </a:t>
            </a:r>
            <a:r>
              <a:rPr lang="en-IN" altLang="en-US" sz="2665" b="1" dirty="0">
                <a:latin typeface="Arial Rounded MT Bold" panose="020F0704030504030204" pitchFamily="34" charset="0"/>
              </a:rPr>
              <a:t>Classification </a:t>
            </a:r>
            <a:br>
              <a:rPr lang="en-IN" altLang="en-US" sz="2665" b="1" dirty="0">
                <a:latin typeface="Arial Rounded MT Bold" panose="020F0704030504030204" pitchFamily="34" charset="0"/>
              </a:rPr>
            </a:br>
            <a:r>
              <a:rPr lang="en-US" sz="2665" b="1" dirty="0">
                <a:latin typeface="Arial Rounded MT Bold" panose="020F0704030504030204" pitchFamily="34" charset="0"/>
              </a:rPr>
              <a:t>with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/>
          <a:lstStyle/>
          <a:p>
            <a:r>
              <a:rPr lang="en-IN" alt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SIVA SURIYA 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0000CC"/>
                </a:solidFill>
                <a:sym typeface="+mn-ea"/>
              </a:rPr>
              <a:t>Logistic Regression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714" y="1717288"/>
            <a:ext cx="8246070" cy="301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model used for binary classification tasks.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Achieved an accuracy of 88% with the following metrics:</a:t>
            </a:r>
          </a:p>
          <a:p>
            <a:pPr marL="1257300" lvl="2" indent="-342900" algn="just">
              <a:buFont typeface="Wingdings" panose="05000000000000000000" charset="0"/>
              <a:buChar char="Ø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0.77 (macro avg), 0.87 (weighted avg)</a:t>
            </a:r>
          </a:p>
          <a:p>
            <a:pPr marL="1257300" lvl="2" indent="-342900" algn="just">
              <a:buFont typeface="Wingdings" panose="05000000000000000000" charset="0"/>
              <a:buChar char="Ø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 (macro avg), 0.88 (weighted avg)</a:t>
            </a:r>
          </a:p>
          <a:p>
            <a:pPr marL="1257300" lvl="2" indent="-342900" algn="just">
              <a:buFont typeface="Wingdings" panose="05000000000000000000" charset="0"/>
              <a:buChar char="Ø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F1-score: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0.74 (macro avg), 0.87 (weighted avg)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Suitable for problems with linear relationships and scenarios where model interpretability is crucial. Limited effectiveness with class imbalance.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0000CC"/>
                </a:solidFill>
                <a:sym typeface="+mn-ea"/>
              </a:rPr>
              <a:t>Decision Tree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714" y="1702420"/>
            <a:ext cx="8246070" cy="3003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Non-linear model known for its easy interpretability.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Performance: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Achieved an accuracy of 94% with the following metrics:</a:t>
            </a:r>
          </a:p>
          <a:p>
            <a:pPr lvl="2" algn="just">
              <a:buFont typeface="Wingdings" panose="05000000000000000000" charset="0"/>
              <a:buChar char="Ø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Precision: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0.86 (macro avg), 0.94 (weighted avg)</a:t>
            </a:r>
          </a:p>
          <a:p>
            <a:pPr lvl="2" algn="just">
              <a:buFont typeface="Wingdings" panose="05000000000000000000" charset="0"/>
              <a:buChar char="Ø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Recall: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0.87 (macro avg), 0.94 (weighted avg)</a:t>
            </a:r>
          </a:p>
          <a:p>
            <a:pPr lvl="2" algn="just">
              <a:buFont typeface="Wingdings" panose="05000000000000000000" charset="0"/>
              <a:buChar char="Ø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F1-score: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0.87 (macro avg), 0.94 (weighted avg)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 for problems with non-linear relationships and smaller datasets where model interpretability </a:t>
            </a:r>
            <a:r>
              <a:rPr lang="en-US" dirty="0"/>
              <a:t>is beneficial.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0000CC"/>
                </a:solidFill>
                <a:sym typeface="+mn-ea"/>
              </a:rPr>
              <a:t>Random Forest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714" y="1680116"/>
            <a:ext cx="8246070" cy="29736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 model combining multiple decision trees to improve predictive performance.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Process: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5-fold cross-validation; hyperparameter tuning for optimal model configuration.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Achieved 98% accuracy, 96% macro-F1 score.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 for high-dimensional data and capturing complex feature interactions.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err="1">
                <a:solidFill>
                  <a:srgbClr val="0000CC"/>
                </a:solidFill>
                <a:sym typeface="+mn-ea"/>
              </a:rPr>
              <a:t>XGBoo</a:t>
            </a:r>
            <a:r>
              <a:rPr lang="en-IN" altLang="en-US" b="1" dirty="0" err="1">
                <a:solidFill>
                  <a:srgbClr val="0000CC"/>
                </a:solidFill>
                <a:sym typeface="+mn-ea"/>
              </a:rPr>
              <a:t>st</a:t>
            </a:r>
            <a:endParaRPr lang="en-IN" altLang="en-US" b="1" dirty="0">
              <a:solidFill>
                <a:srgbClr val="0000CC"/>
              </a:solidFill>
              <a:sym typeface="+mn-ea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714" y="2126166"/>
            <a:ext cx="8246070" cy="2601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boosting model optimized for speed and performance.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Process: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 tuning (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grid search.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Achieved 98% accuracy, 9</a:t>
            </a:r>
            <a:r>
              <a:rPr lang="en-I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% macro-F1 score.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 for structured data and often used in competition-winning solutions for tabular data.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err="1">
                <a:solidFill>
                  <a:srgbClr val="0000CC"/>
                </a:solidFill>
                <a:sym typeface="+mn-ea"/>
              </a:rPr>
              <a:t>LightGBM</a:t>
            </a:r>
            <a:endParaRPr lang="en-US" b="1" dirty="0">
              <a:solidFill>
                <a:srgbClr val="0000CC"/>
              </a:solidFill>
              <a:sym typeface="+mn-ea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714" y="2029522"/>
            <a:ext cx="8246070" cy="2683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boosting framework designed for high efficiency and scalability.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Process: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for memory usage and speed, suitable for large datasets.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Performance: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Achieved 98% accuracy, </a:t>
            </a:r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96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% macro-F1 score.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 for real-time predictions and processing large-scale datasets.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0000CC"/>
                </a:solidFill>
                <a:sym typeface="+mn-ea"/>
              </a:rPr>
              <a:t>Neural Networks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714" y="1709854"/>
            <a:ext cx="8246070" cy="2973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model designed to capture complex, non-linear patterns in data.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hidden layers with dropout for regularization; learning rate tuning.</a:t>
            </a:r>
            <a:r>
              <a:rPr lang="en-I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Performance: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Achieved 88% accuracy, </a:t>
            </a:r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77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% macro-F1 score.</a:t>
            </a:r>
            <a:r>
              <a:rPr lang="en-I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for handling large datasets with non-linear relationships, including image and text data.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278245" y="5721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Model Evaluation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1" y="1799063"/>
            <a:ext cx="8208010" cy="29439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r>
              <a:rPr lang="en-I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Assess model performance using key metrics for balanced classification.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Evaluation Metrics: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Macro-F1 Score: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Measures balanced performance across all classes by averaging the F1 Scores for each class, providing a comprehensive view of model performance.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Precision (Macro):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Evaluates the accuracy of positive predictions by focusing on minimizing false positives across all classes.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Recall (Macro):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Assesses the model’s ability to detect actual positives by focusing on maximizing true positive detection across all classes.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solidFill>
                  <a:srgbClr val="0000CC"/>
                </a:solidFill>
              </a:rPr>
              <a:t>Model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112" y="1583473"/>
            <a:ext cx="8244467" cy="3114906"/>
          </a:xfrm>
        </p:spPr>
        <p:txBody>
          <a:bodyPr>
            <a:noAutofit/>
          </a:bodyPr>
          <a:lstStyle/>
          <a:p>
            <a:endParaRPr lang="en-US" sz="1100" dirty="0"/>
          </a:p>
          <a:p>
            <a:pPr algn="just"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Random Search: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 efficient method for hyperparameter optimization that samples from a predefined range of hyperparameters randomly. It is often quicker than Grid Search and can find optimal settings by exploring different combinations of parameters.</a:t>
            </a:r>
          </a:p>
          <a:p>
            <a:pPr algn="just"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SMOTE (Synthetic Minority Over-sampling Technique):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Addresses class imbalance by generating synthetic samples for the minority class. This technique helps improve model performance by providing a more balanced training dataset and reducing bias towards the majority class.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0000CC"/>
                </a:solidFill>
                <a:sym typeface="+mn-ea"/>
              </a:rPr>
              <a:t>Tuning Process - Insights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230459" y="1416049"/>
            <a:ext cx="8479201" cy="331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parameters {'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100, '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min_samples_split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2, '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min_samples_leaf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1, '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max_features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0.75, '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50, 'bootstrap': False} improved the macro-F1 score to 92%. The model achieved 96% accuracy with strong precision and recall across all classes.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of Tuning: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precision and recall, especially for minority classes, with very few misclassifications in the confusion matrix.</a:t>
            </a:r>
            <a:r>
              <a:rPr lang="en-I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I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[[ 1609   105    31]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 129  1820    46]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 201    80 12882]]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Performance: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Achieved 96% accuracy, 92% macro-F1 score.</a:t>
            </a:r>
            <a:r>
              <a:rPr lang="en-I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278245" y="5721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Model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613209"/>
            <a:ext cx="7543800" cy="2788611"/>
          </a:xfrm>
        </p:spPr>
        <p:txBody>
          <a:bodyPr>
            <a:normAutofit fontScale="95000"/>
          </a:bodyPr>
          <a:lstStyle/>
          <a:p>
            <a:pPr marL="0" indent="0" algn="just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Understand the key features influencing model predictions and assess classification performance.</a:t>
            </a: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Techniques Used:</a:t>
            </a: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Feature Importance: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Analyzing importance scores derived from Random Forest models.</a:t>
            </a: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Error Analysis: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Reviewing misclassified cases to identify potential areas for improvement.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ClrTx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develop a machine learning model for SOCs to automate the triage of cybersecurity incidents.</a:t>
            </a:r>
          </a:p>
          <a:p>
            <a:pPr marL="0" indent="0" algn="just">
              <a:lnSpc>
                <a:spcPct val="150000"/>
              </a:lnSpc>
              <a:buClrTx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Goals: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Improve efficiency, reduce false positives, and provide precise recommendations.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altLang="en-US" b="1" dirty="0">
                <a:solidFill>
                  <a:srgbClr val="0000CC"/>
                </a:solidFill>
                <a:sym typeface="+mn-ea"/>
              </a:rPr>
              <a:t>Key Findings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624468" y="1486829"/>
            <a:ext cx="8085192" cy="322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Features:</a:t>
            </a:r>
          </a:p>
          <a:p>
            <a:pPr lvl="1" algn="just">
              <a:buFont typeface="Wingdings" panose="05000000000000000000" charset="0"/>
              <a:buChar char="Ø"/>
            </a:pP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IncidentId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0.32</a:t>
            </a:r>
          </a:p>
          <a:p>
            <a:pPr lvl="1" algn="just">
              <a:buFont typeface="Wingdings" panose="05000000000000000000" charset="0"/>
              <a:buChar char="Ø"/>
            </a:pP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OrgId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0.15</a:t>
            </a:r>
          </a:p>
          <a:p>
            <a:pPr lvl="1" algn="just">
              <a:buFont typeface="Wingdings" panose="05000000000000000000" charset="0"/>
              <a:buChar char="Ø"/>
            </a:pP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MitreTechniques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0.15</a:t>
            </a:r>
          </a:p>
          <a:p>
            <a:pPr lvl="1" algn="just">
              <a:buFont typeface="Wingdings" panose="05000000000000000000" charset="0"/>
              <a:buChar char="Ø"/>
            </a:pP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AlertId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0.08</a:t>
            </a:r>
          </a:p>
          <a:p>
            <a:pPr lvl="1" algn="just">
              <a:buFont typeface="Wingdings" panose="05000000000000000000" charset="0"/>
              <a:buChar char="Ø"/>
            </a:pP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EntityType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0.06</a:t>
            </a:r>
          </a:p>
          <a:p>
            <a:pPr marL="457200" lvl="1" indent="0" algn="just">
              <a:buFont typeface="Wingdings" panose="05000000000000000000" charset="0"/>
              <a:buNone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on Predictions:</a:t>
            </a:r>
          </a:p>
          <a:p>
            <a:pPr marL="0" indent="457200" algn="just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Certain features such as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IncidentId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significantly influence the model's classification, particularly in distinguishing between different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Error Analysis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68407"/>
            <a:ext cx="8246698" cy="336306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Misclassification Summary:</a:t>
            </a:r>
          </a:p>
          <a:p>
            <a:pPr lvl="1" algn="just">
              <a:lnSpc>
                <a:spcPct val="100000"/>
              </a:lnSpc>
              <a:buClrTx/>
              <a:buFont typeface="Wingdings" panose="05000000000000000000" pitchFamily="2" charset="2"/>
              <a:buChar char="ü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Misclassifications: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592</a:t>
            </a:r>
          </a:p>
          <a:p>
            <a:pPr lvl="1" algn="just">
              <a:lnSpc>
                <a:spcPct val="100000"/>
              </a:lnSpc>
              <a:buClrTx/>
              <a:buFont typeface="Wingdings" panose="05000000000000000000" pitchFamily="2" charset="2"/>
              <a:buChar char="ü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Sample Cases: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Performance Metrics:</a:t>
            </a:r>
            <a:r>
              <a:rPr lang="en-I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Accuracy: 96%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 Report:</a:t>
            </a:r>
          </a:p>
          <a:p>
            <a:pPr lvl="1" algn="just">
              <a:lnSpc>
                <a:spcPct val="100000"/>
              </a:lnSpc>
              <a:buClrTx/>
              <a:buFont typeface="Wingdings" panose="05000000000000000000" pitchFamily="2" charset="2"/>
              <a:buChar char="ü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Precision: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0.83 (Class 0), 0.91 (Class 1), 0.99 (Class 2)</a:t>
            </a:r>
          </a:p>
          <a:p>
            <a:pPr lvl="1" algn="just">
              <a:lnSpc>
                <a:spcPct val="100000"/>
              </a:lnSpc>
              <a:buClrTx/>
              <a:buFont typeface="Wingdings" panose="05000000000000000000" pitchFamily="2" charset="2"/>
              <a:buChar char="ü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Recall: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0.92 (Class 0), 0.91 (Class 1), 0.98 (Class 2)</a:t>
            </a:r>
          </a:p>
          <a:p>
            <a:pPr lvl="1" algn="just">
              <a:lnSpc>
                <a:spcPct val="100000"/>
              </a:lnSpc>
              <a:buClrTx/>
              <a:buFont typeface="Wingdings" panose="05000000000000000000" pitchFamily="2" charset="2"/>
              <a:buChar char="ü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F1-Score: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0.87 (Class 0), 0.91 (Class 1), 0.99 (Class 2)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Confusion Matrix:</a:t>
            </a:r>
            <a:r>
              <a:rPr lang="en-I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 model is highly accurate, there are occasional misclassifications, particularly between classes 0 and 1. Class 2 is predicted with the highest accuracy.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altLang="en-US" sz="2100" dirty="0">
              <a:sym typeface="+mn-ea"/>
            </a:endParaRPr>
          </a:p>
          <a:p>
            <a:pPr algn="l"/>
            <a:r>
              <a:rPr lang="en-IN" altLang="en-US" sz="3500" b="1" dirty="0">
                <a:solidFill>
                  <a:srgbClr val="0000CC"/>
                </a:solidFill>
                <a:sym typeface="+mn-ea"/>
              </a:rPr>
              <a:t>Final Evaluation on Test Set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550" y="1312546"/>
            <a:ext cx="8246110" cy="3423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 model performance on unseen data.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pPr lvl="1" algn="just">
              <a:buFont typeface="Wingdings" panose="05000000000000000000" charset="0"/>
              <a:buChar char="Ø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Macro-F1 Score: 0.8660</a:t>
            </a:r>
          </a:p>
          <a:p>
            <a:pPr lvl="1" algn="just">
              <a:buFont typeface="Wingdings" panose="05000000000000000000" charset="0"/>
              <a:buChar char="Ø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 Precision: 0.8368</a:t>
            </a:r>
          </a:p>
          <a:p>
            <a:pPr lvl="1" algn="just">
              <a:buFont typeface="Wingdings" panose="05000000000000000000" charset="0"/>
              <a:buChar char="Ø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 Recall: 0.9027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94%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 Summary:</a:t>
            </a:r>
            <a:r>
              <a:rPr lang="en-I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457200" algn="just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performance across classes with strong generalization.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 </a:t>
            </a:r>
          </a:p>
          <a:p>
            <a:pPr marL="457200" lvl="1" indent="457200" algn="just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shows robust performance and is suitable for real-world deployment.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altLang="en-US" sz="3500" dirty="0">
              <a:sym typeface="+mn-ea"/>
            </a:endParaRPr>
          </a:p>
          <a:p>
            <a:pPr algn="l"/>
            <a:r>
              <a:rPr lang="en-IN" altLang="en-US" sz="2800" b="1" dirty="0">
                <a:solidFill>
                  <a:srgbClr val="0000CC"/>
                </a:solidFill>
                <a:sym typeface="+mn-ea"/>
              </a:rPr>
              <a:t>Model Performance Comparison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550" y="1219199"/>
            <a:ext cx="8557260" cy="3508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model performance improvements compared to baseline models.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Regression:</a:t>
            </a:r>
            <a:r>
              <a:rPr lang="en-I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n-I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86%</a:t>
            </a:r>
            <a:r>
              <a:rPr lang="en-I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 F1-Score</a:t>
            </a:r>
            <a:r>
              <a:rPr lang="en-I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0.66</a:t>
            </a:r>
          </a:p>
          <a:p>
            <a:pPr lvl="1" algn="just">
              <a:buFont typeface="Wingdings" panose="05000000000000000000" charset="0"/>
              <a:buChar char="Ø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false positives, lower F1-score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Tree:</a:t>
            </a:r>
            <a:r>
              <a:rPr lang="en-I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n-I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I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 F1-Score</a:t>
            </a:r>
            <a:r>
              <a:rPr lang="en-I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0.9954</a:t>
            </a:r>
          </a:p>
          <a:p>
            <a:pPr lvl="1" algn="just">
              <a:buFont typeface="Wingdings" panose="05000000000000000000" charset="0"/>
              <a:buChar char="Ø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Strengths: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accuracy, but high training time and memory usage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Forest:</a:t>
            </a:r>
            <a:r>
              <a:rPr lang="en-I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n-I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96%</a:t>
            </a:r>
            <a:r>
              <a:rPr lang="en-I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 F1-Score</a:t>
            </a:r>
            <a:r>
              <a:rPr lang="en-I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0.92</a:t>
            </a:r>
          </a:p>
          <a:p>
            <a:pPr lvl="1" algn="just">
              <a:buFont typeface="Wingdings" panose="05000000000000000000" charset="0"/>
              <a:buChar char="Ø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improvement over baselines, efficient training and memory usage</a:t>
            </a:r>
          </a:p>
          <a:p>
            <a:pPr marL="0" lvl="0" indent="0" algn="just">
              <a:buFont typeface="Wingdings" panose="05000000000000000000" charset="0"/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  <a:r>
              <a:rPr lang="en-I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shows significant performance gains with a balanced trade-off in efficiency compared to Logistic Regression and Decision Tree.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1" y="2163337"/>
            <a:ext cx="8210642" cy="254991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 Imbalance: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Majority class (BenignPositive) dominating, causing skewed predictions.</a:t>
            </a:r>
          </a:p>
          <a:p>
            <a:pPr algn="just"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Model Overfitting: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Initial models overfitted due to class imbalance and irrelevant features.</a:t>
            </a:r>
          </a:p>
          <a:p>
            <a:pPr algn="just"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High Dimensionality: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Many features with potential noise, requiring careful feature selection.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altLang="en-US" sz="3500" dirty="0">
              <a:sym typeface="+mn-ea"/>
            </a:endParaRPr>
          </a:p>
          <a:p>
            <a:pPr algn="l"/>
            <a:r>
              <a:rPr lang="en-IN" altLang="en-US" b="1" dirty="0">
                <a:solidFill>
                  <a:srgbClr val="0000CC"/>
                </a:solidFill>
                <a:sym typeface="+mn-ea"/>
              </a:rPr>
              <a:t>Solutions Implemented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550" y="1895707"/>
            <a:ext cx="8557260" cy="2862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Imbalance: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 like SMOTE and class weighting.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Overfitting: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Cross-validation, regularization, and pruning.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Dimensionality reduction and importance analysis to identify key features</a:t>
            </a:r>
            <a:r>
              <a:rPr lang="en-I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073" y="2148468"/>
            <a:ext cx="8259337" cy="2535044"/>
          </a:xfrm>
        </p:spPr>
        <p:txBody>
          <a:bodyPr>
            <a:noAutofit/>
          </a:bodyPr>
          <a:lstStyle/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Enhanced Efficiency: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Automated triage reduces workload on SOC analysts.</a:t>
            </a: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Improved Accuracy: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Lower false positive rates ensure real threats are prioritized.</a:t>
            </a: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Scalable Solution: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Models like Random Forest and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can be integrated into existing systems with minimal modifications.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altLang="en-US" b="1" dirty="0">
              <a:solidFill>
                <a:srgbClr val="0000CC"/>
              </a:solidFill>
              <a:sym typeface="+mn-ea"/>
            </a:endParaRPr>
          </a:p>
          <a:p>
            <a:pPr algn="l"/>
            <a:r>
              <a:rPr lang="en-IN" altLang="en-US" b="1" dirty="0">
                <a:solidFill>
                  <a:srgbClr val="0000CC"/>
                </a:solidFill>
                <a:sym typeface="+mn-ea"/>
              </a:rPr>
              <a:t>Future Enhancements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550" y="1628078"/>
            <a:ext cx="8557260" cy="3107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Learning: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online learning algorithms to adapt to new data in real-time.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exploration of new features, particularly those derived from domain knowledge.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Optimization: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advanced models like BERT for text analysis in incident descriptions.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995" y="1739589"/>
            <a:ext cx="8460059" cy="2795239"/>
          </a:xfrm>
        </p:spPr>
        <p:txBody>
          <a:bodyPr>
            <a:noAutofit/>
          </a:bodyPr>
          <a:lstStyle/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Integration into SOC Workflows: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Deploy the Random Forest model to automate triage and enhance response times.</a:t>
            </a: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 Collection: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Increase data collection, especially for minority classes, to improve model robustness.</a:t>
            </a: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Regular Monitoring: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Continuous monitoring of model performance to adapt to evolving threats.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03141"/>
            <a:ext cx="7543800" cy="2498680"/>
          </a:xfrm>
        </p:spPr>
        <p:txBody>
          <a:bodyPr>
            <a:normAutofit fontScale="95000"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Summary: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project successfully developed a machine learning model for SOCs, achieving high accuracy and efficiency in incident triage.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Next Steps: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Deployment, continuous improvement, and integration into broader cybersecurity strategies.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Challenges in SOCs: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 volume of alerts, manual triage is time-consuming, prone to errors.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Need for Automation: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Automating the classification of incidents into TP, BP, and FP to prioritize real threats and minimize false alarms.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438" y="2237678"/>
            <a:ext cx="7720361" cy="914741"/>
          </a:xfrm>
        </p:spPr>
        <p:txBody>
          <a:bodyPr>
            <a:normAutofit/>
          </a:bodyPr>
          <a:lstStyle/>
          <a:p>
            <a:r>
              <a:rPr lang="en-IN" altLang="en-US" sz="6000" b="1" dirty="0">
                <a:solidFill>
                  <a:srgbClr val="0000CC"/>
                </a:solidFill>
              </a:rPr>
              <a:t>Thank You :)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Business Use Cases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SOCs: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Automate triage processes, allowing analysts to focus on critical threats.</a:t>
            </a: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Incident Response: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Faster, guided responses to threats.</a:t>
            </a: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Threat Intelligence: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Improved accuracy in identifying true threats.</a:t>
            </a: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Enterprise Security Management: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Enhanced security posture by reducing false positives.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  <a:sym typeface="+mn-ea"/>
              </a:rPr>
              <a:t>Dataset Overview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Dataset Used: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GUIDE dataset, comprising various features related to cybersecurity incidents.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Characteristics: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Large size, features include timestamps, IP addresses, incident grades (TP, BP, FP), etc.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Initial Inspection: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Understanding data structure, feature types, and distributions.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 (EDA):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Identifying patterns, correlations, and class imbalances.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Key Insights: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Significant class imbalance, missing values in key features.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810" y="1865971"/>
            <a:ext cx="8385717" cy="28101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Clean and transform the data for model training.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Handling Missing Data: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Imputation strategies.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Feature Engineering: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Creating new features, normalizing data.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Encoding Categorical Variables: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One-hot and label encoding.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Feature Scaling: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Standardization to ensure equal contribution of features.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Outcome: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Cleaned and balanced dataset ready for model training.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805" y="224155"/>
            <a:ext cx="8540750" cy="763270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Data Splitting and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28799"/>
            <a:ext cx="7543800" cy="2573021"/>
          </a:xfrm>
        </p:spPr>
        <p:txBody>
          <a:bodyPr>
            <a:normAutofit fontScale="97500"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Split data into training and validation sets for robust model evaluation.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Methodology: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80-20 train-validation split with stratified sampling.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Outcome: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Ensures balanced class distribution across training and validation sets.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Model Selection and Training -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1970" y="1655445"/>
            <a:ext cx="8077835" cy="480060"/>
          </a:xfrm>
        </p:spPr>
        <p:txBody>
          <a:bodyPr>
            <a:normAutofit fontScale="975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3560" y="1806498"/>
            <a:ext cx="2667991" cy="269247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-635" y="1750060"/>
            <a:ext cx="3023870" cy="385445"/>
          </a:xfrm>
        </p:spPr>
        <p:txBody>
          <a:bodyPr>
            <a:noAutofit/>
          </a:bodyPr>
          <a:lstStyle/>
          <a:p>
            <a:r>
              <a:rPr lang="en-US" sz="21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84066" y="1806498"/>
            <a:ext cx="3675272" cy="276867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algn="l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Neural Networks</a:t>
            </a:r>
          </a:p>
        </p:txBody>
      </p:sp>
      <p:sp>
        <p:nvSpPr>
          <p:cNvPr id="9" name="Text Placeholder 4"/>
          <p:cNvSpPr>
            <a:spLocks noGrp="1"/>
          </p:cNvSpPr>
          <p:nvPr/>
        </p:nvSpPr>
        <p:spPr>
          <a:xfrm>
            <a:off x="517051" y="2262576"/>
            <a:ext cx="4040188" cy="2387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/>
              <a:t>Baseline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1639</Words>
  <Application>Microsoft Office PowerPoint</Application>
  <PresentationFormat>On-screen Show (16:9)</PresentationFormat>
  <Paragraphs>167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Rounded MT Bold</vt:lpstr>
      <vt:lpstr>Calibri</vt:lpstr>
      <vt:lpstr>Calibri Light</vt:lpstr>
      <vt:lpstr>Wingdings</vt:lpstr>
      <vt:lpstr>Retrospect</vt:lpstr>
      <vt:lpstr>Microsoft : Cybersecurity Incidents Classification  with Machine Learning</vt:lpstr>
      <vt:lpstr>Introduction</vt:lpstr>
      <vt:lpstr>Problem Statement</vt:lpstr>
      <vt:lpstr>Business Use Cases</vt:lpstr>
      <vt:lpstr>Dataset Overview</vt:lpstr>
      <vt:lpstr>Data Exploration</vt:lpstr>
      <vt:lpstr>Data Preprocessing</vt:lpstr>
      <vt:lpstr>Data Splitting and Sampling</vt:lpstr>
      <vt:lpstr>Model Selection and Training -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Evaluation </vt:lpstr>
      <vt:lpstr>Model Tuning</vt:lpstr>
      <vt:lpstr>PowerPoint Presentation</vt:lpstr>
      <vt:lpstr>Model Interpretation</vt:lpstr>
      <vt:lpstr>PowerPoint Presentation</vt:lpstr>
      <vt:lpstr>Error Analysis and Performance</vt:lpstr>
      <vt:lpstr>PowerPoint Presentation</vt:lpstr>
      <vt:lpstr>PowerPoint Presentation</vt:lpstr>
      <vt:lpstr>Challenges Faced</vt:lpstr>
      <vt:lpstr>PowerPoint Presentation</vt:lpstr>
      <vt:lpstr>Business Impact</vt:lpstr>
      <vt:lpstr>PowerPoint Presentation</vt:lpstr>
      <vt:lpstr>Recommendations</vt:lpstr>
      <vt:lpstr>Conclusion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2017-08-01T15:40:00Z</dcterms:created>
  <dcterms:modified xsi:type="dcterms:W3CDTF">2024-09-29T13:13:57Z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D3D92D84C9AC42D197F803A3FAACEA52_13</vt:lpwstr>
  </property>
  <property fmtid="{D5CDD505-2E9C-101B-9397-08002B2CF9AE}" pid="3" name="KSOProductBuildVer">
    <vt:lpwstr>1033-12.2.0.18165</vt:lpwstr>
  </property>
</Properties>
</file>