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988E-6FC6-41BE-95F7-20BBD5C10D25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89C12BD-B157-4E5B-A58F-EA6B0CF9411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28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988E-6FC6-41BE-95F7-20BBD5C10D25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12BD-B157-4E5B-A58F-EA6B0CF9411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62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988E-6FC6-41BE-95F7-20BBD5C10D25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12BD-B157-4E5B-A58F-EA6B0CF9411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7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988E-6FC6-41BE-95F7-20BBD5C10D25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12BD-B157-4E5B-A58F-EA6B0CF9411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53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988E-6FC6-41BE-95F7-20BBD5C10D25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12BD-B157-4E5B-A58F-EA6B0CF9411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55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988E-6FC6-41BE-95F7-20BBD5C10D25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12BD-B157-4E5B-A58F-EA6B0CF9411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12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988E-6FC6-41BE-95F7-20BBD5C10D25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12BD-B157-4E5B-A58F-EA6B0CF9411F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17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988E-6FC6-41BE-95F7-20BBD5C10D25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12BD-B157-4E5B-A58F-EA6B0CF9411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12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988E-6FC6-41BE-95F7-20BBD5C10D25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12BD-B157-4E5B-A58F-EA6B0CF94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5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988E-6FC6-41BE-95F7-20BBD5C10D25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12BD-B157-4E5B-A58F-EA6B0CF9411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19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161A988E-6FC6-41BE-95F7-20BBD5C10D25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12BD-B157-4E5B-A58F-EA6B0CF9411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99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A988E-6FC6-41BE-95F7-20BBD5C10D25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89C12BD-B157-4E5B-A58F-EA6B0CF9411F}" type="slidenum">
              <a:rPr lang="en-IN" smtClean="0"/>
              <a:t>‹#›</a:t>
            </a:fld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35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04D16-6E38-B984-47D4-4BBC4A576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3974" y="609601"/>
            <a:ext cx="7143260" cy="1799302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rgbClr val="7030A0"/>
                </a:solidFill>
                <a:latin typeface="Bookman Old Style" panose="02050604050505020204" pitchFamily="18" charset="0"/>
              </a:rPr>
              <a:t>GLOBAL ELECTRONICS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007B9-DEF2-A22D-EB35-525912891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3974" y="3999272"/>
            <a:ext cx="7041982" cy="449826"/>
          </a:xfrm>
        </p:spPr>
        <p:txBody>
          <a:bodyPr>
            <a:noAutofit/>
          </a:bodyPr>
          <a:lstStyle/>
          <a:p>
            <a:r>
              <a:rPr lang="en-IN" sz="2800" b="1" u="sng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</a:rPr>
              <a:t>DATA ANALYSIS REPORT</a:t>
            </a:r>
          </a:p>
        </p:txBody>
      </p:sp>
    </p:spTree>
    <p:extLst>
      <p:ext uri="{BB962C8B-B14F-4D97-AF65-F5344CB8AC3E}">
        <p14:creationId xmlns:p14="http://schemas.microsoft.com/office/powerpoint/2010/main" val="3818316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48778-E389-3060-5075-E1A53101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>
            <a:normAutofit fontScale="90000"/>
          </a:bodyPr>
          <a:lstStyle/>
          <a:p>
            <a:br>
              <a:rPr lang="en-IN" dirty="0">
                <a:effectLst/>
              </a:rPr>
            </a:br>
            <a:r>
              <a:rPr lang="en-IN" sz="28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Sales Optimization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37F6A-450E-FD40-BE48-0E1B4EDA6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18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Focus on high-revenue products and stores; consider currency impact on pricing.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18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Analyze product performance and optimize inventory for high-revenue and high-margin products.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18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Assess store performance to identify top-performing locations and replicate successful strategies.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045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02554-D2D8-F52F-CEBE-7655B2C7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>
            <a:normAutofit/>
          </a:bodyPr>
          <a:lstStyle/>
          <a:p>
            <a:r>
              <a:rPr lang="en-IN" sz="2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 Development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97509-A2A5-2B92-96DA-3DEE88A4C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Invest in high-margin and high-demand products.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Prioritize the development and promotion of high-demand and high-margin products.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Explore opportunities to reduce costs for low-margin products.</a:t>
            </a:r>
          </a:p>
          <a:p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9914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F746-8E14-F050-2350-BB791C166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5"/>
          </a:xfrm>
        </p:spPr>
        <p:txBody>
          <a:bodyPr>
            <a:normAutofit/>
          </a:bodyPr>
          <a:lstStyle/>
          <a:p>
            <a:r>
              <a:rPr lang="en-IN" sz="2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 Strategy and </a:t>
            </a:r>
            <a:r>
              <a:rPr lang="en-IN" sz="28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Pricing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447C6-615E-973C-1256-7C830926E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Optimize or expand stores based on performance and geographical insights.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Consider expanding top-performing stores or optimizing operations at underperforming locations.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Utilize geographical data to identify potential areas for new store openings.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Take into account currency exchange rates when setting international prices.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Monitor the impact of currency fluctuations on overall revenue.</a:t>
            </a:r>
          </a:p>
          <a:p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0045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BB7F-9A7D-944A-B0C5-51F990773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Bookman Old Style" panose="02050604050505020204" pitchFamily="18" charset="0"/>
              </a:rPr>
              <a:t>Pitching Some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BE77F-48C0-E4BF-05EB-C4A168738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10976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IN" sz="56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Customer-Centric Marketing Strategies</a:t>
            </a:r>
            <a:endParaRPr lang="en-IN" sz="56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56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Insight:</a:t>
            </a:r>
            <a:endParaRPr lang="en-IN" sz="56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56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Majority of customers fall into the 'Middle-aged' category.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56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'Young' customers have higher average order values.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56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Urban areas have a higher concentration of customers.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56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Pitch:</a:t>
            </a:r>
            <a:endParaRPr lang="en-IN" sz="56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56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Targeted Campaigns:</a:t>
            </a:r>
            <a:r>
              <a:rPr lang="en-IN" sz="56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Develop age-specific marketing campaigns to address the needs and preferences of each age group. For instance, focus on tech-savvy products for young customers and offer promotions on household electronics for middle-aged customers.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56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Urban Focus:</a:t>
            </a:r>
            <a:r>
              <a:rPr lang="en-IN" sz="56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Concentrate marketing efforts in urban areas where there is a higher customer density, using geo-targeted advertisements and promotions.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9330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DF03-60BC-97AA-D83A-FCBEFD263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>
            <a:normAutofit/>
          </a:bodyPr>
          <a:lstStyle/>
          <a:p>
            <a:r>
              <a:rPr lang="en-IN" sz="2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Optimizing Inventory and Product Offerings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96002-9971-3DFF-BE0A-829C2063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19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Insight:</a:t>
            </a:r>
            <a:endParaRPr lang="en-IN" sz="19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9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High-revenue products and categories (e.g., electronics and home appliances).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9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Low-margin products identified.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19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Pitch:</a:t>
            </a:r>
            <a:endParaRPr lang="en-IN" sz="19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9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Inventory Management:</a:t>
            </a:r>
            <a:r>
              <a:rPr lang="en-IN" sz="19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 data-driven insights to ensure that high-revenue products are always in stock. Implement a dynamic inventory management system that prioritizes these products.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9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Cost Reduction:</a:t>
            </a:r>
            <a:r>
              <a:rPr lang="en-IN" sz="19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Analyze and optimize the supply chain for low-margin products to reduce costs and improve profitability. This may involve negotiating better terms with suppliers or finding alternative sources.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4066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223A-E14D-C132-8605-F71AABEA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>
            <a:normAutofit/>
          </a:bodyPr>
          <a:lstStyle/>
          <a:p>
            <a:r>
              <a:rPr lang="en-IN" sz="28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Enhancing Store Performance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9E22F-EFD2-B5F5-CCFF-E71CCC6AB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17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Insight:</a:t>
            </a:r>
            <a:endParaRPr lang="en-IN" sz="17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7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Significant performance variations among stores.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7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Geographic distribution of high-performing stores.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17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Pitch:</a:t>
            </a:r>
            <a:endParaRPr lang="en-IN" sz="17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7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 Optimization:</a:t>
            </a:r>
            <a:r>
              <a:rPr lang="en-IN" sz="17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Evaluate and replicate the successful strategies of top-performing stores across other locations. This includes store layout, staffing, and promotional tactics.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7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Expansion Strategy:</a:t>
            </a:r>
            <a:r>
              <a:rPr lang="en-IN" sz="17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 geographic data to identify potential new store locations in underserved but promising areas, based on demographic and sales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4795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A0A2-FD71-435E-4158-BC4E5EC9B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>
            <a:normAutofit/>
          </a:bodyPr>
          <a:lstStyle/>
          <a:p>
            <a:r>
              <a:rPr lang="en-IN" sz="2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Leveraging Product Popularity for Growth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FA734-6D21-0B2E-2C3F-3B2369EA5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17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Insight:</a:t>
            </a:r>
            <a:endParaRPr lang="en-IN" sz="17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7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Certain products have significantly higher popularity and sales volumes.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17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Pitch:</a:t>
            </a:r>
            <a:endParaRPr lang="en-IN" sz="17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7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Promotional Focus:</a:t>
            </a:r>
            <a:r>
              <a:rPr lang="en-IN" sz="17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Develop promotional campaigns that highlight popular products to drive sales. Consider bundling these products with complementary items to increase average order value.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7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 Product Development:</a:t>
            </a:r>
            <a:r>
              <a:rPr lang="en-IN" sz="17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 insights from popular products to guide the development of new products. Focus on features and categories that have shown strong customer interest.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7595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E2F9-4C0D-43DB-029E-D154C486F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>
            <a:normAutofit/>
          </a:bodyPr>
          <a:lstStyle/>
          <a:p>
            <a:r>
              <a:rPr lang="en-IN" sz="2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Dynamic Pricing and International Strategy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4ED8A-A1A2-C413-5926-B84A2C244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19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Insight:</a:t>
            </a:r>
            <a:endParaRPr lang="en-IN" sz="19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9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Impact of currency exchange rates on overall revenue.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9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Sales in different currencies (USD, EUR, GBP).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19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Pitch:</a:t>
            </a:r>
            <a:endParaRPr lang="en-IN" sz="19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9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Dynamic Pricing:</a:t>
            </a:r>
            <a:r>
              <a:rPr lang="en-IN" sz="19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Implement a dynamic pricing strategy that adjusts prices based on real-time currency exchange rates. This will help in maximizing revenue from international sales.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9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Localized Marketing:</a:t>
            </a:r>
            <a:r>
              <a:rPr lang="en-IN" sz="19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Develop localized marketing and pricing strategies for international markets. Tailor product offerings and pricing based on local preferences and economic conditions.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9175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5D38-350A-3375-E503-903B64983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>
            <a:normAutofit/>
          </a:bodyPr>
          <a:lstStyle/>
          <a:p>
            <a:r>
              <a:rPr lang="en-IN" sz="28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Loyalty and Engagement Programs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5485A-58E2-CEEF-1C02-23061E505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19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Insight:</a:t>
            </a:r>
            <a:endParaRPr lang="en-IN" sz="19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9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High-value customers tend to purchase a diverse range of products.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19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Pitch:</a:t>
            </a:r>
            <a:endParaRPr lang="en-IN" sz="19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9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Loyalty Programs:</a:t>
            </a:r>
            <a:r>
              <a:rPr lang="en-IN" sz="19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 a loyalty program that rewards repeat customers with exclusive offers and discounts. Use data on preferred products to personalize these rewards.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9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Engagement Strategies:</a:t>
            </a:r>
            <a:r>
              <a:rPr lang="en-IN" sz="19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Develop engagement strategies such as personalized recommendations, follow-up emails after purchases, and special events for loyal customers.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8085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3E0B4-6ACC-7E12-2D5D-F630A178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>
            <a:normAutofit/>
          </a:bodyPr>
          <a:lstStyle/>
          <a:p>
            <a:r>
              <a:rPr lang="en-IN" sz="28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Data-Driven Decision Making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68998-D5DE-93A7-EAE6-ED6EA0B4C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17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Insight:</a:t>
            </a:r>
            <a:endParaRPr lang="en-IN" sz="17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7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Comprehensive data analysis providing valuable insights.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17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Pitch:</a:t>
            </a:r>
            <a:endParaRPr lang="en-IN" sz="17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7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 and Analytics:</a:t>
            </a:r>
            <a:r>
              <a:rPr lang="en-IN" sz="17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Invest in business intelligence and analytics tools to continuously monitor and analyze sales, customer behaviour, and inventory. Encourage a data-driven culture within the organization to make informed decisions.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7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 and Development:</a:t>
            </a:r>
            <a:r>
              <a:rPr lang="en-IN" sz="17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Provide training for staff on how to interpret and use data insights to improve their operations, whether in marketing, inventory management, or customer service.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490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4F00-E41A-3896-57FD-9ECB3FCE7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480942"/>
          </a:xfrm>
        </p:spPr>
        <p:txBody>
          <a:bodyPr>
            <a:normAutofit fontScale="90000"/>
          </a:bodyPr>
          <a:lstStyle/>
          <a:p>
            <a:br>
              <a:rPr lang="en-IN" sz="24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4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Cleaning and Preparation</a:t>
            </a:r>
            <a:endParaRPr lang="en-IN" sz="24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96CE-673E-8FFD-2FEE-198D3865B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716400" cy="3801972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16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Steps Taken: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IN" sz="16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Identified Missing Values: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IN" sz="16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Conducted an analysis of missing values across all tables and handled them appropriately through imputation or removal.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IN" sz="16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Converted Data Types: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IN" sz="16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Ensured that all data types were suitable for analysis, converting dates to the DATE type and numeric values to FLOAT or INT.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IN" sz="16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Merged Datasets: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IN" sz="16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Integrated the datasets using common keys to create a comprehensive dataset for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7101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52273-6F12-F467-F8CC-3C48A217B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Bookman Old Style" panose="020506040505050202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41255-493D-15B0-EA4A-0DA68553D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IN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Presenting these insights and recommendations will help to enhance marketing strategies, optimize operations, and drive growth. 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IN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Emphasize the actionable nature of the insights and the potential for significant ROI by implementing data-driven strategies. 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IN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approach will not only improve customer satisfaction but also lead to better financial performance and competitive advantage.</a:t>
            </a:r>
          </a:p>
        </p:txBody>
      </p:sp>
    </p:spTree>
    <p:extLst>
      <p:ext uri="{BB962C8B-B14F-4D97-AF65-F5344CB8AC3E}">
        <p14:creationId xmlns:p14="http://schemas.microsoft.com/office/powerpoint/2010/main" val="912439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ADFD9-B9F4-B1AC-46C6-4F3FF3DB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Bookman Old Style" panose="02050604050505020204" pitchFamily="18" charset="0"/>
              </a:rPr>
              <a:t>POWER BI DASHBOARDS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C433E8-756C-CB13-6EF0-88D45E3DE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6" y="1391656"/>
            <a:ext cx="10588478" cy="466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63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7953-1871-21E9-A97A-FFE5E65D8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/>
          <a:lstStyle/>
          <a:p>
            <a:r>
              <a:rPr lang="en-IN" sz="3200" b="1" dirty="0">
                <a:latin typeface="Bookman Old Style" panose="02050604050505020204" pitchFamily="18" charset="0"/>
              </a:rPr>
              <a:t>POWER BI DASHBOARDS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9A10C-D23F-7B7B-D1DD-5E66098C4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6" y="1474839"/>
            <a:ext cx="10568814" cy="457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41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4536-2C19-418A-003B-108FC29D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397566"/>
            <a:ext cx="9520158" cy="1311964"/>
          </a:xfrm>
        </p:spPr>
        <p:txBody>
          <a:bodyPr>
            <a:normAutofit/>
          </a:bodyPr>
          <a:lstStyle/>
          <a:p>
            <a:r>
              <a:rPr lang="en-IN" sz="24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Exploratory Data Analysis (EDA)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E6987-5DB2-884C-E32B-1986C1CF9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latin typeface="Bookman Old Style" panose="02050604050505020204" pitchFamily="18" charset="0"/>
              </a:rPr>
              <a:t>Exploratory Data Analysis (EDA) is a crucial step in the data analysis process, involving various techniques to understand, visualize, and summarize the main characteristics of a dataset. The primary goal is to discover patterns, spot anomalies, test hypotheses, and check assumptions with the help of summary statistics and graphical representations. Here’s a structured approach to the EDA process:</a:t>
            </a:r>
          </a:p>
          <a:p>
            <a:pPr marL="0" indent="0">
              <a:buClr>
                <a:srgbClr val="002060"/>
              </a:buCl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885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3EFF0-4A16-B230-0F4D-6BC056D4E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>
            <a:normAutofit/>
          </a:bodyPr>
          <a:lstStyle/>
          <a:p>
            <a:r>
              <a:rPr lang="en-IN" sz="28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Exploratory Data Analysis (EDA)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99517-DDA1-9FE5-8D3D-24D58F0AD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IN" dirty="0"/>
              <a:t>Data Collection and Loading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/>
              <a:t>Data Cleaning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/>
              <a:t>Data Profiling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/>
              <a:t>Univariate Analysis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/>
              <a:t>Bivariate Analysis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/>
              <a:t>Multivariate Analysis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/>
              <a:t>Data Visualization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/>
              <a:t>Feature Engineering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/>
              <a:t>Hypothesis Testing</a:t>
            </a:r>
          </a:p>
          <a:p>
            <a:pPr marL="0" indent="0">
              <a:buClr>
                <a:srgbClr val="002060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1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C1408-A6AE-88E5-B342-A77C00749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480942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Bookman Old Style" panose="02050604050505020204" pitchFamily="18" charset="0"/>
              </a:rPr>
              <a:t>Analysis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DE2AB-A8A3-6F7E-80C8-4AD97B716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037748"/>
          </a:xfrm>
        </p:spPr>
        <p:txBody>
          <a:bodyPr>
            <a:normAutofit lnSpcReduction="10000"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IN" sz="1400" b="1" u="none" strike="noStrike" dirty="0">
                <a:solidFill>
                  <a:srgbClr val="0D0D0D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</a:rPr>
              <a:t>Customer Analysis</a:t>
            </a:r>
            <a:endParaRPr lang="en-IN" sz="1400" u="none" strike="noStrike" dirty="0">
              <a:effectLst/>
              <a:latin typeface="Bookman Old Style" panose="02050604050505020204" pitchFamily="18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+mj-lt"/>
              <a:buAutoNum type="romanUcPeriod"/>
              <a:tabLst>
                <a:tab pos="457200" algn="l"/>
              </a:tabLst>
            </a:pPr>
            <a:r>
              <a:rPr lang="en-IN" sz="14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Demographic Distribution:</a:t>
            </a:r>
            <a:endParaRPr lang="en-IN" sz="14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4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majority of customers are located in urban areas.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4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is a higher concentration of customers in certain states and countries.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+mj-lt"/>
              <a:buAutoNum type="romanUcPeriod"/>
              <a:tabLst>
                <a:tab pos="457200" algn="l"/>
              </a:tabLst>
            </a:pPr>
            <a:r>
              <a:rPr lang="en-IN" sz="14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Purchase Patterns:</a:t>
            </a:r>
            <a:endParaRPr lang="en-IN" sz="14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4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High-value customers tend to purchase a diverse range of products.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4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Purchase frequency varies significantly among customers.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+mj-lt"/>
              <a:buAutoNum type="romanUcPeriod"/>
              <a:tabLst>
                <a:tab pos="457200" algn="l"/>
              </a:tabLst>
            </a:pPr>
            <a:r>
              <a:rPr lang="en-IN" sz="14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Segmentation:</a:t>
            </a:r>
            <a:endParaRPr lang="en-IN" sz="14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4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majority of customers fall into the 'Middle-aged' category.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4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'Young' customers have a higher average order value compared to other age groups.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11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71B5F-178D-B181-845E-4A63ECFBB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902361"/>
          </a:xfrm>
        </p:spPr>
        <p:txBody>
          <a:bodyPr>
            <a:normAutofit fontScale="90000"/>
          </a:bodyPr>
          <a:lstStyle/>
          <a:p>
            <a:r>
              <a:rPr lang="en-IN" sz="2800" b="1" u="none" strike="noStrike" dirty="0">
                <a:solidFill>
                  <a:srgbClr val="0D0D0D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</a:rPr>
              <a:t>Sales Analysis</a:t>
            </a:r>
            <a:b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B0ED6-2C42-B6E2-B2D1-DAFB25578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866899"/>
            <a:ext cx="9520158" cy="4186581"/>
          </a:xfrm>
        </p:spPr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+mj-lt"/>
              <a:buAutoNum type="romanUcPeriod"/>
              <a:tabLst>
                <a:tab pos="457200" algn="l"/>
              </a:tabLst>
            </a:pPr>
            <a:r>
              <a:rPr lang="en-IN" sz="13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Overall Sales Performance:</a:t>
            </a:r>
            <a:endParaRPr lang="en-IN" sz="13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3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Sales have shown an upward trend over the past year.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3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Seasonal variations are evident, with peaks during certain months.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+mj-lt"/>
              <a:buAutoNum type="romanUcPeriod"/>
              <a:tabLst>
                <a:tab pos="457200" algn="l"/>
              </a:tabLst>
            </a:pPr>
            <a:r>
              <a:rPr lang="en-IN" sz="13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Sales by Product:</a:t>
            </a:r>
            <a:endParaRPr lang="en-IN" sz="13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3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Certain products consistently generate higher revenue.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3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small number of products account for the majority of sales.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+mj-lt"/>
              <a:buAutoNum type="romanUcPeriod"/>
              <a:tabLst>
                <a:tab pos="457200" algn="l"/>
              </a:tabLst>
            </a:pPr>
            <a:r>
              <a:rPr lang="en-IN" sz="13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Sales by Store:</a:t>
            </a:r>
            <a:endParaRPr lang="en-IN" sz="13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3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Some stores significantly outperform others in terms of sales.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3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 location and size are contributing factors to sales performance.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+mj-lt"/>
              <a:buAutoNum type="romanUcPeriod"/>
              <a:tabLst>
                <a:tab pos="457200" algn="l"/>
              </a:tabLst>
            </a:pPr>
            <a:r>
              <a:rPr lang="en-IN" sz="13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Sales by Currency:</a:t>
            </a:r>
            <a:endParaRPr lang="en-IN" sz="13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3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Sales in USD are predominantly higher, followed by sales in EUR and GBP.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3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Currency exchange rates impact overall revenue.</a:t>
            </a:r>
          </a:p>
          <a:p>
            <a:pPr marL="514350" indent="-514350">
              <a:buClr>
                <a:srgbClr val="002060"/>
              </a:buClr>
              <a:buFont typeface="+mj-lt"/>
              <a:buAutoNum type="romanU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956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38BFD-3B5A-6C7F-0CBD-86E931EB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865255"/>
          </a:xfrm>
        </p:spPr>
        <p:txBody>
          <a:bodyPr>
            <a:normAutofit fontScale="90000"/>
          </a:bodyPr>
          <a:lstStyle/>
          <a:p>
            <a:r>
              <a:rPr lang="en-IN" sz="2800" b="1" u="none" strike="noStrike" dirty="0">
                <a:solidFill>
                  <a:srgbClr val="0D0D0D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</a:rPr>
              <a:t>Product Analysis</a:t>
            </a:r>
            <a:b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3A526-00C6-077E-CA08-224E680D0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037749"/>
          </a:xfrm>
        </p:spPr>
        <p:txBody>
          <a:bodyPr>
            <a:normAutofit/>
          </a:bodyPr>
          <a:lstStyle/>
          <a:p>
            <a:pPr marL="400050" lvl="0" indent="-40005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+mj-lt"/>
              <a:buAutoNum type="romanUcPeriod"/>
              <a:tabLst>
                <a:tab pos="457200" algn="l"/>
              </a:tabLst>
            </a:pPr>
            <a:r>
              <a:rPr lang="en-IN" sz="14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 Popularity:</a:t>
            </a:r>
            <a:endParaRPr lang="en-IN" sz="14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4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Certain products are significantly more popular than others.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4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Popular products tend to have higher sales volumes.</a:t>
            </a:r>
          </a:p>
          <a:p>
            <a:pPr marL="400050" lvl="0" indent="-40005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+mj-lt"/>
              <a:buAutoNum type="romanUcPeriod"/>
              <a:tabLst>
                <a:tab pos="457200" algn="l"/>
              </a:tabLst>
            </a:pPr>
            <a:r>
              <a:rPr lang="en-IN" sz="14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Profitability Analysis:</a:t>
            </a:r>
            <a:endParaRPr lang="en-IN" sz="14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4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High-profit-margin products are primarily in the electronics category.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4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Some products have very low profit margins, indicating potential areas for cost reduction.</a:t>
            </a:r>
          </a:p>
          <a:p>
            <a:pPr marL="400050" lvl="0" indent="-40005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+mj-lt"/>
              <a:buAutoNum type="romanUcPeriod"/>
              <a:tabLst>
                <a:tab pos="457200" algn="l"/>
              </a:tabLst>
            </a:pPr>
            <a:r>
              <a:rPr lang="en-IN" sz="14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Category Analysis:</a:t>
            </a:r>
            <a:endParaRPr lang="en-IN" sz="14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4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Certain categories, such as electronics and home appliances, generate higher revenues.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4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Categories with lower revenue might need targeted marketing or re-evaluation.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5264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EA32F-1DB1-124F-8257-64CDF537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Bookman Old Style" panose="02050604050505020204" pitchFamily="18" charset="0"/>
              </a:rPr>
              <a:t>Store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915C5A-5855-5E0A-C7A1-9F3EA934F6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34696" y="2032881"/>
            <a:ext cx="981230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Store Performance:</a:t>
            </a:r>
          </a:p>
          <a:p>
            <a:pPr marL="400050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Tx/>
              <a:buFont typeface="+mj-lt"/>
              <a:buAutoNum type="romanUcPeriod"/>
              <a:tabLst/>
            </a:pPr>
            <a:endParaRPr lang="en-US" altLang="en-US" sz="1800" b="1" dirty="0"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Identified top-performing stores based on total sales and sales per square meter.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Analyzed sales trends over time to determine peak seasons and growth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Geographical Analysis: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Identified high-performing regions and cities.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Correlated sales performance with regional demographics and economic indicators.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Tx/>
              <a:buNone/>
              <a:tabLst/>
            </a:pPr>
            <a:endParaRPr lang="en-US" altLang="en-US" sz="1800" dirty="0"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713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1597-D590-79A2-5BB4-C216CC37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>
            <a:normAutofit/>
          </a:bodyPr>
          <a:lstStyle/>
          <a:p>
            <a:r>
              <a:rPr lang="en-IN" sz="28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DD5A3-BAEB-BAB8-A4D3-649B6F15C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None/>
              <a:tabLst>
                <a:tab pos="914400" algn="l"/>
              </a:tabLst>
            </a:pPr>
            <a:r>
              <a:rPr lang="en-IN" sz="20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Insights:</a:t>
            </a:r>
            <a:endParaRPr lang="en-IN" sz="20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20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tailored marketing strategies based on customer demographics and purchase patterns.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20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Focus on engaging 'Young' customers who have higher average order values.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None/>
              <a:tabLst>
                <a:tab pos="9144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None/>
              <a:tabLst>
                <a:tab pos="914400" algn="l"/>
              </a:tabLst>
            </a:pPr>
            <a:endParaRPr lang="en-IN" sz="20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68171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347</TotalTime>
  <Words>1282</Words>
  <Application>Microsoft Office PowerPoint</Application>
  <PresentationFormat>Widescreen</PresentationFormat>
  <Paragraphs>139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Bookman Old Style</vt:lpstr>
      <vt:lpstr>Calibri</vt:lpstr>
      <vt:lpstr>Palatino Linotype</vt:lpstr>
      <vt:lpstr>Wingdings</vt:lpstr>
      <vt:lpstr>Gallery</vt:lpstr>
      <vt:lpstr>GLOBAL ELECTRONICS</vt:lpstr>
      <vt:lpstr>  Data Cleaning and Preparation</vt:lpstr>
      <vt:lpstr>Exploratory Data Analysis (EDA) </vt:lpstr>
      <vt:lpstr>Exploratory Data Analysis (EDA)</vt:lpstr>
      <vt:lpstr>Analysis Steps</vt:lpstr>
      <vt:lpstr>Sales Analysis </vt:lpstr>
      <vt:lpstr>Product Analysis </vt:lpstr>
      <vt:lpstr>Store Analysis</vt:lpstr>
      <vt:lpstr>Recommendations</vt:lpstr>
      <vt:lpstr> Sales Optimization</vt:lpstr>
      <vt:lpstr>Product Development</vt:lpstr>
      <vt:lpstr>Store Strategy and International Pricing</vt:lpstr>
      <vt:lpstr>Pitching Some Ideas</vt:lpstr>
      <vt:lpstr>Optimizing Inventory and Product Offerings</vt:lpstr>
      <vt:lpstr>Enhancing Store Performance</vt:lpstr>
      <vt:lpstr>Leveraging Product Popularity for Growth</vt:lpstr>
      <vt:lpstr>Dynamic Pricing and International Strategy</vt:lpstr>
      <vt:lpstr>Customer Loyalty and Engagement Programs</vt:lpstr>
      <vt:lpstr>Data-Driven Decision Making</vt:lpstr>
      <vt:lpstr>Conclusion</vt:lpstr>
      <vt:lpstr>POWER BI DASHBOARDS</vt:lpstr>
      <vt:lpstr>POWER BI DASHBOARDS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Sivasuriya D</dc:creator>
  <cp:lastModifiedBy>Sivasuriya D</cp:lastModifiedBy>
  <cp:revision>32</cp:revision>
  <dcterms:created xsi:type="dcterms:W3CDTF">2024-08-03T15:48:08Z</dcterms:created>
  <dcterms:modified xsi:type="dcterms:W3CDTF">2024-08-17T06:38:42Z</dcterms:modified>
</cp:coreProperties>
</file>