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70" r:id="rId10"/>
    <p:sldId id="271" r:id="rId11"/>
    <p:sldId id="272" r:id="rId12"/>
    <p:sldId id="273" r:id="rId13"/>
    <p:sldId id="274" r:id="rId14"/>
    <p:sldId id="275" r:id="rId15"/>
    <p:sldId id="276" r:id="rId16"/>
    <p:sldId id="264" r:id="rId17"/>
    <p:sldId id="265" r:id="rId18"/>
    <p:sldId id="266" r:id="rId19"/>
    <p:sldId id="269"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79CDE77-A272-451E-ACB8-447F6A4E9FB5}" type="datetimeFigureOut">
              <a:rPr lang="en-IN" smtClean="0"/>
              <a:t>16-11-2024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1496801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9CDE77-A272-451E-ACB8-447F6A4E9FB5}" type="datetimeFigureOut">
              <a:rPr lang="en-IN" smtClean="0"/>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3362296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79CDE77-A272-451E-ACB8-447F6A4E9FB5}" type="datetimeFigureOut">
              <a:rPr lang="en-IN" smtClean="0"/>
              <a:t>16-11-2024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899589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79CDE77-A272-451E-ACB8-447F6A4E9FB5}" type="datetimeFigureOut">
              <a:rPr lang="en-IN" smtClean="0"/>
              <a:t>16-11-2024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74B41D0-C589-4E7C-A7F5-EBB01C425E68}"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6732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79CDE77-A272-451E-ACB8-447F6A4E9FB5}" type="datetimeFigureOut">
              <a:rPr lang="en-IN" smtClean="0"/>
              <a:t>16-11-2024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684294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9CDE77-A272-451E-ACB8-447F6A4E9FB5}" type="datetimeFigureOut">
              <a:rPr lang="en-IN" smtClean="0"/>
              <a:t>16-11-2024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3065341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9CDE77-A272-451E-ACB8-447F6A4E9FB5}" type="datetimeFigureOut">
              <a:rPr lang="en-IN" smtClean="0"/>
              <a:t>16-11-2024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1532147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CDE77-A272-451E-ACB8-447F6A4E9FB5}" type="datetimeFigureOut">
              <a:rPr lang="en-IN" smtClean="0"/>
              <a:t>16-11-2024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719065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79CDE77-A272-451E-ACB8-447F6A4E9FB5}" type="datetimeFigureOut">
              <a:rPr lang="en-IN" smtClean="0"/>
              <a:t>16-11-2024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3964562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CDE77-A272-451E-ACB8-447F6A4E9FB5}" type="datetimeFigureOut">
              <a:rPr lang="en-IN" smtClean="0"/>
              <a:t>16-11-2024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1029348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79CDE77-A272-451E-ACB8-447F6A4E9FB5}" type="datetimeFigureOut">
              <a:rPr lang="en-IN" smtClean="0"/>
              <a:t>16-11-2024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259650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9CDE77-A272-451E-ACB8-447F6A4E9FB5}" type="datetimeFigureOut">
              <a:rPr lang="en-IN" smtClean="0"/>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1267344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9CDE77-A272-451E-ACB8-447F6A4E9FB5}" type="datetimeFigureOut">
              <a:rPr lang="en-IN" smtClean="0"/>
              <a:t>16-11-2024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27738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9CDE77-A272-451E-ACB8-447F6A4E9FB5}" type="datetimeFigureOut">
              <a:rPr lang="en-IN" smtClean="0"/>
              <a:t>16-11-2024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1017767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9CDE77-A272-451E-ACB8-447F6A4E9FB5}" type="datetimeFigureOut">
              <a:rPr lang="en-IN" smtClean="0"/>
              <a:t>16-11-2024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955297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9CDE77-A272-451E-ACB8-447F6A4E9FB5}" type="datetimeFigureOut">
              <a:rPr lang="en-IN" smtClean="0"/>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2213615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9CDE77-A272-451E-ACB8-447F6A4E9FB5}" type="datetimeFigureOut">
              <a:rPr lang="en-IN" smtClean="0"/>
              <a:t>16-11-2024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4B41D0-C589-4E7C-A7F5-EBB01C425E68}" type="slidenum">
              <a:rPr lang="en-IN" smtClean="0"/>
              <a:t>‹#›</a:t>
            </a:fld>
            <a:endParaRPr lang="en-IN"/>
          </a:p>
        </p:txBody>
      </p:sp>
    </p:spTree>
    <p:extLst>
      <p:ext uri="{BB962C8B-B14F-4D97-AF65-F5344CB8AC3E}">
        <p14:creationId xmlns:p14="http://schemas.microsoft.com/office/powerpoint/2010/main" val="2870123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79CDE77-A272-451E-ACB8-447F6A4E9FB5}" type="datetimeFigureOut">
              <a:rPr lang="en-IN" smtClean="0"/>
              <a:t>16-11-2024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4B41D0-C589-4E7C-A7F5-EBB01C425E68}" type="slidenum">
              <a:rPr lang="en-IN" smtClean="0"/>
              <a:t>‹#›</a:t>
            </a:fld>
            <a:endParaRPr lang="en-IN"/>
          </a:p>
        </p:txBody>
      </p:sp>
    </p:spTree>
    <p:extLst>
      <p:ext uri="{BB962C8B-B14F-4D97-AF65-F5344CB8AC3E}">
        <p14:creationId xmlns:p14="http://schemas.microsoft.com/office/powerpoint/2010/main" val="420746386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8AE9B-60D7-E491-7924-04D9234D9951}"/>
              </a:ext>
            </a:extLst>
          </p:cNvPr>
          <p:cNvSpPr>
            <a:spLocks noGrp="1"/>
          </p:cNvSpPr>
          <p:nvPr>
            <p:ph type="ctrTitle"/>
          </p:nvPr>
        </p:nvSpPr>
        <p:spPr/>
        <p:txBody>
          <a:bodyPr>
            <a:normAutofit/>
          </a:bodyPr>
          <a:lstStyle/>
          <a:p>
            <a:r>
              <a:rPr lang="en-IN" sz="3600" dirty="0">
                <a:effectLst/>
                <a:latin typeface="Algerian" panose="04020705040A02060702" pitchFamily="82" charset="0"/>
                <a:ea typeface="Calibri" panose="020F0502020204030204" pitchFamily="34" charset="0"/>
                <a:cs typeface="Times New Roman" panose="02020603050405020304" pitchFamily="18" charset="0"/>
              </a:rPr>
              <a:t>Car Price Prediction - Data Processing and Modeling</a:t>
            </a:r>
            <a:endParaRPr lang="en-IN" sz="3600" dirty="0">
              <a:latin typeface="Algerian" panose="04020705040A02060702" pitchFamily="82" charset="0"/>
            </a:endParaRPr>
          </a:p>
        </p:txBody>
      </p:sp>
    </p:spTree>
    <p:extLst>
      <p:ext uri="{BB962C8B-B14F-4D97-AF65-F5344CB8AC3E}">
        <p14:creationId xmlns:p14="http://schemas.microsoft.com/office/powerpoint/2010/main" val="1163706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DBD5F-D8C4-6788-6A63-91015CCC6EA7}"/>
              </a:ext>
            </a:extLst>
          </p:cNvPr>
          <p:cNvSpPr>
            <a:spLocks noGrp="1"/>
          </p:cNvSpPr>
          <p:nvPr>
            <p:ph type="title"/>
          </p:nvPr>
        </p:nvSpPr>
        <p:spPr/>
        <p:txBody>
          <a:bodyPr>
            <a:normAutofit/>
          </a:bodyPr>
          <a:lstStyle/>
          <a:p>
            <a:r>
              <a:rPr lang="en-US" sz="2800" dirty="0">
                <a:latin typeface="Rockwell" panose="02060603020205020403" pitchFamily="18" charset="0"/>
              </a:rPr>
              <a:t>Models Used in the Project</a:t>
            </a:r>
            <a:endParaRPr lang="en-IN" sz="2800" dirty="0">
              <a:latin typeface="Rockwell" panose="02060603020205020403" pitchFamily="18" charset="0"/>
            </a:endParaRPr>
          </a:p>
        </p:txBody>
      </p:sp>
      <p:sp>
        <p:nvSpPr>
          <p:cNvPr id="3" name="Content Placeholder 2">
            <a:extLst>
              <a:ext uri="{FF2B5EF4-FFF2-40B4-BE49-F238E27FC236}">
                <a16:creationId xmlns:a16="http://schemas.microsoft.com/office/drawing/2014/main" id="{18B5F999-3EC8-693C-1E3A-DCF7AE54A4D2}"/>
              </a:ext>
            </a:extLst>
          </p:cNvPr>
          <p:cNvSpPr>
            <a:spLocks noGrp="1"/>
          </p:cNvSpPr>
          <p:nvPr>
            <p:ph idx="1"/>
          </p:nvPr>
        </p:nvSpPr>
        <p:spPr/>
        <p:txBody>
          <a:bodyPr>
            <a:normAutofit/>
          </a:bodyPr>
          <a:lstStyle/>
          <a:p>
            <a:pPr marL="0" indent="0">
              <a:buNone/>
            </a:pPr>
            <a:r>
              <a:rPr lang="en-US" sz="2000" dirty="0">
                <a:latin typeface="Rockwell" panose="02060603020205020403" pitchFamily="18" charset="0"/>
              </a:rPr>
              <a:t>Several models were tested to identify the best-performing one:</a:t>
            </a:r>
          </a:p>
          <a:p>
            <a:pPr>
              <a:buFont typeface="Wingdings" panose="05000000000000000000" pitchFamily="2" charset="2"/>
              <a:buChar char="v"/>
            </a:pPr>
            <a:r>
              <a:rPr lang="en-US" sz="2000" dirty="0">
                <a:latin typeface="Rockwell" panose="02060603020205020403" pitchFamily="18" charset="0"/>
              </a:rPr>
              <a:t>   Random Forest Regression: A robust ensemble method capable of capturing non-linear relationships. It handles both numerical and categorical data well and is less sensitive to outliers.</a:t>
            </a:r>
          </a:p>
          <a:p>
            <a:pPr>
              <a:buFont typeface="Wingdings" panose="05000000000000000000" pitchFamily="2" charset="2"/>
              <a:buChar char="v"/>
            </a:pPr>
            <a:r>
              <a:rPr lang="en-US" sz="2000" dirty="0">
                <a:latin typeface="Rockwell" panose="02060603020205020403" pitchFamily="18" charset="0"/>
              </a:rPr>
              <a:t>   </a:t>
            </a:r>
            <a:r>
              <a:rPr lang="en-US" sz="2000" dirty="0" err="1">
                <a:latin typeface="Rockwell" panose="02060603020205020403" pitchFamily="18" charset="0"/>
              </a:rPr>
              <a:t>XGBoost</a:t>
            </a:r>
            <a:r>
              <a:rPr lang="en-US" sz="2000" dirty="0">
                <a:latin typeface="Rockwell" panose="02060603020205020403" pitchFamily="18" charset="0"/>
              </a:rPr>
              <a:t> Regression: A powerful gradient boosting algorithm that often outperforms other models due to its regularization techniques and high accuracy in predictive tasks.</a:t>
            </a:r>
          </a:p>
          <a:p>
            <a:pPr>
              <a:buFont typeface="Wingdings" panose="05000000000000000000" pitchFamily="2" charset="2"/>
              <a:buChar char="v"/>
            </a:pPr>
            <a:r>
              <a:rPr lang="en-US" sz="2000" dirty="0">
                <a:latin typeface="Rockwell" panose="02060603020205020403" pitchFamily="18" charset="0"/>
              </a:rPr>
              <a:t>   Ridge and Lasso Regression: These regularized linear models help reduce overfitting by penalizing large coefficients, with Ridge using L2 regularization and Lasso using L1.</a:t>
            </a:r>
            <a:endParaRPr lang="en-IN" sz="2000" dirty="0">
              <a:latin typeface="Rockwell" panose="02060603020205020403" pitchFamily="18" charset="0"/>
            </a:endParaRPr>
          </a:p>
        </p:txBody>
      </p:sp>
    </p:spTree>
    <p:extLst>
      <p:ext uri="{BB962C8B-B14F-4D97-AF65-F5344CB8AC3E}">
        <p14:creationId xmlns:p14="http://schemas.microsoft.com/office/powerpoint/2010/main" val="449629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DB3E5-6044-3F2B-30BE-C84218D54F7F}"/>
              </a:ext>
            </a:extLst>
          </p:cNvPr>
          <p:cNvSpPr>
            <a:spLocks noGrp="1"/>
          </p:cNvSpPr>
          <p:nvPr>
            <p:ph type="title"/>
          </p:nvPr>
        </p:nvSpPr>
        <p:spPr/>
        <p:txBody>
          <a:bodyPr>
            <a:normAutofit/>
          </a:bodyPr>
          <a:lstStyle/>
          <a:p>
            <a:r>
              <a:rPr lang="en-US" sz="2800" dirty="0">
                <a:latin typeface="Rockwell" panose="02060603020205020403" pitchFamily="18" charset="0"/>
              </a:rPr>
              <a:t>Models Used in the Project</a:t>
            </a:r>
            <a:endParaRPr lang="en-IN" sz="2800" dirty="0">
              <a:latin typeface="Rockwell" panose="02060603020205020403" pitchFamily="18" charset="0"/>
            </a:endParaRPr>
          </a:p>
        </p:txBody>
      </p:sp>
      <p:sp>
        <p:nvSpPr>
          <p:cNvPr id="3" name="Content Placeholder 2">
            <a:extLst>
              <a:ext uri="{FF2B5EF4-FFF2-40B4-BE49-F238E27FC236}">
                <a16:creationId xmlns:a16="http://schemas.microsoft.com/office/drawing/2014/main" id="{50105813-57C8-4E66-2D5C-3F3807A7AEDA}"/>
              </a:ext>
            </a:extLst>
          </p:cNvPr>
          <p:cNvSpPr>
            <a:spLocks noGrp="1"/>
          </p:cNvSpPr>
          <p:nvPr>
            <p:ph idx="1"/>
          </p:nvPr>
        </p:nvSpPr>
        <p:spPr>
          <a:xfrm>
            <a:off x="685800" y="2762865"/>
            <a:ext cx="10820400" cy="3455820"/>
          </a:xfrm>
        </p:spPr>
        <p:txBody>
          <a:bodyPr>
            <a:normAutofit/>
          </a:bodyPr>
          <a:lstStyle/>
          <a:p>
            <a:pPr marL="0" indent="0">
              <a:buNone/>
            </a:pPr>
            <a:r>
              <a:rPr lang="en-IN" sz="2000" dirty="0">
                <a:latin typeface="Rockwell" panose="02060603020205020403" pitchFamily="18" charset="0"/>
              </a:rPr>
              <a:t>Hyperparameter Tuning: Both Random Forest and </a:t>
            </a:r>
            <a:r>
              <a:rPr lang="en-IN" sz="2000" dirty="0" err="1">
                <a:latin typeface="Rockwell" panose="02060603020205020403" pitchFamily="18" charset="0"/>
              </a:rPr>
              <a:t>XGBoost</a:t>
            </a:r>
            <a:r>
              <a:rPr lang="en-IN" sz="2000" dirty="0">
                <a:latin typeface="Rockwell" panose="02060603020205020403" pitchFamily="18" charset="0"/>
              </a:rPr>
              <a:t> underwent hyperparameter optimization using </a:t>
            </a:r>
            <a:r>
              <a:rPr lang="en-IN" sz="2000" dirty="0" err="1">
                <a:latin typeface="Rockwell" panose="02060603020205020403" pitchFamily="18" charset="0"/>
              </a:rPr>
              <a:t>RandomizedSearchCV</a:t>
            </a:r>
            <a:r>
              <a:rPr lang="en-IN" sz="2000" dirty="0">
                <a:latin typeface="Rockwell" panose="02060603020205020403" pitchFamily="18" charset="0"/>
              </a:rPr>
              <a:t>. For Random Forest, parameters like `</a:t>
            </a:r>
            <a:r>
              <a:rPr lang="en-IN" sz="2000" dirty="0" err="1">
                <a:latin typeface="Rockwell" panose="02060603020205020403" pitchFamily="18" charset="0"/>
              </a:rPr>
              <a:t>n_estimators</a:t>
            </a:r>
            <a:r>
              <a:rPr lang="en-IN" sz="2000" dirty="0">
                <a:latin typeface="Rockwell" panose="02060603020205020403" pitchFamily="18" charset="0"/>
              </a:rPr>
              <a:t>`, `</a:t>
            </a:r>
            <a:r>
              <a:rPr lang="en-IN" sz="2000" dirty="0" err="1">
                <a:latin typeface="Rockwell" panose="02060603020205020403" pitchFamily="18" charset="0"/>
              </a:rPr>
              <a:t>max_depth</a:t>
            </a:r>
            <a:r>
              <a:rPr lang="en-IN" sz="2000" dirty="0">
                <a:latin typeface="Rockwell" panose="02060603020205020403" pitchFamily="18" charset="0"/>
              </a:rPr>
              <a:t>`, and `</a:t>
            </a:r>
            <a:r>
              <a:rPr lang="en-IN" sz="2000" dirty="0" err="1">
                <a:latin typeface="Rockwell" panose="02060603020205020403" pitchFamily="18" charset="0"/>
              </a:rPr>
              <a:t>min_samples_split</a:t>
            </a:r>
            <a:r>
              <a:rPr lang="en-IN" sz="2000" dirty="0">
                <a:latin typeface="Rockwell" panose="02060603020205020403" pitchFamily="18" charset="0"/>
              </a:rPr>
              <a:t>` were tuned. For </a:t>
            </a:r>
            <a:r>
              <a:rPr lang="en-IN" sz="2000" dirty="0" err="1">
                <a:latin typeface="Rockwell" panose="02060603020205020403" pitchFamily="18" charset="0"/>
              </a:rPr>
              <a:t>XGBoost</a:t>
            </a:r>
            <a:r>
              <a:rPr lang="en-IN" sz="2000" dirty="0">
                <a:latin typeface="Rockwell" panose="02060603020205020403" pitchFamily="18" charset="0"/>
              </a:rPr>
              <a:t>, hyperparameters such as `</a:t>
            </a:r>
            <a:r>
              <a:rPr lang="en-IN" sz="2000" dirty="0" err="1">
                <a:latin typeface="Rockwell" panose="02060603020205020403" pitchFamily="18" charset="0"/>
              </a:rPr>
              <a:t>learning_rate</a:t>
            </a:r>
            <a:r>
              <a:rPr lang="en-IN" sz="2000" dirty="0">
                <a:latin typeface="Rockwell" panose="02060603020205020403" pitchFamily="18" charset="0"/>
              </a:rPr>
              <a:t>`, `</a:t>
            </a:r>
            <a:r>
              <a:rPr lang="en-IN" sz="2000" dirty="0" err="1">
                <a:latin typeface="Rockwell" panose="02060603020205020403" pitchFamily="18" charset="0"/>
              </a:rPr>
              <a:t>max_depth</a:t>
            </a:r>
            <a:r>
              <a:rPr lang="en-IN" sz="2000" dirty="0">
                <a:latin typeface="Rockwell" panose="02060603020205020403" pitchFamily="18" charset="0"/>
              </a:rPr>
              <a:t>`, and `subsample` were tuned to achieve the best performance.</a:t>
            </a:r>
          </a:p>
        </p:txBody>
      </p:sp>
    </p:spTree>
    <p:extLst>
      <p:ext uri="{BB962C8B-B14F-4D97-AF65-F5344CB8AC3E}">
        <p14:creationId xmlns:p14="http://schemas.microsoft.com/office/powerpoint/2010/main" val="3357860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A5368-0054-F76E-2468-8DD90F97F678}"/>
              </a:ext>
            </a:extLst>
          </p:cNvPr>
          <p:cNvSpPr>
            <a:spLocks noGrp="1"/>
          </p:cNvSpPr>
          <p:nvPr>
            <p:ph type="title"/>
          </p:nvPr>
        </p:nvSpPr>
        <p:spPr/>
        <p:txBody>
          <a:bodyPr>
            <a:normAutofit/>
          </a:bodyPr>
          <a:lstStyle/>
          <a:p>
            <a:r>
              <a:rPr lang="en-IN" sz="2800" dirty="0">
                <a:latin typeface="Rockwell" panose="02060603020205020403" pitchFamily="18" charset="0"/>
              </a:rPr>
              <a:t>Model Evaluation Metric</a:t>
            </a:r>
          </a:p>
        </p:txBody>
      </p:sp>
      <p:sp>
        <p:nvSpPr>
          <p:cNvPr id="3" name="Content Placeholder 2">
            <a:extLst>
              <a:ext uri="{FF2B5EF4-FFF2-40B4-BE49-F238E27FC236}">
                <a16:creationId xmlns:a16="http://schemas.microsoft.com/office/drawing/2014/main" id="{203C5446-61D4-6D09-6896-F5400E5CB8BC}"/>
              </a:ext>
            </a:extLst>
          </p:cNvPr>
          <p:cNvSpPr>
            <a:spLocks noGrp="1"/>
          </p:cNvSpPr>
          <p:nvPr>
            <p:ph idx="1"/>
          </p:nvPr>
        </p:nvSpPr>
        <p:spPr/>
        <p:txBody>
          <a:bodyPr>
            <a:normAutofit/>
          </a:bodyPr>
          <a:lstStyle/>
          <a:p>
            <a:pPr marL="0" indent="0">
              <a:buNone/>
            </a:pPr>
            <a:r>
              <a:rPr lang="en-US" sz="2000" dirty="0">
                <a:latin typeface="Rockwell" panose="02060603020205020403" pitchFamily="18" charset="0"/>
              </a:rPr>
              <a:t>The evaluation metrics chosen were:</a:t>
            </a:r>
          </a:p>
          <a:p>
            <a:pPr>
              <a:buFont typeface="Wingdings" panose="05000000000000000000" pitchFamily="2" charset="2"/>
              <a:buChar char="v"/>
            </a:pPr>
            <a:r>
              <a:rPr lang="en-US" sz="2000" dirty="0">
                <a:latin typeface="Rockwell" panose="02060603020205020403" pitchFamily="18" charset="0"/>
              </a:rPr>
              <a:t>   MSE (Mean Squared Error): Used to measure the average squared difference between the predicted and actual values. It penalizes large errors, which is crucial in price prediction tasks.</a:t>
            </a:r>
          </a:p>
          <a:p>
            <a:pPr>
              <a:buFont typeface="Wingdings" panose="05000000000000000000" pitchFamily="2" charset="2"/>
              <a:buChar char="v"/>
            </a:pPr>
            <a:r>
              <a:rPr lang="en-US" sz="2000" dirty="0">
                <a:latin typeface="Rockwell" panose="02060603020205020403" pitchFamily="18" charset="0"/>
              </a:rPr>
              <a:t>   R² (R-squared): To measure the proportion of variance explained by the model. A higher R² indicates that the model is explaining most of the variance in car prices.</a:t>
            </a:r>
          </a:p>
          <a:p>
            <a:pPr>
              <a:buFont typeface="Wingdings" panose="05000000000000000000" pitchFamily="2" charset="2"/>
              <a:buChar char="v"/>
            </a:pPr>
            <a:r>
              <a:rPr lang="en-US" sz="2000" dirty="0">
                <a:latin typeface="Rockwell" panose="02060603020205020403" pitchFamily="18" charset="0"/>
              </a:rPr>
              <a:t>   MAPE (Mean Absolute Percentage Error): Provides a percentage error, making it easier to interpret how off the predictions are in relation to actual values.</a:t>
            </a:r>
            <a:endParaRPr lang="en-IN" sz="2000" dirty="0">
              <a:latin typeface="Rockwell" panose="02060603020205020403" pitchFamily="18" charset="0"/>
            </a:endParaRPr>
          </a:p>
        </p:txBody>
      </p:sp>
    </p:spTree>
    <p:extLst>
      <p:ext uri="{BB962C8B-B14F-4D97-AF65-F5344CB8AC3E}">
        <p14:creationId xmlns:p14="http://schemas.microsoft.com/office/powerpoint/2010/main" val="1691997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F676A-5CAA-9A14-C285-31ECAD2BCD3A}"/>
              </a:ext>
            </a:extLst>
          </p:cNvPr>
          <p:cNvSpPr>
            <a:spLocks noGrp="1"/>
          </p:cNvSpPr>
          <p:nvPr>
            <p:ph type="title"/>
          </p:nvPr>
        </p:nvSpPr>
        <p:spPr/>
        <p:txBody>
          <a:bodyPr>
            <a:normAutofit/>
          </a:bodyPr>
          <a:lstStyle/>
          <a:p>
            <a:r>
              <a:rPr lang="en-IN" sz="2800" dirty="0">
                <a:latin typeface="Rockwell" panose="02060603020205020403" pitchFamily="18" charset="0"/>
              </a:rPr>
              <a:t>Final Model - Selection</a:t>
            </a:r>
          </a:p>
        </p:txBody>
      </p:sp>
      <p:sp>
        <p:nvSpPr>
          <p:cNvPr id="3" name="Content Placeholder 2">
            <a:extLst>
              <a:ext uri="{FF2B5EF4-FFF2-40B4-BE49-F238E27FC236}">
                <a16:creationId xmlns:a16="http://schemas.microsoft.com/office/drawing/2014/main" id="{9DBACCDB-C617-EB50-5DC8-0EFDE26EBA6C}"/>
              </a:ext>
            </a:extLst>
          </p:cNvPr>
          <p:cNvSpPr>
            <a:spLocks noGrp="1"/>
          </p:cNvSpPr>
          <p:nvPr>
            <p:ph idx="1"/>
          </p:nvPr>
        </p:nvSpPr>
        <p:spPr>
          <a:xfrm>
            <a:off x="685800" y="2910348"/>
            <a:ext cx="10820400" cy="3308337"/>
          </a:xfrm>
        </p:spPr>
        <p:txBody>
          <a:bodyPr>
            <a:normAutofit/>
          </a:bodyPr>
          <a:lstStyle/>
          <a:p>
            <a:pPr marL="0" indent="0">
              <a:buNone/>
            </a:pPr>
            <a:r>
              <a:rPr lang="en-US" sz="2000" dirty="0">
                <a:latin typeface="Rockwell" panose="02060603020205020403" pitchFamily="18" charset="0"/>
              </a:rPr>
              <a:t>The </a:t>
            </a:r>
            <a:r>
              <a:rPr lang="en-US" sz="2000" dirty="0" err="1">
                <a:latin typeface="Rockwell" panose="02060603020205020403" pitchFamily="18" charset="0"/>
              </a:rPr>
              <a:t>XGBoost</a:t>
            </a:r>
            <a:r>
              <a:rPr lang="en-US" sz="2000" dirty="0">
                <a:latin typeface="Rockwell" panose="02060603020205020403" pitchFamily="18" charset="0"/>
              </a:rPr>
              <a:t> model was selected as the final model due to its superior performance in terms of both R² and MAPE after hyperparameter tuning. It handled non-linear relationships between features and the target variable better than Random Forest and Ridge/Lasso regression models.</a:t>
            </a:r>
            <a:endParaRPr lang="en-IN" sz="2000" dirty="0">
              <a:latin typeface="Rockwell" panose="02060603020205020403" pitchFamily="18" charset="0"/>
            </a:endParaRPr>
          </a:p>
        </p:txBody>
      </p:sp>
    </p:spTree>
    <p:extLst>
      <p:ext uri="{BB962C8B-B14F-4D97-AF65-F5344CB8AC3E}">
        <p14:creationId xmlns:p14="http://schemas.microsoft.com/office/powerpoint/2010/main" val="3728866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3CE5-EAD7-7AC7-53BB-1F69A0AC0F7E}"/>
              </a:ext>
            </a:extLst>
          </p:cNvPr>
          <p:cNvSpPr>
            <a:spLocks noGrp="1"/>
          </p:cNvSpPr>
          <p:nvPr>
            <p:ph type="title"/>
          </p:nvPr>
        </p:nvSpPr>
        <p:spPr/>
        <p:txBody>
          <a:bodyPr>
            <a:normAutofit/>
          </a:bodyPr>
          <a:lstStyle/>
          <a:p>
            <a:r>
              <a:rPr lang="en-IN" sz="2800" dirty="0">
                <a:latin typeface="Rockwell" panose="02060603020205020403" pitchFamily="18" charset="0"/>
              </a:rPr>
              <a:t>Conclusion - Feature Importance</a:t>
            </a:r>
          </a:p>
        </p:txBody>
      </p:sp>
      <p:sp>
        <p:nvSpPr>
          <p:cNvPr id="3" name="Content Placeholder 2">
            <a:extLst>
              <a:ext uri="{FF2B5EF4-FFF2-40B4-BE49-F238E27FC236}">
                <a16:creationId xmlns:a16="http://schemas.microsoft.com/office/drawing/2014/main" id="{C3061DD4-89E8-FF26-6A14-7611C5913DAC}"/>
              </a:ext>
            </a:extLst>
          </p:cNvPr>
          <p:cNvSpPr>
            <a:spLocks noGrp="1"/>
          </p:cNvSpPr>
          <p:nvPr>
            <p:ph idx="1"/>
          </p:nvPr>
        </p:nvSpPr>
        <p:spPr/>
        <p:txBody>
          <a:bodyPr>
            <a:normAutofit/>
          </a:bodyPr>
          <a:lstStyle/>
          <a:p>
            <a:pPr marL="0" indent="0">
              <a:buNone/>
            </a:pPr>
            <a:r>
              <a:rPr lang="en-US" sz="2000" dirty="0">
                <a:latin typeface="Rockwell" panose="02060603020205020403" pitchFamily="18" charset="0"/>
              </a:rPr>
              <a:t>From the final </a:t>
            </a:r>
            <a:r>
              <a:rPr lang="en-US" sz="2000" dirty="0" err="1">
                <a:latin typeface="Rockwell" panose="02060603020205020403" pitchFamily="18" charset="0"/>
              </a:rPr>
              <a:t>XGBoost</a:t>
            </a:r>
            <a:r>
              <a:rPr lang="en-US" sz="2000" dirty="0">
                <a:latin typeface="Rockwell" panose="02060603020205020403" pitchFamily="18" charset="0"/>
              </a:rPr>
              <a:t> model, the most important features influencing car price were:</a:t>
            </a:r>
          </a:p>
          <a:p>
            <a:pPr>
              <a:buFont typeface="Wingdings" panose="05000000000000000000" pitchFamily="2" charset="2"/>
              <a:buChar char="v"/>
            </a:pPr>
            <a:r>
              <a:rPr lang="en-US" sz="2000" dirty="0">
                <a:latin typeface="Rockwell" panose="02060603020205020403" pitchFamily="18" charset="0"/>
              </a:rPr>
              <a:t>     Car age: As expected, older cars tend to have lower prices.</a:t>
            </a:r>
          </a:p>
          <a:p>
            <a:pPr>
              <a:buFont typeface="Wingdings" panose="05000000000000000000" pitchFamily="2" charset="2"/>
              <a:buChar char="v"/>
            </a:pPr>
            <a:r>
              <a:rPr lang="en-US" sz="2000" dirty="0">
                <a:latin typeface="Rockwell" panose="02060603020205020403" pitchFamily="18" charset="0"/>
              </a:rPr>
              <a:t>     Mileage: Higher mileage generally leads to a lower price.</a:t>
            </a:r>
          </a:p>
          <a:p>
            <a:pPr>
              <a:buFont typeface="Wingdings" panose="05000000000000000000" pitchFamily="2" charset="2"/>
              <a:buChar char="v"/>
            </a:pPr>
            <a:r>
              <a:rPr lang="en-US" sz="2000" dirty="0">
                <a:latin typeface="Rockwell" panose="02060603020205020403" pitchFamily="18" charset="0"/>
              </a:rPr>
              <a:t>     Engine type: Cars with larger engine sizes (e.g., diesel or petrol engines) often command higher prices.</a:t>
            </a:r>
          </a:p>
          <a:p>
            <a:pPr>
              <a:buFont typeface="Wingdings" panose="05000000000000000000" pitchFamily="2" charset="2"/>
              <a:buChar char="v"/>
            </a:pPr>
            <a:r>
              <a:rPr lang="en-US" sz="2000" dirty="0">
                <a:latin typeface="Rockwell" panose="02060603020205020403" pitchFamily="18" charset="0"/>
              </a:rPr>
              <a:t>     Make and Model: Luxury and popular brands had a significant impact on the pricing.</a:t>
            </a:r>
            <a:endParaRPr lang="en-IN" sz="2000" dirty="0">
              <a:latin typeface="Rockwell" panose="02060603020205020403" pitchFamily="18" charset="0"/>
            </a:endParaRPr>
          </a:p>
        </p:txBody>
      </p:sp>
    </p:spTree>
    <p:extLst>
      <p:ext uri="{BB962C8B-B14F-4D97-AF65-F5344CB8AC3E}">
        <p14:creationId xmlns:p14="http://schemas.microsoft.com/office/powerpoint/2010/main" val="3147797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A9239-F787-8501-4552-E5EBA6D014EE}"/>
              </a:ext>
            </a:extLst>
          </p:cNvPr>
          <p:cNvSpPr>
            <a:spLocks noGrp="1"/>
          </p:cNvSpPr>
          <p:nvPr>
            <p:ph type="title"/>
          </p:nvPr>
        </p:nvSpPr>
        <p:spPr/>
        <p:txBody>
          <a:bodyPr>
            <a:normAutofit/>
          </a:bodyPr>
          <a:lstStyle/>
          <a:p>
            <a:r>
              <a:rPr lang="en-IN" sz="2800" dirty="0">
                <a:latin typeface="Rockwell" panose="02060603020205020403" pitchFamily="18" charset="0"/>
              </a:rPr>
              <a:t> Business Suggestions/Solutions</a:t>
            </a:r>
          </a:p>
        </p:txBody>
      </p:sp>
      <p:sp>
        <p:nvSpPr>
          <p:cNvPr id="3" name="Content Placeholder 2">
            <a:extLst>
              <a:ext uri="{FF2B5EF4-FFF2-40B4-BE49-F238E27FC236}">
                <a16:creationId xmlns:a16="http://schemas.microsoft.com/office/drawing/2014/main" id="{9ADEAD1F-18D0-A7BC-2802-47D4A55BF61E}"/>
              </a:ext>
            </a:extLst>
          </p:cNvPr>
          <p:cNvSpPr>
            <a:spLocks noGrp="1"/>
          </p:cNvSpPr>
          <p:nvPr>
            <p:ph idx="1"/>
          </p:nvPr>
        </p:nvSpPr>
        <p:spPr/>
        <p:txBody>
          <a:bodyPr>
            <a:normAutofit/>
          </a:bodyPr>
          <a:lstStyle/>
          <a:p>
            <a:pPr>
              <a:buFont typeface="Wingdings" panose="05000000000000000000" pitchFamily="2" charset="2"/>
              <a:buChar char="v"/>
            </a:pPr>
            <a:r>
              <a:rPr lang="en-US" sz="2000" dirty="0">
                <a:latin typeface="Rockwell" panose="02060603020205020403" pitchFamily="18" charset="0"/>
              </a:rPr>
              <a:t>   For Sellers: Sellers can use the model to set competitive prices based on the car's age, mileage, and brand.</a:t>
            </a:r>
          </a:p>
          <a:p>
            <a:pPr>
              <a:buFont typeface="Wingdings" panose="05000000000000000000" pitchFamily="2" charset="2"/>
              <a:buChar char="v"/>
            </a:pPr>
            <a:r>
              <a:rPr lang="en-US" sz="2000" dirty="0">
                <a:latin typeface="Rockwell" panose="02060603020205020403" pitchFamily="18" charset="0"/>
              </a:rPr>
              <a:t>   For Dealerships: Dealerships can leverage the model to assess the fair market value of cars quickly, streamlining the pricing process and improving profitability.</a:t>
            </a:r>
          </a:p>
          <a:p>
            <a:pPr>
              <a:buFont typeface="Wingdings" panose="05000000000000000000" pitchFamily="2" charset="2"/>
              <a:buChar char="v"/>
            </a:pPr>
            <a:r>
              <a:rPr lang="en-US" sz="2000" dirty="0">
                <a:latin typeface="Rockwell" panose="02060603020205020403" pitchFamily="18" charset="0"/>
              </a:rPr>
              <a:t>   For Buyers: Buyers can use the model to check if a car's asking price is reasonable based on its features.</a:t>
            </a:r>
          </a:p>
          <a:p>
            <a:pPr>
              <a:buFont typeface="Wingdings" panose="05000000000000000000" pitchFamily="2" charset="2"/>
              <a:buChar char="v"/>
            </a:pPr>
            <a:r>
              <a:rPr lang="en-US" sz="2000" dirty="0">
                <a:latin typeface="Rockwell" panose="02060603020205020403" pitchFamily="18" charset="0"/>
              </a:rPr>
              <a:t>   Feature Insights: Sellers and dealerships can focus on high-demand brands or optimize their inventory based on price-driving features like mileage and engine type.</a:t>
            </a:r>
            <a:endParaRPr lang="en-IN" sz="2000" dirty="0">
              <a:latin typeface="Rockwell" panose="02060603020205020403" pitchFamily="18" charset="0"/>
            </a:endParaRPr>
          </a:p>
        </p:txBody>
      </p:sp>
    </p:spTree>
    <p:extLst>
      <p:ext uri="{BB962C8B-B14F-4D97-AF65-F5344CB8AC3E}">
        <p14:creationId xmlns:p14="http://schemas.microsoft.com/office/powerpoint/2010/main" val="2882893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CFB5-7B73-F163-F4F3-82A0711D1ACF}"/>
              </a:ext>
            </a:extLst>
          </p:cNvPr>
          <p:cNvSpPr>
            <a:spLocks noGrp="1"/>
          </p:cNvSpPr>
          <p:nvPr>
            <p:ph type="title"/>
          </p:nvPr>
        </p:nvSpPr>
        <p:spPr/>
        <p:txBody>
          <a:bodyPr>
            <a:normAutofit/>
          </a:bodyPr>
          <a:lstStyle/>
          <a:p>
            <a:r>
              <a:rPr lang="en-IN" sz="2800" b="1" dirty="0">
                <a:latin typeface="Rockwell" panose="02060603020205020403" pitchFamily="18" charset="0"/>
              </a:rPr>
              <a:t>Streamlit Application </a:t>
            </a:r>
            <a:br>
              <a:rPr lang="en-IN" sz="2800" b="1" dirty="0">
                <a:latin typeface="Rockwell" panose="02060603020205020403" pitchFamily="18" charset="0"/>
              </a:rPr>
            </a:br>
            <a:r>
              <a:rPr lang="en-IN" sz="2800" b="1" dirty="0">
                <a:latin typeface="Rockwell" panose="02060603020205020403" pitchFamily="18" charset="0"/>
              </a:rPr>
              <a:t>User Guide</a:t>
            </a:r>
          </a:p>
        </p:txBody>
      </p:sp>
      <p:sp>
        <p:nvSpPr>
          <p:cNvPr id="3" name="Content Placeholder 2">
            <a:extLst>
              <a:ext uri="{FF2B5EF4-FFF2-40B4-BE49-F238E27FC236}">
                <a16:creationId xmlns:a16="http://schemas.microsoft.com/office/drawing/2014/main" id="{F2E06171-4D1C-9C83-5438-11DE010AA48E}"/>
              </a:ext>
            </a:extLst>
          </p:cNvPr>
          <p:cNvSpPr>
            <a:spLocks noGrp="1"/>
          </p:cNvSpPr>
          <p:nvPr>
            <p:ph idx="1"/>
          </p:nvPr>
        </p:nvSpPr>
        <p:spPr/>
        <p:txBody>
          <a:bodyPr>
            <a:normAutofit/>
          </a:bodyPr>
          <a:lstStyle/>
          <a:p>
            <a:pPr>
              <a:lnSpc>
                <a:spcPct val="150000"/>
              </a:lnSpc>
              <a:buFont typeface="Wingdings" panose="05000000000000000000" pitchFamily="2" charset="2"/>
              <a:buChar char="v"/>
            </a:pPr>
            <a:r>
              <a:rPr lang="en-US" sz="2000" dirty="0">
                <a:latin typeface="Rockwell" panose="02060603020205020403" pitchFamily="18" charset="0"/>
              </a:rPr>
              <a:t>The Streamlit application is designed to be intuitive and easy to use. </a:t>
            </a:r>
          </a:p>
          <a:p>
            <a:pPr>
              <a:lnSpc>
                <a:spcPct val="150000"/>
              </a:lnSpc>
              <a:buFont typeface="Wingdings" panose="05000000000000000000" pitchFamily="2" charset="2"/>
              <a:buChar char="v"/>
            </a:pPr>
            <a:r>
              <a:rPr lang="en-US" sz="2000" dirty="0">
                <a:latin typeface="Rockwell" panose="02060603020205020403" pitchFamily="18" charset="0"/>
              </a:rPr>
              <a:t>Here’s a step-by-step guide to help you navigate the app.</a:t>
            </a:r>
          </a:p>
          <a:p>
            <a:pPr>
              <a:lnSpc>
                <a:spcPct val="150000"/>
              </a:lnSpc>
              <a:buFont typeface="Wingdings" panose="05000000000000000000" pitchFamily="2" charset="2"/>
              <a:buChar char="v"/>
            </a:pPr>
            <a:r>
              <a:rPr lang="en-US" sz="2000" dirty="0">
                <a:latin typeface="Rockwell" panose="02060603020205020403" pitchFamily="18" charset="0"/>
              </a:rPr>
              <a:t>Open the application in a web browser by navigating to the provided URL.</a:t>
            </a:r>
            <a:endParaRPr lang="en-IN" sz="2000" dirty="0">
              <a:latin typeface="Rockwell" panose="02060603020205020403" pitchFamily="18" charset="0"/>
            </a:endParaRPr>
          </a:p>
        </p:txBody>
      </p:sp>
    </p:spTree>
    <p:extLst>
      <p:ext uri="{BB962C8B-B14F-4D97-AF65-F5344CB8AC3E}">
        <p14:creationId xmlns:p14="http://schemas.microsoft.com/office/powerpoint/2010/main" val="2185429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025F-351F-EACE-01DB-CED6DE2F0A92}"/>
              </a:ext>
            </a:extLst>
          </p:cNvPr>
          <p:cNvSpPr>
            <a:spLocks noGrp="1"/>
          </p:cNvSpPr>
          <p:nvPr>
            <p:ph type="title"/>
          </p:nvPr>
        </p:nvSpPr>
        <p:spPr/>
        <p:txBody>
          <a:bodyPr>
            <a:normAutofit/>
          </a:bodyPr>
          <a:lstStyle/>
          <a:p>
            <a:r>
              <a:rPr lang="en-IN" sz="2800" b="1" dirty="0">
                <a:latin typeface="Rockwell" panose="02060603020205020403" pitchFamily="18" charset="0"/>
              </a:rPr>
              <a:t>Input Car Details</a:t>
            </a:r>
          </a:p>
        </p:txBody>
      </p:sp>
      <p:sp>
        <p:nvSpPr>
          <p:cNvPr id="3" name="Content Placeholder 2">
            <a:extLst>
              <a:ext uri="{FF2B5EF4-FFF2-40B4-BE49-F238E27FC236}">
                <a16:creationId xmlns:a16="http://schemas.microsoft.com/office/drawing/2014/main" id="{C837E00C-4170-F6E6-53D0-ACE988B01179}"/>
              </a:ext>
            </a:extLst>
          </p:cNvPr>
          <p:cNvSpPr>
            <a:spLocks noGrp="1"/>
          </p:cNvSpPr>
          <p:nvPr>
            <p:ph idx="1"/>
          </p:nvPr>
        </p:nvSpPr>
        <p:spPr>
          <a:xfrm>
            <a:off x="685800" y="2194560"/>
            <a:ext cx="10820400" cy="4461879"/>
          </a:xfrm>
        </p:spPr>
        <p:txBody>
          <a:bodyPr>
            <a:noAutofit/>
          </a:bodyPr>
          <a:lstStyle/>
          <a:p>
            <a:pPr>
              <a:lnSpc>
                <a:spcPct val="100000"/>
              </a:lnSpc>
              <a:buFont typeface="Wingdings" panose="05000000000000000000" pitchFamily="2" charset="2"/>
              <a:buChar char="v"/>
            </a:pPr>
            <a:r>
              <a:rPr lang="en-US" sz="1600" dirty="0">
                <a:latin typeface="Rockwell" panose="02060603020205020403" pitchFamily="18" charset="0"/>
              </a:rPr>
              <a:t>Make: Select the car’s make (e.g., "Maruti", "Honda", "Ford") from the drop-down menu. </a:t>
            </a:r>
          </a:p>
          <a:p>
            <a:pPr>
              <a:lnSpc>
                <a:spcPct val="100000"/>
              </a:lnSpc>
              <a:buFont typeface="Wingdings" panose="05000000000000000000" pitchFamily="2" charset="2"/>
              <a:buChar char="v"/>
            </a:pPr>
            <a:r>
              <a:rPr lang="en-US" sz="1600" dirty="0">
                <a:latin typeface="Rockwell" panose="02060603020205020403" pitchFamily="18" charset="0"/>
              </a:rPr>
              <a:t>Model: Choose the specific model from the list. </a:t>
            </a:r>
          </a:p>
          <a:p>
            <a:pPr>
              <a:lnSpc>
                <a:spcPct val="100000"/>
              </a:lnSpc>
              <a:buFont typeface="Wingdings" panose="05000000000000000000" pitchFamily="2" charset="2"/>
              <a:buChar char="v"/>
            </a:pPr>
            <a:r>
              <a:rPr lang="en-US" sz="1600" dirty="0">
                <a:latin typeface="Rockwell" panose="02060603020205020403" pitchFamily="18" charset="0"/>
              </a:rPr>
              <a:t>Body Type : It will show you the body type of that selected car. </a:t>
            </a:r>
          </a:p>
          <a:p>
            <a:pPr>
              <a:lnSpc>
                <a:spcPct val="100000"/>
              </a:lnSpc>
              <a:buFont typeface="Wingdings" panose="05000000000000000000" pitchFamily="2" charset="2"/>
              <a:buChar char="v"/>
            </a:pPr>
            <a:r>
              <a:rPr lang="en-US" sz="1600" dirty="0">
                <a:latin typeface="Rockwell" panose="02060603020205020403" pitchFamily="18" charset="0"/>
              </a:rPr>
              <a:t>Fuel Type: Choose between "Petrol", "Diesel", "CNG", etc. </a:t>
            </a:r>
          </a:p>
          <a:p>
            <a:pPr>
              <a:lnSpc>
                <a:spcPct val="100000"/>
              </a:lnSpc>
              <a:buFont typeface="Wingdings" panose="05000000000000000000" pitchFamily="2" charset="2"/>
              <a:buChar char="v"/>
            </a:pPr>
            <a:r>
              <a:rPr lang="en-US" sz="1600" dirty="0">
                <a:latin typeface="Rockwell" panose="02060603020205020403" pitchFamily="18" charset="0"/>
              </a:rPr>
              <a:t>Transmission: Select "Manual" or "Automatic". </a:t>
            </a:r>
          </a:p>
          <a:p>
            <a:pPr>
              <a:lnSpc>
                <a:spcPct val="100000"/>
              </a:lnSpc>
              <a:buFont typeface="Wingdings" panose="05000000000000000000" pitchFamily="2" charset="2"/>
              <a:buChar char="v"/>
            </a:pPr>
            <a:r>
              <a:rPr lang="en-US" sz="1600" dirty="0">
                <a:latin typeface="Rockwell" panose="02060603020205020403" pitchFamily="18" charset="0"/>
              </a:rPr>
              <a:t>Seats: It will give you seats available on that car. </a:t>
            </a:r>
          </a:p>
          <a:p>
            <a:pPr>
              <a:lnSpc>
                <a:spcPct val="100000"/>
              </a:lnSpc>
              <a:buFont typeface="Wingdings" panose="05000000000000000000" pitchFamily="2" charset="2"/>
              <a:buChar char="v"/>
            </a:pPr>
            <a:r>
              <a:rPr lang="en-US" sz="1600" dirty="0">
                <a:latin typeface="Rockwell" panose="02060603020205020403" pitchFamily="18" charset="0"/>
              </a:rPr>
              <a:t>Variant : All variants of the selected car will be available </a:t>
            </a:r>
          </a:p>
          <a:p>
            <a:pPr>
              <a:lnSpc>
                <a:spcPct val="100000"/>
              </a:lnSpc>
              <a:buFont typeface="Wingdings" panose="05000000000000000000" pitchFamily="2" charset="2"/>
              <a:buChar char="v"/>
            </a:pPr>
            <a:r>
              <a:rPr lang="en-US" sz="1600" dirty="0">
                <a:latin typeface="Rockwell" panose="02060603020205020403" pitchFamily="18" charset="0"/>
              </a:rPr>
              <a:t>Year of manufacture : we can give Year of car manufactured </a:t>
            </a:r>
          </a:p>
          <a:p>
            <a:pPr>
              <a:lnSpc>
                <a:spcPct val="100000"/>
              </a:lnSpc>
              <a:buFont typeface="Wingdings" panose="05000000000000000000" pitchFamily="2" charset="2"/>
              <a:buChar char="v"/>
            </a:pPr>
            <a:r>
              <a:rPr lang="en-US" sz="1600" dirty="0">
                <a:latin typeface="Rockwell" panose="02060603020205020403" pitchFamily="18" charset="0"/>
              </a:rPr>
              <a:t>Kilometers Driven: Use the slider to input the number of kilometers the car has been driven.</a:t>
            </a:r>
          </a:p>
          <a:p>
            <a:pPr>
              <a:lnSpc>
                <a:spcPct val="100000"/>
              </a:lnSpc>
              <a:buFont typeface="Wingdings" panose="05000000000000000000" pitchFamily="2" charset="2"/>
              <a:buChar char="v"/>
            </a:pPr>
            <a:r>
              <a:rPr lang="en-US" sz="1600" dirty="0">
                <a:latin typeface="Rockwell" panose="02060603020205020403" pitchFamily="18" charset="0"/>
              </a:rPr>
              <a:t>Number of Owners: Select the number of previous owners. </a:t>
            </a:r>
          </a:p>
          <a:p>
            <a:pPr>
              <a:lnSpc>
                <a:spcPct val="100000"/>
              </a:lnSpc>
              <a:buFont typeface="Wingdings" panose="05000000000000000000" pitchFamily="2" charset="2"/>
              <a:buChar char="v"/>
            </a:pPr>
            <a:r>
              <a:rPr lang="en-US" sz="1600" dirty="0">
                <a:latin typeface="Rockwell" panose="02060603020205020403" pitchFamily="18" charset="0"/>
              </a:rPr>
              <a:t>Mileage : Limit of mileage will get selected </a:t>
            </a:r>
          </a:p>
          <a:p>
            <a:pPr>
              <a:lnSpc>
                <a:spcPct val="100000"/>
              </a:lnSpc>
              <a:buFont typeface="Wingdings" panose="05000000000000000000" pitchFamily="2" charset="2"/>
              <a:buChar char="v"/>
            </a:pPr>
            <a:r>
              <a:rPr lang="en-US" sz="1600" dirty="0">
                <a:latin typeface="Rockwell" panose="02060603020205020403" pitchFamily="18" charset="0"/>
              </a:rPr>
              <a:t>City: Choose the city where the car is being sold</a:t>
            </a:r>
            <a:endParaRPr lang="en-IN" sz="1600" dirty="0">
              <a:latin typeface="Rockwell" panose="02060603020205020403" pitchFamily="18" charset="0"/>
            </a:endParaRPr>
          </a:p>
        </p:txBody>
      </p:sp>
    </p:spTree>
    <p:extLst>
      <p:ext uri="{BB962C8B-B14F-4D97-AF65-F5344CB8AC3E}">
        <p14:creationId xmlns:p14="http://schemas.microsoft.com/office/powerpoint/2010/main" val="637724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7393B-B058-DC9F-0DE3-EFF83D2402DB}"/>
              </a:ext>
            </a:extLst>
          </p:cNvPr>
          <p:cNvSpPr>
            <a:spLocks noGrp="1"/>
          </p:cNvSpPr>
          <p:nvPr>
            <p:ph type="title"/>
          </p:nvPr>
        </p:nvSpPr>
        <p:spPr/>
        <p:txBody>
          <a:bodyPr>
            <a:normAutofit/>
          </a:bodyPr>
          <a:lstStyle/>
          <a:p>
            <a:r>
              <a:rPr lang="en-IN" sz="2800" b="1" dirty="0">
                <a:latin typeface="Rockwell" panose="02060603020205020403" pitchFamily="18" charset="0"/>
              </a:rPr>
              <a:t>Predict Price</a:t>
            </a:r>
          </a:p>
        </p:txBody>
      </p:sp>
      <p:sp>
        <p:nvSpPr>
          <p:cNvPr id="3" name="Content Placeholder 2">
            <a:extLst>
              <a:ext uri="{FF2B5EF4-FFF2-40B4-BE49-F238E27FC236}">
                <a16:creationId xmlns:a16="http://schemas.microsoft.com/office/drawing/2014/main" id="{B0052A67-3D36-0198-7890-B74C6FD74255}"/>
              </a:ext>
            </a:extLst>
          </p:cNvPr>
          <p:cNvSpPr>
            <a:spLocks noGrp="1"/>
          </p:cNvSpPr>
          <p:nvPr>
            <p:ph idx="1"/>
          </p:nvPr>
        </p:nvSpPr>
        <p:spPr/>
        <p:txBody>
          <a:bodyPr>
            <a:normAutofit/>
          </a:bodyPr>
          <a:lstStyle/>
          <a:p>
            <a:pPr>
              <a:lnSpc>
                <a:spcPct val="150000"/>
              </a:lnSpc>
              <a:buFont typeface="Wingdings" panose="05000000000000000000" pitchFamily="2" charset="2"/>
              <a:buChar char="v"/>
            </a:pPr>
            <a:r>
              <a:rPr lang="en-US" sz="2000" dirty="0">
                <a:latin typeface="Rockwell" panose="02060603020205020403" pitchFamily="18" charset="0"/>
              </a:rPr>
              <a:t>Click the "Predict" button. </a:t>
            </a:r>
          </a:p>
          <a:p>
            <a:pPr>
              <a:lnSpc>
                <a:spcPct val="150000"/>
              </a:lnSpc>
              <a:buFont typeface="Wingdings" panose="05000000000000000000" pitchFamily="2" charset="2"/>
              <a:buChar char="v"/>
            </a:pPr>
            <a:r>
              <a:rPr lang="en-US" sz="2000" dirty="0">
                <a:latin typeface="Rockwell" panose="02060603020205020403" pitchFamily="18" charset="0"/>
              </a:rPr>
              <a:t>The application will instantly display the predicted price of the car. </a:t>
            </a:r>
          </a:p>
          <a:p>
            <a:pPr>
              <a:lnSpc>
                <a:spcPct val="150000"/>
              </a:lnSpc>
              <a:buFont typeface="Wingdings" panose="05000000000000000000" pitchFamily="2" charset="2"/>
              <a:buChar char="v"/>
            </a:pPr>
            <a:r>
              <a:rPr lang="en-US" sz="2000" dirty="0">
                <a:latin typeface="Rockwell" panose="02060603020205020403" pitchFamily="18" charset="0"/>
              </a:rPr>
              <a:t>Along with car age and efficiency mileage score.</a:t>
            </a:r>
            <a:endParaRPr lang="en-IN" sz="2000" dirty="0">
              <a:latin typeface="Rockwell" panose="02060603020205020403" pitchFamily="18" charset="0"/>
            </a:endParaRPr>
          </a:p>
        </p:txBody>
      </p:sp>
    </p:spTree>
    <p:extLst>
      <p:ext uri="{BB962C8B-B14F-4D97-AF65-F5344CB8AC3E}">
        <p14:creationId xmlns:p14="http://schemas.microsoft.com/office/powerpoint/2010/main" val="2649912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31153B-F98B-DB91-F231-17D4E675BD31}"/>
              </a:ext>
            </a:extLst>
          </p:cNvPr>
          <p:cNvPicPr>
            <a:picLocks noChangeAspect="1"/>
          </p:cNvPicPr>
          <p:nvPr/>
        </p:nvPicPr>
        <p:blipFill>
          <a:blip r:embed="rId2"/>
          <a:stretch>
            <a:fillRect/>
          </a:stretch>
        </p:blipFill>
        <p:spPr>
          <a:xfrm>
            <a:off x="0" y="1600200"/>
            <a:ext cx="12192000" cy="5257800"/>
          </a:xfrm>
          <a:prstGeom prst="rect">
            <a:avLst/>
          </a:prstGeom>
        </p:spPr>
      </p:pic>
    </p:spTree>
    <p:extLst>
      <p:ext uri="{BB962C8B-B14F-4D97-AF65-F5344CB8AC3E}">
        <p14:creationId xmlns:p14="http://schemas.microsoft.com/office/powerpoint/2010/main" val="2212620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99CB4-246C-E145-DDF1-B0F663B10463}"/>
              </a:ext>
            </a:extLst>
          </p:cNvPr>
          <p:cNvSpPr>
            <a:spLocks noGrp="1"/>
          </p:cNvSpPr>
          <p:nvPr>
            <p:ph type="title"/>
          </p:nvPr>
        </p:nvSpPr>
        <p:spPr/>
        <p:txBody>
          <a:bodyPr>
            <a:normAutofit/>
          </a:bodyPr>
          <a:lstStyle/>
          <a:p>
            <a:r>
              <a:rPr lang="en-IN" sz="2800" dirty="0">
                <a:latin typeface="Rockwell" panose="02060603020205020403" pitchFamily="18" charset="0"/>
              </a:rPr>
              <a:t>Introduction</a:t>
            </a:r>
            <a:r>
              <a:rPr lang="en-IN" sz="2800" dirty="0">
                <a:latin typeface="Comic Sans MS" panose="030F0702030302020204" pitchFamily="66" charset="0"/>
              </a:rPr>
              <a:t> to the Domain</a:t>
            </a:r>
          </a:p>
        </p:txBody>
      </p:sp>
      <p:sp>
        <p:nvSpPr>
          <p:cNvPr id="3" name="Content Placeholder 2">
            <a:extLst>
              <a:ext uri="{FF2B5EF4-FFF2-40B4-BE49-F238E27FC236}">
                <a16:creationId xmlns:a16="http://schemas.microsoft.com/office/drawing/2014/main" id="{C0287A43-8E54-B614-305B-A497ACB4D95C}"/>
              </a:ext>
            </a:extLst>
          </p:cNvPr>
          <p:cNvSpPr>
            <a:spLocks noGrp="1"/>
          </p:cNvSpPr>
          <p:nvPr>
            <p:ph idx="1"/>
          </p:nvPr>
        </p:nvSpPr>
        <p:spPr>
          <a:xfrm>
            <a:off x="838200" y="1825625"/>
            <a:ext cx="10515600" cy="4476852"/>
          </a:xfrm>
        </p:spPr>
        <p:txBody>
          <a:bodyPr/>
          <a:lstStyle/>
          <a:p>
            <a:pPr marL="0" indent="0">
              <a:lnSpc>
                <a:spcPct val="107000"/>
              </a:lnSpc>
              <a:spcAft>
                <a:spcPts val="800"/>
              </a:spcAft>
              <a:buNone/>
            </a:pPr>
            <a:r>
              <a:rPr lang="en-US" sz="2000" kern="100" dirty="0">
                <a:effectLst/>
                <a:latin typeface="Rockwell" panose="02060603020205020403" pitchFamily="18" charset="0"/>
                <a:ea typeface="Calibri" panose="020F0502020204030204" pitchFamily="34" charset="0"/>
                <a:cs typeface="Times New Roman" panose="02020603050405020304" pitchFamily="18" charset="0"/>
              </a:rPr>
              <a:t>The car price prediction domain involves forecasting the price of a car based on various features such as make, model, year of manufacture, engine type, and more. This is an important task for the automotive industry and used car markets, helping sellers and buyers estimate prices. Machine learning techniques can accurately predict prices and enhance decision-making for buyers, sellers, and dealerships.</a:t>
            </a:r>
            <a:endParaRPr lang="en-IN" dirty="0">
              <a:latin typeface="Rockwell" panose="02060603020205020403" pitchFamily="18" charset="0"/>
            </a:endParaRPr>
          </a:p>
        </p:txBody>
      </p:sp>
    </p:spTree>
    <p:extLst>
      <p:ext uri="{BB962C8B-B14F-4D97-AF65-F5344CB8AC3E}">
        <p14:creationId xmlns:p14="http://schemas.microsoft.com/office/powerpoint/2010/main" val="3607677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EADEF-7723-D9A2-0CE8-4746F808ACBC}"/>
              </a:ext>
            </a:extLst>
          </p:cNvPr>
          <p:cNvSpPr>
            <a:spLocks noGrp="1"/>
          </p:cNvSpPr>
          <p:nvPr>
            <p:ph type="title"/>
          </p:nvPr>
        </p:nvSpPr>
        <p:spPr>
          <a:xfrm>
            <a:off x="1509252" y="2927470"/>
            <a:ext cx="10161638" cy="1293028"/>
          </a:xfrm>
        </p:spPr>
        <p:txBody>
          <a:bodyPr>
            <a:normAutofit/>
          </a:bodyPr>
          <a:lstStyle/>
          <a:p>
            <a:r>
              <a:rPr lang="en-IN" sz="4800" dirty="0">
                <a:latin typeface="Rockwell" panose="02060603020205020403" pitchFamily="18" charset="0"/>
              </a:rPr>
              <a:t>THANK YOU</a:t>
            </a:r>
          </a:p>
        </p:txBody>
      </p:sp>
    </p:spTree>
    <p:extLst>
      <p:ext uri="{BB962C8B-B14F-4D97-AF65-F5344CB8AC3E}">
        <p14:creationId xmlns:p14="http://schemas.microsoft.com/office/powerpoint/2010/main" val="3804440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98AF8-027C-04AB-D1C0-730DBE639188}"/>
              </a:ext>
            </a:extLst>
          </p:cNvPr>
          <p:cNvSpPr>
            <a:spLocks noGrp="1"/>
          </p:cNvSpPr>
          <p:nvPr>
            <p:ph type="title"/>
          </p:nvPr>
        </p:nvSpPr>
        <p:spPr/>
        <p:txBody>
          <a:bodyPr>
            <a:normAutofit/>
          </a:bodyPr>
          <a:lstStyle/>
          <a:p>
            <a:r>
              <a:rPr lang="en-IN" sz="2800" b="1" dirty="0">
                <a:effectLst/>
                <a:latin typeface="Rockwell" panose="02060603020205020403" pitchFamily="18" charset="0"/>
                <a:ea typeface="Calibri" panose="020F0502020204030204" pitchFamily="34" charset="0"/>
                <a:cs typeface="Times New Roman" panose="02020603050405020304" pitchFamily="18" charset="0"/>
              </a:rPr>
              <a:t>Problem Statement</a:t>
            </a:r>
            <a:endParaRPr lang="en-IN" sz="2800" b="1" dirty="0">
              <a:latin typeface="Rockwell" panose="02060603020205020403" pitchFamily="18" charset="0"/>
            </a:endParaRPr>
          </a:p>
        </p:txBody>
      </p:sp>
      <p:sp>
        <p:nvSpPr>
          <p:cNvPr id="3" name="Content Placeholder 2">
            <a:extLst>
              <a:ext uri="{FF2B5EF4-FFF2-40B4-BE49-F238E27FC236}">
                <a16:creationId xmlns:a16="http://schemas.microsoft.com/office/drawing/2014/main" id="{1DE04E16-275C-759A-07A2-402EDEF467A9}"/>
              </a:ext>
            </a:extLst>
          </p:cNvPr>
          <p:cNvSpPr>
            <a:spLocks noGrp="1"/>
          </p:cNvSpPr>
          <p:nvPr>
            <p:ph idx="1"/>
          </p:nvPr>
        </p:nvSpPr>
        <p:spPr/>
        <p:txBody>
          <a:bodyPr>
            <a:normAutofit/>
          </a:bodyPr>
          <a:lstStyle/>
          <a:p>
            <a:pPr marL="0" indent="0">
              <a:lnSpc>
                <a:spcPct val="107000"/>
              </a:lnSpc>
              <a:spcAft>
                <a:spcPts val="800"/>
              </a:spcAft>
              <a:buNone/>
            </a:pPr>
            <a:r>
              <a:rPr lang="en-US" sz="2000" b="1" kern="100" dirty="0">
                <a:effectLst/>
                <a:latin typeface="Rockwell" panose="02060603020205020403" pitchFamily="18" charset="0"/>
                <a:ea typeface="Calibri" panose="020F0502020204030204" pitchFamily="34" charset="0"/>
                <a:cs typeface="Times New Roman" panose="02020603050405020304" pitchFamily="18" charset="0"/>
              </a:rPr>
              <a:t>The problem is to predict the price of a car based on its attributes such as make, model, year, mileage, and other relevant features.</a:t>
            </a:r>
            <a:endParaRPr lang="en-IN" dirty="0">
              <a:latin typeface="Rockwell" panose="02060603020205020403" pitchFamily="18" charset="0"/>
            </a:endParaRPr>
          </a:p>
        </p:txBody>
      </p:sp>
    </p:spTree>
    <p:extLst>
      <p:ext uri="{BB962C8B-B14F-4D97-AF65-F5344CB8AC3E}">
        <p14:creationId xmlns:p14="http://schemas.microsoft.com/office/powerpoint/2010/main" val="3550961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D15FA-FF8B-E5B5-8055-69A2B12035BE}"/>
              </a:ext>
            </a:extLst>
          </p:cNvPr>
          <p:cNvSpPr>
            <a:spLocks noGrp="1"/>
          </p:cNvSpPr>
          <p:nvPr>
            <p:ph type="title"/>
          </p:nvPr>
        </p:nvSpPr>
        <p:spPr>
          <a:xfrm>
            <a:off x="3224982" y="816077"/>
            <a:ext cx="8128818" cy="550607"/>
          </a:xfrm>
        </p:spPr>
        <p:txBody>
          <a:bodyPr>
            <a:normAutofit/>
          </a:bodyPr>
          <a:lstStyle/>
          <a:p>
            <a:r>
              <a:rPr lang="en-IN" sz="2800" b="1" dirty="0">
                <a:effectLst/>
                <a:latin typeface="Rockwell" panose="02060603020205020403" pitchFamily="18" charset="0"/>
                <a:ea typeface="Calibri" panose="020F0502020204030204" pitchFamily="34" charset="0"/>
                <a:cs typeface="Times New Roman" panose="02020603050405020304" pitchFamily="18" charset="0"/>
              </a:rPr>
              <a:t>Data Cleaning and Preprocessing</a:t>
            </a:r>
            <a:endParaRPr lang="en-IN" sz="2800" b="1" dirty="0">
              <a:latin typeface="Rockwell" panose="02060603020205020403" pitchFamily="18" charset="0"/>
            </a:endParaRPr>
          </a:p>
        </p:txBody>
      </p:sp>
      <p:sp>
        <p:nvSpPr>
          <p:cNvPr id="3" name="Content Placeholder 2">
            <a:extLst>
              <a:ext uri="{FF2B5EF4-FFF2-40B4-BE49-F238E27FC236}">
                <a16:creationId xmlns:a16="http://schemas.microsoft.com/office/drawing/2014/main" id="{816612FE-526F-8E95-F825-4408312F1C40}"/>
              </a:ext>
            </a:extLst>
          </p:cNvPr>
          <p:cNvSpPr>
            <a:spLocks noGrp="1"/>
          </p:cNvSpPr>
          <p:nvPr>
            <p:ph idx="1"/>
          </p:nvPr>
        </p:nvSpPr>
        <p:spPr>
          <a:xfrm>
            <a:off x="294967" y="1494503"/>
            <a:ext cx="11710219" cy="4758813"/>
          </a:xfrm>
        </p:spPr>
        <p:txBody>
          <a:bodyPr>
            <a:noAutofit/>
          </a:bodyPr>
          <a:lstStyle/>
          <a:p>
            <a:pPr marL="0" indent="0">
              <a:lnSpc>
                <a:spcPct val="107000"/>
              </a:lnSpc>
              <a:spcAft>
                <a:spcPts val="800"/>
              </a:spcAft>
              <a:buNone/>
            </a:pPr>
            <a:r>
              <a:rPr lang="en-US" sz="2000" b="1" kern="100" dirty="0">
                <a:effectLst/>
                <a:latin typeface="Rockwell" panose="02060603020205020403" pitchFamily="18" charset="0"/>
                <a:ea typeface="Calibri" panose="020F0502020204030204" pitchFamily="34" charset="0"/>
                <a:cs typeface="Times New Roman" panose="02020603050405020304" pitchFamily="18" charset="0"/>
              </a:rPr>
              <a:t>Data cleaning and preprocessing techniques used:</a:t>
            </a:r>
          </a:p>
          <a:p>
            <a:pPr>
              <a:lnSpc>
                <a:spcPct val="107000"/>
              </a:lnSpc>
              <a:spcAft>
                <a:spcPts val="800"/>
              </a:spcAft>
              <a:buFont typeface="Wingdings" panose="05000000000000000000" pitchFamily="2" charset="2"/>
              <a:buChar char="v"/>
            </a:pPr>
            <a:r>
              <a:rPr lang="en-US" sz="2000" b="1" kern="100" dirty="0">
                <a:effectLst/>
                <a:latin typeface="Rockwell" panose="02060603020205020403" pitchFamily="18" charset="0"/>
                <a:ea typeface="Calibri" panose="020F0502020204030204" pitchFamily="34" charset="0"/>
                <a:cs typeface="Times New Roman" panose="02020603050405020304" pitchFamily="18" charset="0"/>
              </a:rPr>
              <a:t>   Null value imputation: Missing values were handled by imputing or dropping records based on the type of missingness. For numeric features, the mean or median was used to impute missing values, while categorical features had their missing values imputed with the mode.</a:t>
            </a:r>
          </a:p>
          <a:p>
            <a:pPr>
              <a:lnSpc>
                <a:spcPct val="107000"/>
              </a:lnSpc>
              <a:spcAft>
                <a:spcPts val="800"/>
              </a:spcAft>
              <a:buFont typeface="Wingdings" panose="05000000000000000000" pitchFamily="2" charset="2"/>
              <a:buChar char="v"/>
            </a:pPr>
            <a:r>
              <a:rPr lang="en-US" sz="2000" b="1" kern="100" dirty="0">
                <a:effectLst/>
                <a:latin typeface="Rockwell" panose="02060603020205020403" pitchFamily="18" charset="0"/>
                <a:ea typeface="Calibri" panose="020F0502020204030204" pitchFamily="34" charset="0"/>
                <a:cs typeface="Times New Roman" panose="02020603050405020304" pitchFamily="18" charset="0"/>
              </a:rPr>
              <a:t>   Outlier detection and treatment: Outliers were identified using statistical methods (e.g., IQR or Z-scores) and either capped or removed.</a:t>
            </a:r>
          </a:p>
          <a:p>
            <a:pPr>
              <a:lnSpc>
                <a:spcPct val="107000"/>
              </a:lnSpc>
              <a:spcAft>
                <a:spcPts val="800"/>
              </a:spcAft>
              <a:buFont typeface="Wingdings" panose="05000000000000000000" pitchFamily="2" charset="2"/>
              <a:buChar char="v"/>
            </a:pPr>
            <a:r>
              <a:rPr lang="en-US" sz="2000" b="1" kern="100" dirty="0">
                <a:effectLst/>
                <a:latin typeface="Rockwell" panose="02060603020205020403" pitchFamily="18" charset="0"/>
                <a:ea typeface="Calibri" panose="020F0502020204030204" pitchFamily="34" charset="0"/>
                <a:cs typeface="Times New Roman" panose="02020603050405020304" pitchFamily="18" charset="0"/>
              </a:rPr>
              <a:t>   Feature encoding: Categorical variables like car make, model, and fuel type were encoded using one-hot encoding to convert them into numerical representations.</a:t>
            </a:r>
          </a:p>
        </p:txBody>
      </p:sp>
    </p:spTree>
    <p:extLst>
      <p:ext uri="{BB962C8B-B14F-4D97-AF65-F5344CB8AC3E}">
        <p14:creationId xmlns:p14="http://schemas.microsoft.com/office/powerpoint/2010/main" val="2373067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223D-FFA1-BB3C-3149-20D97E564508}"/>
              </a:ext>
            </a:extLst>
          </p:cNvPr>
          <p:cNvSpPr>
            <a:spLocks noGrp="1"/>
          </p:cNvSpPr>
          <p:nvPr>
            <p:ph type="title"/>
          </p:nvPr>
        </p:nvSpPr>
        <p:spPr/>
        <p:txBody>
          <a:bodyPr>
            <a:normAutofit/>
          </a:bodyPr>
          <a:lstStyle/>
          <a:p>
            <a:r>
              <a:rPr lang="en-IN" sz="2800" b="1" dirty="0">
                <a:effectLst/>
                <a:latin typeface="Rockwell" panose="02060603020205020403" pitchFamily="18" charset="0"/>
                <a:ea typeface="Calibri" panose="020F0502020204030204" pitchFamily="34" charset="0"/>
                <a:cs typeface="Times New Roman" panose="02020603050405020304" pitchFamily="18" charset="0"/>
              </a:rPr>
              <a:t>Exploratory Data Analysis (EDA)</a:t>
            </a:r>
            <a:endParaRPr lang="en-IN" sz="2800" b="1" dirty="0">
              <a:latin typeface="Rockwell" panose="02060603020205020403" pitchFamily="18" charset="0"/>
            </a:endParaRPr>
          </a:p>
        </p:txBody>
      </p:sp>
      <p:sp>
        <p:nvSpPr>
          <p:cNvPr id="3" name="Content Placeholder 2">
            <a:extLst>
              <a:ext uri="{FF2B5EF4-FFF2-40B4-BE49-F238E27FC236}">
                <a16:creationId xmlns:a16="http://schemas.microsoft.com/office/drawing/2014/main" id="{878F9F5E-9215-23B5-06D0-79F2F2D6B51D}"/>
              </a:ext>
            </a:extLst>
          </p:cNvPr>
          <p:cNvSpPr>
            <a:spLocks noGrp="1"/>
          </p:cNvSpPr>
          <p:nvPr>
            <p:ph idx="1"/>
          </p:nvPr>
        </p:nvSpPr>
        <p:spPr>
          <a:xfrm>
            <a:off x="294967" y="1825625"/>
            <a:ext cx="11641393" cy="4667250"/>
          </a:xfrm>
        </p:spPr>
        <p:txBody>
          <a:bodyPr>
            <a:normAutofit/>
          </a:bodyPr>
          <a:lstStyle/>
          <a:p>
            <a:pPr>
              <a:lnSpc>
                <a:spcPct val="107000"/>
              </a:lnSpc>
              <a:spcAft>
                <a:spcPts val="800"/>
              </a:spcAft>
              <a:buFont typeface="Wingdings" panose="05000000000000000000" pitchFamily="2" charset="2"/>
              <a:buChar char="v"/>
            </a:pPr>
            <a:r>
              <a:rPr lang="en-US" sz="2000" b="1" kern="100" dirty="0">
                <a:effectLst/>
                <a:latin typeface="Rockwell" panose="02060603020205020403" pitchFamily="18" charset="0"/>
                <a:ea typeface="Calibri" panose="020F0502020204030204" pitchFamily="34" charset="0"/>
                <a:cs typeface="Times New Roman" panose="02020603050405020304" pitchFamily="18" charset="0"/>
              </a:rPr>
              <a:t>  Univariate analysis: We examined the distribution of individual features like car age, mileage, and price. Features like price showed a skewed distribution, which was corrected through transformation (e.g., log transformation).</a:t>
            </a:r>
          </a:p>
          <a:p>
            <a:pPr>
              <a:lnSpc>
                <a:spcPct val="107000"/>
              </a:lnSpc>
              <a:spcAft>
                <a:spcPts val="800"/>
              </a:spcAft>
              <a:buFont typeface="Wingdings" panose="05000000000000000000" pitchFamily="2" charset="2"/>
              <a:buChar char="v"/>
            </a:pPr>
            <a:r>
              <a:rPr lang="en-US" sz="2000" b="1" kern="100" dirty="0">
                <a:effectLst/>
                <a:latin typeface="Rockwell" panose="02060603020205020403" pitchFamily="18" charset="0"/>
                <a:ea typeface="Calibri" panose="020F0502020204030204" pitchFamily="34" charset="0"/>
                <a:cs typeface="Times New Roman" panose="02020603050405020304" pitchFamily="18" charset="0"/>
              </a:rPr>
              <a:t>   Bivariate analysis: We analyzed relationships between features such as car age vs. price, fuel type vs. price, and engine size vs. price. Some features like car age had a strong negative correlation with price.</a:t>
            </a:r>
          </a:p>
          <a:p>
            <a:pPr>
              <a:lnSpc>
                <a:spcPct val="107000"/>
              </a:lnSpc>
              <a:spcAft>
                <a:spcPts val="800"/>
              </a:spcAft>
              <a:buFont typeface="Wingdings" panose="05000000000000000000" pitchFamily="2" charset="2"/>
              <a:buChar char="v"/>
            </a:pPr>
            <a:r>
              <a:rPr lang="en-US" sz="2000" b="1" kern="100" dirty="0">
                <a:effectLst/>
                <a:latin typeface="Rockwell" panose="02060603020205020403" pitchFamily="18" charset="0"/>
                <a:ea typeface="Calibri" panose="020F0502020204030204" pitchFamily="34" charset="0"/>
                <a:cs typeface="Times New Roman" panose="02020603050405020304" pitchFamily="18" charset="0"/>
              </a:rPr>
              <a:t>   Multivariate analysis: Correlation heatmaps and pair plots were used to visualize relationships between multiple variables. We found that features like mileage, car age, and engine type had significant effects on car pricing.</a:t>
            </a:r>
            <a:endParaRPr lang="en-IN" sz="2000" dirty="0">
              <a:latin typeface="Rockwell" panose="02060603020205020403" pitchFamily="18" charset="0"/>
            </a:endParaRPr>
          </a:p>
        </p:txBody>
      </p:sp>
    </p:spTree>
    <p:extLst>
      <p:ext uri="{BB962C8B-B14F-4D97-AF65-F5344CB8AC3E}">
        <p14:creationId xmlns:p14="http://schemas.microsoft.com/office/powerpoint/2010/main" val="572426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AD19-08D8-F7A8-EB69-5528DBF236A5}"/>
              </a:ext>
            </a:extLst>
          </p:cNvPr>
          <p:cNvSpPr>
            <a:spLocks noGrp="1"/>
          </p:cNvSpPr>
          <p:nvPr>
            <p:ph type="title"/>
          </p:nvPr>
        </p:nvSpPr>
        <p:spPr/>
        <p:txBody>
          <a:bodyPr>
            <a:normAutofit/>
          </a:bodyPr>
          <a:lstStyle/>
          <a:p>
            <a:r>
              <a:rPr lang="en-IN" sz="2800" b="1" dirty="0">
                <a:effectLst/>
                <a:latin typeface="Rockwell" panose="02060603020205020403" pitchFamily="18" charset="0"/>
                <a:ea typeface="Calibri" panose="020F0502020204030204" pitchFamily="34" charset="0"/>
                <a:cs typeface="Times New Roman" panose="02020603050405020304" pitchFamily="18" charset="0"/>
              </a:rPr>
              <a:t>Feature Engineering</a:t>
            </a:r>
            <a:endParaRPr lang="en-IN" sz="2800" b="1" dirty="0">
              <a:latin typeface="Rockwell" panose="02060603020205020403" pitchFamily="18" charset="0"/>
            </a:endParaRPr>
          </a:p>
        </p:txBody>
      </p:sp>
      <p:sp>
        <p:nvSpPr>
          <p:cNvPr id="3" name="Content Placeholder 2">
            <a:extLst>
              <a:ext uri="{FF2B5EF4-FFF2-40B4-BE49-F238E27FC236}">
                <a16:creationId xmlns:a16="http://schemas.microsoft.com/office/drawing/2014/main" id="{32BC014F-5324-B996-DDBD-F00D5A9876FE}"/>
              </a:ext>
            </a:extLst>
          </p:cNvPr>
          <p:cNvSpPr>
            <a:spLocks noGrp="1"/>
          </p:cNvSpPr>
          <p:nvPr>
            <p:ph idx="1"/>
          </p:nvPr>
        </p:nvSpPr>
        <p:spPr>
          <a:xfrm>
            <a:off x="838200" y="1825625"/>
            <a:ext cx="10515600" cy="4771820"/>
          </a:xfrm>
        </p:spPr>
        <p:txBody>
          <a:bodyPr>
            <a:normAutofit/>
          </a:bodyPr>
          <a:lstStyle/>
          <a:p>
            <a:pPr>
              <a:lnSpc>
                <a:spcPct val="107000"/>
              </a:lnSpc>
              <a:spcAft>
                <a:spcPts val="800"/>
              </a:spcAft>
              <a:buFont typeface="Wingdings" panose="05000000000000000000" pitchFamily="2" charset="2"/>
              <a:buChar char="v"/>
            </a:pPr>
            <a:r>
              <a:rPr lang="en-US" sz="2000" b="1" kern="100" dirty="0">
                <a:effectLst/>
                <a:latin typeface="Rockwell" panose="02060603020205020403" pitchFamily="18" charset="0"/>
                <a:ea typeface="Calibri" panose="020F0502020204030204" pitchFamily="34" charset="0"/>
                <a:cs typeface="Times New Roman" panose="02020603050405020304" pitchFamily="18" charset="0"/>
              </a:rPr>
              <a:t>  Feature creation: New features like "car age" were created by subtracting the car's year from the current year. "Price per mile" was also added by dividing price by the number of kilometers driven.</a:t>
            </a:r>
          </a:p>
          <a:p>
            <a:pPr>
              <a:lnSpc>
                <a:spcPct val="107000"/>
              </a:lnSpc>
              <a:spcAft>
                <a:spcPts val="800"/>
              </a:spcAft>
              <a:buFont typeface="Wingdings" panose="05000000000000000000" pitchFamily="2" charset="2"/>
              <a:buChar char="v"/>
            </a:pPr>
            <a:r>
              <a:rPr lang="en-US" sz="2000" b="1" kern="100" dirty="0">
                <a:effectLst/>
                <a:latin typeface="Rockwell" panose="02060603020205020403" pitchFamily="18" charset="0"/>
                <a:ea typeface="Calibri" panose="020F0502020204030204" pitchFamily="34" charset="0"/>
                <a:cs typeface="Times New Roman" panose="02020603050405020304" pitchFamily="18" charset="0"/>
              </a:rPr>
              <a:t>   Interaction features: We combined features like 'make' and 'model' to create a new interaction feature to capture the influence of both on the price.</a:t>
            </a:r>
          </a:p>
          <a:p>
            <a:pPr>
              <a:lnSpc>
                <a:spcPct val="107000"/>
              </a:lnSpc>
              <a:spcAft>
                <a:spcPts val="800"/>
              </a:spcAft>
              <a:buFont typeface="Wingdings" panose="05000000000000000000" pitchFamily="2" charset="2"/>
              <a:buChar char="v"/>
            </a:pPr>
            <a:r>
              <a:rPr lang="en-US" sz="2000" b="1" kern="100" dirty="0">
                <a:effectLst/>
                <a:latin typeface="Rockwell" panose="02060603020205020403" pitchFamily="18" charset="0"/>
                <a:ea typeface="Calibri" panose="020F0502020204030204" pitchFamily="34" charset="0"/>
                <a:cs typeface="Times New Roman" panose="02020603050405020304" pitchFamily="18" charset="0"/>
              </a:rPr>
              <a:t>   Log Transformation: Since the price distribution was skewed, a log transformation was applied to normalize the target variable.</a:t>
            </a:r>
          </a:p>
        </p:txBody>
      </p:sp>
    </p:spTree>
    <p:extLst>
      <p:ext uri="{BB962C8B-B14F-4D97-AF65-F5344CB8AC3E}">
        <p14:creationId xmlns:p14="http://schemas.microsoft.com/office/powerpoint/2010/main" val="75245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C3051-837C-AD70-5518-3227B6293350}"/>
              </a:ext>
            </a:extLst>
          </p:cNvPr>
          <p:cNvSpPr>
            <a:spLocks noGrp="1"/>
          </p:cNvSpPr>
          <p:nvPr>
            <p:ph type="title"/>
          </p:nvPr>
        </p:nvSpPr>
        <p:spPr/>
        <p:txBody>
          <a:bodyPr>
            <a:normAutofit/>
          </a:bodyPr>
          <a:lstStyle/>
          <a:p>
            <a:r>
              <a:rPr lang="en-IN" sz="2800" kern="100" dirty="0">
                <a:effectLst/>
                <a:latin typeface="Rockwell" panose="02060603020205020403" pitchFamily="18" charset="0"/>
                <a:ea typeface="Calibri" panose="020F0502020204030204" pitchFamily="34" charset="0"/>
                <a:cs typeface="Times New Roman" panose="02020603050405020304" pitchFamily="18" charset="0"/>
              </a:rPr>
              <a:t>Statistical Significance</a:t>
            </a:r>
            <a:endParaRPr lang="en-IN" sz="2800" dirty="0">
              <a:latin typeface="Rockwell" panose="02060603020205020403" pitchFamily="18" charset="0"/>
            </a:endParaRPr>
          </a:p>
        </p:txBody>
      </p:sp>
      <p:sp>
        <p:nvSpPr>
          <p:cNvPr id="3" name="Content Placeholder 2">
            <a:extLst>
              <a:ext uri="{FF2B5EF4-FFF2-40B4-BE49-F238E27FC236}">
                <a16:creationId xmlns:a16="http://schemas.microsoft.com/office/drawing/2014/main" id="{0C7F7894-4660-9E0B-E0E0-C949119809F9}"/>
              </a:ext>
            </a:extLst>
          </p:cNvPr>
          <p:cNvSpPr>
            <a:spLocks noGrp="1"/>
          </p:cNvSpPr>
          <p:nvPr>
            <p:ph idx="1"/>
          </p:nvPr>
        </p:nvSpPr>
        <p:spPr>
          <a:xfrm>
            <a:off x="265471" y="2330245"/>
            <a:ext cx="11798710" cy="4162630"/>
          </a:xfrm>
        </p:spPr>
        <p:txBody>
          <a:bodyPr>
            <a:normAutofit/>
          </a:bodyPr>
          <a:lstStyle/>
          <a:p>
            <a:pPr>
              <a:lnSpc>
                <a:spcPct val="107000"/>
              </a:lnSpc>
              <a:spcAft>
                <a:spcPts val="800"/>
              </a:spcAft>
              <a:buFont typeface="Wingdings" panose="05000000000000000000" pitchFamily="2" charset="2"/>
              <a:buChar char="v"/>
            </a:pPr>
            <a:r>
              <a:rPr lang="en-US" sz="2000" b="1" kern="100" dirty="0">
                <a:effectLst/>
                <a:latin typeface="Rockwell" panose="02060603020205020403" pitchFamily="18" charset="0"/>
                <a:ea typeface="Calibri" panose="020F0502020204030204" pitchFamily="34" charset="0"/>
                <a:cs typeface="Times New Roman" panose="02020603050405020304" pitchFamily="18" charset="0"/>
              </a:rPr>
              <a:t>  Tests used: We used Chi-square tests for categorical features (e.g., car brand, fuel type) to assess if they had a significant relationship with car price. For continuous variables, Pearson correlation was used to measure linear relationships.</a:t>
            </a:r>
          </a:p>
          <a:p>
            <a:pPr>
              <a:lnSpc>
                <a:spcPct val="107000"/>
              </a:lnSpc>
              <a:spcAft>
                <a:spcPts val="800"/>
              </a:spcAft>
              <a:buFont typeface="Wingdings" panose="05000000000000000000" pitchFamily="2" charset="2"/>
              <a:buChar char="v"/>
            </a:pPr>
            <a:r>
              <a:rPr lang="en-US" sz="2000" b="1" kern="100" dirty="0">
                <a:effectLst/>
                <a:latin typeface="Rockwell" panose="02060603020205020403" pitchFamily="18" charset="0"/>
                <a:ea typeface="Calibri" panose="020F0502020204030204" pitchFamily="34" charset="0"/>
                <a:cs typeface="Times New Roman" panose="02020603050405020304" pitchFamily="18" charset="0"/>
              </a:rPr>
              <a:t>  These tests were chosen to validate if our features were indeed predictive of the target variable and to remove irrelevant features.</a:t>
            </a:r>
            <a:endParaRPr lang="en-IN" sz="2000" dirty="0">
              <a:latin typeface="Rockwell" panose="02060603020205020403" pitchFamily="18" charset="0"/>
            </a:endParaRPr>
          </a:p>
        </p:txBody>
      </p:sp>
    </p:spTree>
    <p:extLst>
      <p:ext uri="{BB962C8B-B14F-4D97-AF65-F5344CB8AC3E}">
        <p14:creationId xmlns:p14="http://schemas.microsoft.com/office/powerpoint/2010/main" val="125136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B2F9C-BF41-15DF-40C8-DE3A4F5C3F58}"/>
              </a:ext>
            </a:extLst>
          </p:cNvPr>
          <p:cNvSpPr>
            <a:spLocks noGrp="1"/>
          </p:cNvSpPr>
          <p:nvPr>
            <p:ph type="title"/>
          </p:nvPr>
        </p:nvSpPr>
        <p:spPr/>
        <p:txBody>
          <a:bodyPr>
            <a:normAutofit/>
          </a:bodyPr>
          <a:lstStyle/>
          <a:p>
            <a:r>
              <a:rPr lang="en-IN" sz="2800" dirty="0">
                <a:effectLst/>
                <a:latin typeface="Rockwell" panose="02060603020205020403" pitchFamily="18" charset="0"/>
                <a:ea typeface="Calibri" panose="020F0502020204030204" pitchFamily="34" charset="0"/>
                <a:cs typeface="Times New Roman" panose="02020603050405020304" pitchFamily="18" charset="0"/>
              </a:rPr>
              <a:t>Class Imbalance Technique</a:t>
            </a:r>
            <a:endParaRPr lang="en-IN" sz="2800" dirty="0">
              <a:latin typeface="Rockwell" panose="02060603020205020403" pitchFamily="18" charset="0"/>
            </a:endParaRPr>
          </a:p>
        </p:txBody>
      </p:sp>
      <p:sp>
        <p:nvSpPr>
          <p:cNvPr id="3" name="Content Placeholder 2">
            <a:extLst>
              <a:ext uri="{FF2B5EF4-FFF2-40B4-BE49-F238E27FC236}">
                <a16:creationId xmlns:a16="http://schemas.microsoft.com/office/drawing/2014/main" id="{2890C8EF-32FF-C43D-4E77-51E454DE880B}"/>
              </a:ext>
            </a:extLst>
          </p:cNvPr>
          <p:cNvSpPr>
            <a:spLocks noGrp="1"/>
          </p:cNvSpPr>
          <p:nvPr>
            <p:ph idx="1"/>
          </p:nvPr>
        </p:nvSpPr>
        <p:spPr>
          <a:xfrm>
            <a:off x="550606" y="2694039"/>
            <a:ext cx="11415252" cy="2792361"/>
          </a:xfrm>
        </p:spPr>
        <p:txBody>
          <a:bodyPr>
            <a:normAutofit/>
          </a:bodyPr>
          <a:lstStyle/>
          <a:p>
            <a:pPr marL="0" indent="0">
              <a:lnSpc>
                <a:spcPct val="107000"/>
              </a:lnSpc>
              <a:spcAft>
                <a:spcPts val="800"/>
              </a:spcAft>
              <a:buNone/>
            </a:pPr>
            <a:r>
              <a:rPr lang="en-US" sz="2000" kern="100" dirty="0">
                <a:latin typeface="Rockwell" panose="02060603020205020403" pitchFamily="18" charset="0"/>
                <a:ea typeface="Calibri" panose="020F0502020204030204" pitchFamily="34" charset="0"/>
                <a:cs typeface="Times New Roman" panose="02020603050405020304" pitchFamily="18" charset="0"/>
              </a:rPr>
              <a:t>Since this is a regression problem (not classification), class imbalance techniques were not applied. However, we ensured the dataset was well-distributed across car types, price ranges, and regions to prevent biased model learning.</a:t>
            </a:r>
            <a:endParaRPr lang="en-IN" sz="2000" kern="100" dirty="0">
              <a:solidFill>
                <a:schemeClr val="accent5"/>
              </a:solidFill>
              <a:effectLst/>
              <a:latin typeface="Rockwell" panose="020606030202050204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4275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585A9-3596-AE33-1AB0-058782CC70B8}"/>
              </a:ext>
            </a:extLst>
          </p:cNvPr>
          <p:cNvSpPr>
            <a:spLocks noGrp="1"/>
          </p:cNvSpPr>
          <p:nvPr>
            <p:ph type="title"/>
          </p:nvPr>
        </p:nvSpPr>
        <p:spPr/>
        <p:txBody>
          <a:bodyPr>
            <a:normAutofit/>
          </a:bodyPr>
          <a:lstStyle/>
          <a:p>
            <a:r>
              <a:rPr lang="en-IN" sz="2800" dirty="0">
                <a:latin typeface="Rockwell" panose="02060603020205020403" pitchFamily="18" charset="0"/>
              </a:rPr>
              <a:t>Model Building - Base Model</a:t>
            </a:r>
          </a:p>
        </p:txBody>
      </p:sp>
      <p:sp>
        <p:nvSpPr>
          <p:cNvPr id="3" name="Content Placeholder 2">
            <a:extLst>
              <a:ext uri="{FF2B5EF4-FFF2-40B4-BE49-F238E27FC236}">
                <a16:creationId xmlns:a16="http://schemas.microsoft.com/office/drawing/2014/main" id="{77B955FE-24D7-BD2E-F889-4CC63CB11924}"/>
              </a:ext>
            </a:extLst>
          </p:cNvPr>
          <p:cNvSpPr>
            <a:spLocks noGrp="1"/>
          </p:cNvSpPr>
          <p:nvPr>
            <p:ph idx="1"/>
          </p:nvPr>
        </p:nvSpPr>
        <p:spPr>
          <a:xfrm>
            <a:off x="685800" y="2664542"/>
            <a:ext cx="10820400" cy="3554143"/>
          </a:xfrm>
        </p:spPr>
        <p:txBody>
          <a:bodyPr>
            <a:normAutofit/>
          </a:bodyPr>
          <a:lstStyle/>
          <a:p>
            <a:pPr marL="0" indent="0">
              <a:buNone/>
            </a:pPr>
            <a:r>
              <a:rPr lang="en-US" sz="2000" dirty="0">
                <a:latin typeface="Rockwell" panose="02060603020205020403" pitchFamily="18" charset="0"/>
              </a:rPr>
              <a:t>Linear Regression was chosen as the base model due to its simplicity, interpretability, and ability to provide a baseline for more complex models. This helped to understand if a simple linear relationship existed between features and the target variable.</a:t>
            </a:r>
            <a:endParaRPr lang="en-IN" sz="2000" dirty="0">
              <a:latin typeface="Rockwell" panose="02060603020205020403" pitchFamily="18" charset="0"/>
            </a:endParaRPr>
          </a:p>
        </p:txBody>
      </p:sp>
    </p:spTree>
    <p:extLst>
      <p:ext uri="{BB962C8B-B14F-4D97-AF65-F5344CB8AC3E}">
        <p14:creationId xmlns:p14="http://schemas.microsoft.com/office/powerpoint/2010/main" val="331106965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419</TotalTime>
  <Words>1368</Words>
  <Application>Microsoft Office PowerPoint</Application>
  <PresentationFormat>Widescreen</PresentationFormat>
  <Paragraphs>72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Algerian</vt:lpstr>
      <vt:lpstr>Arial</vt:lpstr>
      <vt:lpstr>Century Gothic</vt:lpstr>
      <vt:lpstr>Comic Sans MS</vt:lpstr>
      <vt:lpstr>Rockwell</vt:lpstr>
      <vt:lpstr>Wingdings</vt:lpstr>
      <vt:lpstr>Vapor Trail</vt:lpstr>
      <vt:lpstr>Car Price Prediction - Data Processing and Modeling</vt:lpstr>
      <vt:lpstr>Introduction to the Domain</vt:lpstr>
      <vt:lpstr>Problem Statement</vt:lpstr>
      <vt:lpstr>Data Cleaning and Preprocessing</vt:lpstr>
      <vt:lpstr>Exploratory Data Analysis (EDA)</vt:lpstr>
      <vt:lpstr>Feature Engineering</vt:lpstr>
      <vt:lpstr>Statistical Significance</vt:lpstr>
      <vt:lpstr>Class Imbalance Technique</vt:lpstr>
      <vt:lpstr>Model Building - Base Model</vt:lpstr>
      <vt:lpstr>Models Used in the Project</vt:lpstr>
      <vt:lpstr>Models Used in the Project</vt:lpstr>
      <vt:lpstr>Model Evaluation Metric</vt:lpstr>
      <vt:lpstr>Final Model - Selection</vt:lpstr>
      <vt:lpstr>Conclusion - Feature Importance</vt:lpstr>
      <vt:lpstr> Business Suggestions/Solutions</vt:lpstr>
      <vt:lpstr>Streamlit Application  User Guide</vt:lpstr>
      <vt:lpstr>Input Car Details</vt:lpstr>
      <vt:lpstr>Predict Price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Sivasuriya D</dc:creator>
  <cp:lastModifiedBy>Sivasuriya D</cp:lastModifiedBy>
  <cp:revision>20</cp:revision>
  <dcterms:created xsi:type="dcterms:W3CDTF">2024-08-19T06:06:31Z</dcterms:created>
  <dcterms:modified xsi:type="dcterms:W3CDTF">2024-11-16T04:46:57Z</dcterms:modified>
</cp:coreProperties>
</file>