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9CDE77-A272-451E-ACB8-447F6A4E9FB5}" type="datetimeFigureOut">
              <a:rPr lang="en-IN" smtClean="0"/>
              <a:t>19-08-2024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49680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36229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19-08-2024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89958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19-08-2024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73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9CDE77-A272-451E-ACB8-447F6A4E9FB5}" type="datetimeFigureOut">
              <a:rPr lang="en-IN" smtClean="0"/>
              <a:t>19-08-2024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68429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065341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53214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71906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9CDE77-A272-451E-ACB8-447F6A4E9FB5}" type="datetimeFigureOut">
              <a:rPr lang="en-IN" smtClean="0"/>
              <a:t>19-08-2024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96456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29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19-08-2024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59650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CDE77-A272-451E-ACB8-447F6A4E9FB5}"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26734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CDE77-A272-451E-ACB8-447F6A4E9FB5}"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7738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CDE77-A272-451E-ACB8-447F6A4E9FB5}"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177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CDE77-A272-451E-ACB8-447F6A4E9FB5}"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9552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21361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87012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9CDE77-A272-451E-ACB8-447F6A4E9FB5}" type="datetimeFigureOut">
              <a:rPr lang="en-IN" smtClean="0"/>
              <a:t>19-08-2024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4B41D0-C589-4E7C-A7F5-EBB01C425E68}" type="slidenum">
              <a:rPr lang="en-IN" smtClean="0"/>
              <a:t>‹#›</a:t>
            </a:fld>
            <a:endParaRPr lang="en-IN"/>
          </a:p>
        </p:txBody>
      </p:sp>
    </p:spTree>
    <p:extLst>
      <p:ext uri="{BB962C8B-B14F-4D97-AF65-F5344CB8AC3E}">
        <p14:creationId xmlns:p14="http://schemas.microsoft.com/office/powerpoint/2010/main" val="42074638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AE9B-60D7-E491-7924-04D9234D9951}"/>
              </a:ext>
            </a:extLst>
          </p:cNvPr>
          <p:cNvSpPr>
            <a:spLocks noGrp="1"/>
          </p:cNvSpPr>
          <p:nvPr>
            <p:ph type="ctrTitle"/>
          </p:nvPr>
        </p:nvSpPr>
        <p:spPr/>
        <p:txBody>
          <a:bodyPr>
            <a:normAutofit/>
          </a:bodyPr>
          <a:lstStyle/>
          <a:p>
            <a:r>
              <a:rPr lang="en-IN" sz="3600" dirty="0">
                <a:effectLst/>
                <a:latin typeface="Algerian" panose="04020705040A02060702" pitchFamily="82" charset="0"/>
                <a:ea typeface="Calibri" panose="020F0502020204030204" pitchFamily="34" charset="0"/>
                <a:cs typeface="Times New Roman" panose="02020603050405020304" pitchFamily="18" charset="0"/>
              </a:rPr>
              <a:t>Car Price Prediction - Data Processing and Modeling</a:t>
            </a:r>
            <a:endParaRPr lang="en-IN" sz="3600" dirty="0">
              <a:latin typeface="Algerian" panose="04020705040A02060702" pitchFamily="82" charset="0"/>
            </a:endParaRPr>
          </a:p>
        </p:txBody>
      </p:sp>
    </p:spTree>
    <p:extLst>
      <p:ext uri="{BB962C8B-B14F-4D97-AF65-F5344CB8AC3E}">
        <p14:creationId xmlns:p14="http://schemas.microsoft.com/office/powerpoint/2010/main" val="116370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CB4-246C-E145-DDF1-B0F663B10463}"/>
              </a:ext>
            </a:extLst>
          </p:cNvPr>
          <p:cNvSpPr>
            <a:spLocks noGrp="1"/>
          </p:cNvSpPr>
          <p:nvPr>
            <p:ph type="title"/>
          </p:nvPr>
        </p:nvSpPr>
        <p:spPr/>
        <p:txBody>
          <a:bodyPr>
            <a:normAutofit/>
          </a:bodyPr>
          <a:lstStyle/>
          <a:p>
            <a:r>
              <a:rPr lang="en-IN" sz="2000" dirty="0">
                <a:latin typeface="Comic Sans MS" panose="030F0702030302020204" pitchFamily="66" charset="0"/>
              </a:rPr>
              <a:t>Overview</a:t>
            </a:r>
          </a:p>
        </p:txBody>
      </p:sp>
      <p:sp>
        <p:nvSpPr>
          <p:cNvPr id="3" name="Content Placeholder 2">
            <a:extLst>
              <a:ext uri="{FF2B5EF4-FFF2-40B4-BE49-F238E27FC236}">
                <a16:creationId xmlns:a16="http://schemas.microsoft.com/office/drawing/2014/main" id="{C0287A43-8E54-B614-305B-A497ACB4D95C}"/>
              </a:ext>
            </a:extLst>
          </p:cNvPr>
          <p:cNvSpPr>
            <a:spLocks noGrp="1"/>
          </p:cNvSpPr>
          <p:nvPr>
            <p:ph idx="1"/>
          </p:nvPr>
        </p:nvSpPr>
        <p:spPr>
          <a:xfrm>
            <a:off x="838200" y="1825625"/>
            <a:ext cx="10515600" cy="4476852"/>
          </a:xfrm>
        </p:spPr>
        <p:txBody>
          <a:bodyPr/>
          <a:lstStyle/>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report outlines a comprehensive methodology for preparing, cleaning, and modeling data related to car prices across multiple cities. The primary objective is to build a predictive model for car prices using a dataset comprising various car attributes. The methodology involves data cleaning, feature engineering, model selection, and performance evaluation.</a:t>
            </a:r>
          </a:p>
          <a:p>
            <a:endParaRPr lang="en-IN" dirty="0"/>
          </a:p>
        </p:txBody>
      </p:sp>
    </p:spTree>
    <p:extLst>
      <p:ext uri="{BB962C8B-B14F-4D97-AF65-F5344CB8AC3E}">
        <p14:creationId xmlns:p14="http://schemas.microsoft.com/office/powerpoint/2010/main" val="360767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8AF8-027C-04AB-D1C0-730DBE639188}"/>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Data Collection and Integration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1DE04E16-275C-759A-07A2-402EDEF467A9}"/>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1. Data Import:</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Data is imported from CSV files for various cities: Bangalore, Chennai, Delhi, Hyderabad, Jaipur, and Kolkata.</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Each city's dataset is read into a Pandas DataFrame.</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2. City Labeling:</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A new column, 'City', is added to each DataFrame to denote the respective city.</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3. Concatenation:</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DataFrames are concatenated into a single DataFrame for combined analysis.</a:t>
            </a:r>
          </a:p>
          <a:p>
            <a:pPr marL="0" indent="0">
              <a:buNone/>
            </a:pPr>
            <a:endParaRPr lang="en-IN" dirty="0"/>
          </a:p>
        </p:txBody>
      </p:sp>
    </p:spTree>
    <p:extLst>
      <p:ext uri="{BB962C8B-B14F-4D97-AF65-F5344CB8AC3E}">
        <p14:creationId xmlns:p14="http://schemas.microsoft.com/office/powerpoint/2010/main" val="355096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15FA-FF8B-E5B5-8055-69A2B12035BE}"/>
              </a:ext>
            </a:extLst>
          </p:cNvPr>
          <p:cNvSpPr>
            <a:spLocks noGrp="1"/>
          </p:cNvSpPr>
          <p:nvPr>
            <p:ph type="title"/>
          </p:nvPr>
        </p:nvSpPr>
        <p:spPr>
          <a:xfrm>
            <a:off x="3224982" y="816077"/>
            <a:ext cx="8128818" cy="550607"/>
          </a:xfrm>
        </p:spPr>
        <p:txBody>
          <a:bodyPr>
            <a:normAutofit fontScale="90000"/>
          </a:bodyPr>
          <a:lstStyle/>
          <a:p>
            <a:r>
              <a:rPr lang="en-IN" sz="2400" b="1" dirty="0">
                <a:effectLst/>
                <a:latin typeface="Comic Sans MS" panose="030F0702030302020204" pitchFamily="66" charset="0"/>
                <a:ea typeface="Calibri" panose="020F0502020204030204" pitchFamily="34" charset="0"/>
                <a:cs typeface="Times New Roman" panose="02020603050405020304" pitchFamily="18" charset="0"/>
              </a:rPr>
              <a:t>Methodology - Data Cleaning and Transformation</a:t>
            </a:r>
            <a:endParaRPr lang="en-IN" sz="24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16612FE-526F-8E95-F825-4408312F1C40}"/>
              </a:ext>
            </a:extLst>
          </p:cNvPr>
          <p:cNvSpPr>
            <a:spLocks noGrp="1"/>
          </p:cNvSpPr>
          <p:nvPr>
            <p:ph idx="1"/>
          </p:nvPr>
        </p:nvSpPr>
        <p:spPr>
          <a:xfrm>
            <a:off x="294967" y="1494503"/>
            <a:ext cx="11710219" cy="4758813"/>
          </a:xfrm>
        </p:spPr>
        <p:txBody>
          <a:bodyPr>
            <a:noAutofit/>
          </a:bodyPr>
          <a:lstStyle/>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1. Column Dropping: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Unnecessary columns are removed from each DataFrame to focus on relevant features.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2. Feature Cleaning: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Numerical columns are cleaned by removing nonnumeric characters and converting them to appropriate numeric types.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3. Price Cleaning: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'price' column is converted to a numeric format, taking into account different currency formats.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4. Normalization: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Numerical features are normalized using MinMax scaling to bring them into a uniform range.</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5. Handling Missing Values: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Missing values in numerical columns are filled with the column mean.</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6. Outlier Removal: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Outliers are detected using Zscores and removed if they exceed a threshold.</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7. Categorical Encoding: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Categorical variables are onehot encoded, and ordinal variables are label encoded.</a:t>
            </a:r>
          </a:p>
          <a:p>
            <a:endParaRPr lang="en-IN" sz="1200" dirty="0">
              <a:latin typeface="Comic Sans MS" panose="030F0702030302020204" pitchFamily="66" charset="0"/>
            </a:endParaRPr>
          </a:p>
          <a:p>
            <a:endParaRPr lang="en-IN" sz="1200" dirty="0">
              <a:latin typeface="Comic Sans MS" panose="030F0702030302020204" pitchFamily="66" charset="0"/>
            </a:endParaRPr>
          </a:p>
        </p:txBody>
      </p:sp>
    </p:spTree>
    <p:extLst>
      <p:ext uri="{BB962C8B-B14F-4D97-AF65-F5344CB8AC3E}">
        <p14:creationId xmlns:p14="http://schemas.microsoft.com/office/powerpoint/2010/main" val="237306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23D-FFA1-BB3C-3149-20D97E564508}"/>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Model Development and Evaluation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78F9F5E-9215-23B5-06D0-79F2F2D6B51D}"/>
              </a:ext>
            </a:extLst>
          </p:cNvPr>
          <p:cNvSpPr>
            <a:spLocks noGrp="1"/>
          </p:cNvSpPr>
          <p:nvPr>
            <p:ph idx="1"/>
          </p:nvPr>
        </p:nvSpPr>
        <p:spPr>
          <a:xfrm>
            <a:off x="294967" y="1825625"/>
            <a:ext cx="11641393" cy="4667250"/>
          </a:xfrm>
        </p:spPr>
        <p:txBody>
          <a:bodyPr>
            <a:normAutofit fontScale="85000" lnSpcReduction="20000"/>
          </a:bodyPr>
          <a:lstStyle/>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1. Feature and Target Definition: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Features (X) and target variable (y) are defined, with 'Price' as the target.</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2. Train -Test Split:</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data is split into training and testing sets.</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3. Model Selection: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Random Forest Regressor is selected due to its robustness and ability to handle both numerical and categorical data.</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4. Hyperparameter Tuning:</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Grid Search and Randomized Search are employed to find optimal hyperparameters for the Random Forest model.</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5. Model Evaluation: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model's performance is evaluated using Mean Absolute Error (MAE), Mean Squared Error (MSE), and R-squared (R2) metrics.</a:t>
            </a:r>
          </a:p>
          <a:p>
            <a:endParaRPr lang="en-IN" dirty="0"/>
          </a:p>
        </p:txBody>
      </p:sp>
    </p:spTree>
    <p:extLst>
      <p:ext uri="{BB962C8B-B14F-4D97-AF65-F5344CB8AC3E}">
        <p14:creationId xmlns:p14="http://schemas.microsoft.com/office/powerpoint/2010/main" val="57242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AD19-08D8-F7A8-EB69-5528DBF236A5}"/>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Visualization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2BC014F-5324-B996-DDBD-F00D5A9876FE}"/>
              </a:ext>
            </a:extLst>
          </p:cNvPr>
          <p:cNvSpPr>
            <a:spLocks noGrp="1"/>
          </p:cNvSpPr>
          <p:nvPr>
            <p:ph idx="1"/>
          </p:nvPr>
        </p:nvSpPr>
        <p:spPr>
          <a:xfrm>
            <a:off x="838200" y="1825625"/>
            <a:ext cx="10515600" cy="4771820"/>
          </a:xfrm>
        </p:spPr>
        <p:txBody>
          <a:bodyPr>
            <a:normAutofit/>
          </a:bodyPr>
          <a:lstStyle/>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1. Data Visualization:</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Scatter plots, heatmaps, histograms, and box plots are used to explore relationships between features and the target variable.</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2. Pair Plots:</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Pair plots are used to visualize the pairwise relationships between numerical features.</a:t>
            </a:r>
          </a:p>
        </p:txBody>
      </p:sp>
    </p:spTree>
    <p:extLst>
      <p:ext uri="{BB962C8B-B14F-4D97-AF65-F5344CB8AC3E}">
        <p14:creationId xmlns:p14="http://schemas.microsoft.com/office/powerpoint/2010/main" val="75245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3051-837C-AD70-5518-3227B6293350}"/>
              </a:ext>
            </a:extLst>
          </p:cNvPr>
          <p:cNvSpPr>
            <a:spLocks noGrp="1"/>
          </p:cNvSpPr>
          <p:nvPr>
            <p:ph type="title"/>
          </p:nvPr>
        </p:nvSpPr>
        <p:spPr/>
        <p:txBody>
          <a:bodyPr>
            <a:normAutofit fontScale="90000"/>
          </a:bodyPr>
          <a:lstStyle/>
          <a:p>
            <a:r>
              <a:rPr lang="en-IN" sz="2400" kern="100" dirty="0">
                <a:effectLst/>
                <a:latin typeface="Comic Sans MS" panose="030F0702030302020204" pitchFamily="66" charset="0"/>
                <a:ea typeface="Calibri" panose="020F0502020204030204" pitchFamily="34" charset="0"/>
                <a:cs typeface="Times New Roman" panose="02020603050405020304" pitchFamily="18" charset="0"/>
              </a:rPr>
              <a:t>Justification for Methodology and Model Selection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C7F7894-4660-9E0B-E0E0-C949119809F9}"/>
              </a:ext>
            </a:extLst>
          </p:cNvPr>
          <p:cNvSpPr>
            <a:spLocks noGrp="1"/>
          </p:cNvSpPr>
          <p:nvPr>
            <p:ph idx="1"/>
          </p:nvPr>
        </p:nvSpPr>
        <p:spPr>
          <a:xfrm>
            <a:off x="265471" y="1386348"/>
            <a:ext cx="11798710" cy="5106527"/>
          </a:xfrm>
        </p:spPr>
        <p:txBody>
          <a:bodyPr>
            <a:normAutofit fontScale="77500" lnSpcReduction="20000"/>
          </a:bodyPr>
          <a:lstStyle/>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1. Data Cleaning: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Cleaning steps such as removing nonnumeric characters and handling missing values ensure that the dataset is usable for modeling. This helps in reducing errors and inconsistencies.</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2. Feature Engineering: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Encoding categorical variables and normalizing numerical features make the data compatible with machine learning algorithms, which require numerical input.</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3. Model Selection:</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Random Forest Regressor is chosen due to its flexibility and capability to handle various data types and complex relationships. It also provides feature importance, which helps in understanding the impact of different features.</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4. Hyperparameter Tuning: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Grid Search and Randomized Search optimize model performance by finding the best hyperparameters, leading to better predictive accuracy.</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5. Model Evaluation:</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Evaluation metrics like MAE, MSE, and R2 are standard for assessing regression models. They provide insights into the model's accuracy and generalization ability.</a:t>
            </a:r>
          </a:p>
          <a:p>
            <a:endParaRPr lang="en-IN" dirty="0"/>
          </a:p>
        </p:txBody>
      </p:sp>
    </p:spTree>
    <p:extLst>
      <p:ext uri="{BB962C8B-B14F-4D97-AF65-F5344CB8AC3E}">
        <p14:creationId xmlns:p14="http://schemas.microsoft.com/office/powerpoint/2010/main" val="12513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2F9C-BF41-15DF-40C8-DE3A4F5C3F58}"/>
              </a:ext>
            </a:extLst>
          </p:cNvPr>
          <p:cNvSpPr>
            <a:spLocks noGrp="1"/>
          </p:cNvSpPr>
          <p:nvPr>
            <p:ph type="title"/>
          </p:nvPr>
        </p:nvSpPr>
        <p:spPr/>
        <p:txBody>
          <a:bodyPr>
            <a:normAutofit/>
          </a:bodyPr>
          <a:lstStyle/>
          <a:p>
            <a:r>
              <a:rPr lang="en-IN" sz="2400" dirty="0">
                <a:effectLst/>
                <a:latin typeface="Comic Sans MS" panose="030F0702030302020204" pitchFamily="66" charset="0"/>
                <a:ea typeface="Calibri" panose="020F0502020204030204" pitchFamily="34" charset="0"/>
                <a:cs typeface="Times New Roman" panose="02020603050405020304" pitchFamily="18" charset="0"/>
              </a:rPr>
              <a:t>Results</a:t>
            </a:r>
            <a:endParaRPr lang="en-IN" sz="24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890C8EF-32FF-C43D-4E77-51E454DE880B}"/>
              </a:ext>
            </a:extLst>
          </p:cNvPr>
          <p:cNvSpPr>
            <a:spLocks noGrp="1"/>
          </p:cNvSpPr>
          <p:nvPr>
            <p:ph idx="1"/>
          </p:nvPr>
        </p:nvSpPr>
        <p:spPr>
          <a:xfrm>
            <a:off x="550606" y="1825625"/>
            <a:ext cx="11415252" cy="3660775"/>
          </a:xfrm>
        </p:spPr>
        <p:txBody>
          <a:bodyPr>
            <a:normAutofit/>
          </a:bodyPr>
          <a:lstStyle/>
          <a:p>
            <a:pPr marL="0" indent="0">
              <a:lnSpc>
                <a:spcPct val="107000"/>
              </a:lnSpc>
              <a:spcAft>
                <a:spcPts val="800"/>
              </a:spcAft>
              <a:buNone/>
            </a:pPr>
            <a:r>
              <a:rPr lang="en-IN" sz="2000" kern="100" dirty="0">
                <a:latin typeface="Comic Sans MS" panose="030F0702030302020204" pitchFamily="66" charset="0"/>
                <a:ea typeface="Calibri" panose="020F0502020204030204" pitchFamily="34" charset="0"/>
                <a:cs typeface="Times New Roman" panose="02020603050405020304" pitchFamily="18" charset="0"/>
              </a:rPr>
              <a:t>1. </a:t>
            </a:r>
            <a:r>
              <a:rPr lang="en-IN" sz="2000" kern="100" dirty="0">
                <a:effectLst/>
                <a:latin typeface="Comic Sans MS" panose="030F0702030302020204" pitchFamily="66" charset="0"/>
                <a:ea typeface="Calibri" panose="020F0502020204030204" pitchFamily="34" charset="0"/>
                <a:cs typeface="Times New Roman" panose="02020603050405020304" pitchFamily="18" charset="0"/>
              </a:rPr>
              <a:t>Feature Importances: </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Random Forest model provides insights into the importance of different features, helping to understand which attributes have the most significant impact on car prices.</a:t>
            </a:r>
          </a:p>
          <a:p>
            <a:pPr marL="0" indent="0">
              <a:lnSpc>
                <a:spcPct val="107000"/>
              </a:lnSpc>
              <a:spcAft>
                <a:spcPts val="800"/>
              </a:spcAft>
              <a:buNone/>
            </a:pPr>
            <a:r>
              <a:rPr lang="en-IN" sz="2000" kern="100" dirty="0">
                <a:latin typeface="Comic Sans MS" panose="030F0702030302020204" pitchFamily="66" charset="0"/>
                <a:ea typeface="Calibri" panose="020F0502020204030204" pitchFamily="34" charset="0"/>
                <a:cs typeface="Times New Roman" panose="02020603050405020304" pitchFamily="18" charset="0"/>
              </a:rPr>
              <a:t>2. </a:t>
            </a:r>
            <a:r>
              <a:rPr lang="en-IN" sz="2000" kern="100" dirty="0">
                <a:effectLst/>
                <a:latin typeface="Comic Sans MS" panose="030F0702030302020204" pitchFamily="66" charset="0"/>
                <a:ea typeface="Calibri" panose="020F0502020204030204" pitchFamily="34" charset="0"/>
                <a:cs typeface="Times New Roman" panose="02020603050405020304" pitchFamily="18" charset="0"/>
              </a:rPr>
              <a:t>Model Performance: </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evaluation metrics (MAE, MSE, R2) help in assessing the model's performance, guiding further improvements if necessary.</a:t>
            </a:r>
          </a:p>
        </p:txBody>
      </p:sp>
    </p:spTree>
    <p:extLst>
      <p:ext uri="{BB962C8B-B14F-4D97-AF65-F5344CB8AC3E}">
        <p14:creationId xmlns:p14="http://schemas.microsoft.com/office/powerpoint/2010/main" val="19142751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44</TotalTime>
  <Words>689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Century Gothic</vt:lpstr>
      <vt:lpstr>Comic Sans MS</vt:lpstr>
      <vt:lpstr>Vapor Trail</vt:lpstr>
      <vt:lpstr>Car Price Prediction - Data Processing and Modeling</vt:lpstr>
      <vt:lpstr>Overview</vt:lpstr>
      <vt:lpstr>Methodology - Data Collection and Integration</vt:lpstr>
      <vt:lpstr>Methodology - Data Cleaning and Transformation</vt:lpstr>
      <vt:lpstr>Methodology - Model Development and Evaluation</vt:lpstr>
      <vt:lpstr>Methodology - Visualization</vt:lpstr>
      <vt:lpstr>Justification for Methodology and Model Selection </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Sivasuriya D</dc:creator>
  <cp:lastModifiedBy>Sivasuriya D</cp:lastModifiedBy>
  <cp:revision>7</cp:revision>
  <dcterms:created xsi:type="dcterms:W3CDTF">2024-08-19T06:06:31Z</dcterms:created>
  <dcterms:modified xsi:type="dcterms:W3CDTF">2024-08-19T06:50:40Z</dcterms:modified>
</cp:coreProperties>
</file>