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8" r:id="rId3"/>
    <p:sldId id="258" r:id="rId4"/>
    <p:sldId id="299" r:id="rId5"/>
    <p:sldId id="302" r:id="rId6"/>
    <p:sldId id="303" r:id="rId7"/>
    <p:sldId id="259" r:id="rId8"/>
    <p:sldId id="260" r:id="rId9"/>
    <p:sldId id="261" r:id="rId10"/>
    <p:sldId id="262" r:id="rId11"/>
    <p:sldId id="263" r:id="rId12"/>
    <p:sldId id="298" r:id="rId13"/>
    <p:sldId id="296" r:id="rId14"/>
    <p:sldId id="290" r:id="rId15"/>
    <p:sldId id="294" r:id="rId16"/>
    <p:sldId id="300" r:id="rId17"/>
    <p:sldId id="264" r:id="rId18"/>
    <p:sldId id="265" r:id="rId19"/>
    <p:sldId id="292" r:id="rId20"/>
    <p:sldId id="291" r:id="rId21"/>
    <p:sldId id="266"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76" autoAdjust="0"/>
    <p:restoredTop sz="91747" autoAdjust="0"/>
  </p:normalViewPr>
  <p:slideViewPr>
    <p:cSldViewPr snapToGrid="0">
      <p:cViewPr varScale="1">
        <p:scale>
          <a:sx n="69" d="100"/>
          <a:sy n="69" d="100"/>
        </p:scale>
        <p:origin x="91"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B97D-2B93-87BC-BD1B-8DA64654EF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A329A4-3D65-8F0A-4FB5-065688D07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68FAEC-48C8-86FE-62B8-65CA2198217E}"/>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43AFE9FF-9D68-8CC8-7169-43D3114C42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01A16F-08C3-CEC6-F31B-6CC7A9C285C9}"/>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2914720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7E403-491D-9872-AF1A-EE09EAA292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DA6985-BD24-65C6-BEF1-A5A7AAD29A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C8788-6822-2DD2-A2E3-E448CFDA2DF7}"/>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3E5D4419-8F1E-CF02-5075-A0CE5AE4C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845683-F921-E7F1-7802-33DA2D630F36}"/>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346719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DAC45C-1869-DBC6-3CF0-7E102122F76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51ECDF-759F-4B14-407A-9953A9786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43E83A-149A-2CE9-5747-44364622A661}"/>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29A6A81A-06F8-0A81-D149-FE5E24E0B0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926EF8-8D15-D04A-EB19-D94FB1F93984}"/>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232878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D1F8-2F9A-7EA6-3C53-F8AEB02390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1231FB-838D-A8C0-CDC5-92AFD4FBA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E10C7-74AC-9681-FB9E-FD48B5529780}"/>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70C68D71-D0DE-5CFB-A49E-FBF3CC6FD7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DFA0D2-0578-234B-EFD6-ABF7D92ED4C1}"/>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625654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C0F0-2700-AD96-1FA6-3B18FB1B50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65D70D-368A-41C1-D680-919200A039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AA3875-7FA3-975B-F24A-36B784EF5829}"/>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67879034-BC3C-9A1C-B6AE-9D436BD689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335A73-CDCC-4BC7-4095-4E7A9A4E1926}"/>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268020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FE2F-6B0B-ADAC-2D4A-0312F41B5D7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E2E609-464F-A9AD-B9F6-C1A9838E9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2A31FC-2F75-B8A9-6920-E172CD92E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F9C6D4-3780-568A-2341-F9694856810D}"/>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6" name="Footer Placeholder 5">
            <a:extLst>
              <a:ext uri="{FF2B5EF4-FFF2-40B4-BE49-F238E27FC236}">
                <a16:creationId xmlns:a16="http://schemas.microsoft.com/office/drawing/2014/main" id="{E24F8DB2-9704-7269-35A8-08BC7F60E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811BFC-BEAB-27AC-4F8E-C16202E92783}"/>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36594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01DAE-2594-D577-0FC5-9CA0D132525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E4A997-30CC-DE3F-1F51-3DBAFA7888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2C73AF-9564-0DBC-52BA-C9891631E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CB4D017-C451-B7C0-915D-4770D1E8F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4DEF6-8904-B1D3-8BB3-0BC32E287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B06A06-C29E-0A88-14DC-E38C72731606}"/>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8" name="Footer Placeholder 7">
            <a:extLst>
              <a:ext uri="{FF2B5EF4-FFF2-40B4-BE49-F238E27FC236}">
                <a16:creationId xmlns:a16="http://schemas.microsoft.com/office/drawing/2014/main" id="{457BC522-080A-39A1-7C38-11A08ABB19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784B43-BD19-1E22-2FB6-C603450C7F0C}"/>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371283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5288-B259-DF97-5738-634A6B85D4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5CDCCE-015D-C01C-7FFE-CDD02FBC7E90}"/>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4" name="Footer Placeholder 3">
            <a:extLst>
              <a:ext uri="{FF2B5EF4-FFF2-40B4-BE49-F238E27FC236}">
                <a16:creationId xmlns:a16="http://schemas.microsoft.com/office/drawing/2014/main" id="{835D21AE-DC8F-8C6C-029D-3BF697ED10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2CC7D-9B5E-6FE8-551E-1968311CD9F1}"/>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1960908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CB5EC7-00F4-6F89-C350-37DB8BB086A0}"/>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3" name="Footer Placeholder 2">
            <a:extLst>
              <a:ext uri="{FF2B5EF4-FFF2-40B4-BE49-F238E27FC236}">
                <a16:creationId xmlns:a16="http://schemas.microsoft.com/office/drawing/2014/main" id="{8A3B37FE-D6E6-30C7-DDA2-7EBD6F142D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73B2F1-FAC9-21FF-4262-BEF707EBE799}"/>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4088548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0A68-F1F7-F036-CF2B-2623DF1D8D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4F6690-6654-8B14-BFF2-50DC3FD17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5D1CA8-3ACB-E6EA-EE99-8FBFAA401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FC55A-CF89-B2BC-36B1-43154E695EA4}"/>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6" name="Footer Placeholder 5">
            <a:extLst>
              <a:ext uri="{FF2B5EF4-FFF2-40B4-BE49-F238E27FC236}">
                <a16:creationId xmlns:a16="http://schemas.microsoft.com/office/drawing/2014/main" id="{BE75D7A6-FF22-C50B-6DE2-27BCCD3AA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B6418A-16AB-19D0-1D08-FEDB60A4AA36}"/>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199129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A3DFA-4DDD-7CE2-26AC-37A67A6E1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8F6731-7595-04EC-7014-22CD76B1BB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25F113-A636-E980-3F5B-A90ABDC6CD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DF3894-6447-4467-2B44-56DEB46142FB}"/>
              </a:ext>
            </a:extLst>
          </p:cNvPr>
          <p:cNvSpPr>
            <a:spLocks noGrp="1"/>
          </p:cNvSpPr>
          <p:nvPr>
            <p:ph type="dt" sz="half" idx="10"/>
          </p:nvPr>
        </p:nvSpPr>
        <p:spPr/>
        <p:txBody>
          <a:bodyPr/>
          <a:lstStyle/>
          <a:p>
            <a:fld id="{A17E57D1-DA89-4930-9F5A-25311A417017}" type="datetimeFigureOut">
              <a:rPr lang="en-IN" smtClean="0"/>
              <a:t>09-05-2024</a:t>
            </a:fld>
            <a:endParaRPr lang="en-IN"/>
          </a:p>
        </p:txBody>
      </p:sp>
      <p:sp>
        <p:nvSpPr>
          <p:cNvPr id="6" name="Footer Placeholder 5">
            <a:extLst>
              <a:ext uri="{FF2B5EF4-FFF2-40B4-BE49-F238E27FC236}">
                <a16:creationId xmlns:a16="http://schemas.microsoft.com/office/drawing/2014/main" id="{DF144E61-C90F-4C3C-B840-88B5B2123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DA7ABD-E1A7-0143-3219-5F62B74A79B9}"/>
              </a:ext>
            </a:extLst>
          </p:cNvPr>
          <p:cNvSpPr>
            <a:spLocks noGrp="1"/>
          </p:cNvSpPr>
          <p:nvPr>
            <p:ph type="sldNum" sz="quarter" idx="12"/>
          </p:nvPr>
        </p:nvSpPr>
        <p:spPr/>
        <p:txBody>
          <a:bodyPr/>
          <a:lstStyle/>
          <a:p>
            <a:fld id="{E1A07752-759B-4A16-BC92-06146BB43BC6}" type="slidenum">
              <a:rPr lang="en-IN" smtClean="0"/>
              <a:t>‹#›</a:t>
            </a:fld>
            <a:endParaRPr lang="en-IN"/>
          </a:p>
        </p:txBody>
      </p:sp>
    </p:spTree>
    <p:extLst>
      <p:ext uri="{BB962C8B-B14F-4D97-AF65-F5344CB8AC3E}">
        <p14:creationId xmlns:p14="http://schemas.microsoft.com/office/powerpoint/2010/main" val="30429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E10939-FD67-9EB2-386B-CB7D99620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71FD43-CE66-0B14-706F-0920DA0B49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8FA65-9B9B-FE43-97B0-131B513EE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E57D1-DA89-4930-9F5A-25311A417017}" type="datetimeFigureOut">
              <a:rPr lang="en-IN" smtClean="0"/>
              <a:t>09-05-2024</a:t>
            </a:fld>
            <a:endParaRPr lang="en-IN"/>
          </a:p>
        </p:txBody>
      </p:sp>
      <p:sp>
        <p:nvSpPr>
          <p:cNvPr id="5" name="Footer Placeholder 4">
            <a:extLst>
              <a:ext uri="{FF2B5EF4-FFF2-40B4-BE49-F238E27FC236}">
                <a16:creationId xmlns:a16="http://schemas.microsoft.com/office/drawing/2014/main" id="{9F144BD0-65CD-B7EB-F5FC-74729DCED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AA8062-F38A-B518-5BBF-744CD745E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07752-759B-4A16-BC92-06146BB43BC6}" type="slidenum">
              <a:rPr lang="en-IN" smtClean="0"/>
              <a:t>‹#›</a:t>
            </a:fld>
            <a:endParaRPr lang="en-IN"/>
          </a:p>
        </p:txBody>
      </p:sp>
    </p:spTree>
    <p:extLst>
      <p:ext uri="{BB962C8B-B14F-4D97-AF65-F5344CB8AC3E}">
        <p14:creationId xmlns:p14="http://schemas.microsoft.com/office/powerpoint/2010/main" val="4260375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A24C-F9AA-1ACF-ED5F-069BC87E153D}"/>
              </a:ext>
            </a:extLst>
          </p:cNvPr>
          <p:cNvSpPr>
            <a:spLocks noGrp="1"/>
          </p:cNvSpPr>
          <p:nvPr>
            <p:ph type="ctrTitle"/>
          </p:nvPr>
        </p:nvSpPr>
        <p:spPr>
          <a:xfrm>
            <a:off x="1508760" y="685483"/>
            <a:ext cx="9144000" cy="2387600"/>
          </a:xfrm>
        </p:spPr>
        <p:txBody>
          <a:bodyPr>
            <a:noAutofit/>
          </a:bodyPr>
          <a:lstStyle/>
          <a:p>
            <a:r>
              <a:rPr lang="en-US" sz="4000" b="1" dirty="0">
                <a:latin typeface="Times New Roman" panose="02020603050405020304" pitchFamily="18" charset="0"/>
                <a:cs typeface="Times New Roman" panose="02020603050405020304" pitchFamily="18" charset="0"/>
              </a:rPr>
              <a:t>DEEPFAKE DETECTION USING MACHINE LEARNING</a:t>
            </a:r>
            <a:endParaRPr lang="en-IN"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95B8017-DC99-599A-6627-DF73712F8AE9}"/>
              </a:ext>
            </a:extLst>
          </p:cNvPr>
          <p:cNvSpPr>
            <a:spLocks noGrp="1"/>
          </p:cNvSpPr>
          <p:nvPr>
            <p:ph type="subTitle" idx="1"/>
          </p:nvPr>
        </p:nvSpPr>
        <p:spPr>
          <a:xfrm>
            <a:off x="782320" y="3784917"/>
            <a:ext cx="10596880" cy="2387600"/>
          </a:xfrm>
        </p:spPr>
        <p:txBody>
          <a:bodyPr>
            <a:normAutofit fontScale="70000" lnSpcReduction="20000"/>
          </a:bodyPr>
          <a:lstStyle/>
          <a:p>
            <a:pPr algn="l">
              <a:lnSpc>
                <a:spcPct val="120000"/>
              </a:lnSpc>
            </a:pPr>
            <a:r>
              <a:rPr lang="en-US" sz="3600" b="1" dirty="0">
                <a:latin typeface="Times New Roman" pitchFamily="18" charset="0"/>
                <a:cs typeface="Times New Roman" pitchFamily="18" charset="0"/>
              </a:rPr>
              <a:t>PRESENT BY                                                            SUPERVISOR</a:t>
            </a:r>
          </a:p>
          <a:p>
            <a:pPr algn="l">
              <a:lnSpc>
                <a:spcPct val="120000"/>
              </a:lnSpc>
            </a:pPr>
            <a:r>
              <a:rPr lang="en-US" b="1" dirty="0">
                <a:latin typeface="Times New Roman" pitchFamily="18" charset="0"/>
                <a:cs typeface="Times New Roman" pitchFamily="18" charset="0"/>
              </a:rPr>
              <a:t>RAJESH .A                                                                                                         </a:t>
            </a:r>
            <a:r>
              <a:rPr lang="en-US" dirty="0">
                <a:latin typeface="Times New Roman" pitchFamily="18" charset="0"/>
                <a:cs typeface="Times New Roman" pitchFamily="18" charset="0"/>
              </a:rPr>
              <a:t>Mrs</a:t>
            </a:r>
            <a:r>
              <a:rPr lang="en-US" b="1" dirty="0">
                <a:latin typeface="Times New Roman" pitchFamily="18" charset="0"/>
                <a:cs typeface="Times New Roman" pitchFamily="18" charset="0"/>
              </a:rPr>
              <a:t>. S</a:t>
            </a:r>
            <a:r>
              <a:rPr lang="en-US" dirty="0">
                <a:latin typeface="Times New Roman" pitchFamily="18" charset="0"/>
                <a:cs typeface="Times New Roman" pitchFamily="18" charset="0"/>
              </a:rPr>
              <a:t>. SARANYA M.E.,</a:t>
            </a:r>
          </a:p>
          <a:p>
            <a:pPr algn="l"/>
            <a:r>
              <a:rPr lang="en-US" b="1" dirty="0">
                <a:latin typeface="Times New Roman" pitchFamily="18" charset="0"/>
                <a:cs typeface="Times New Roman" pitchFamily="18" charset="0"/>
              </a:rPr>
              <a:t>SIVASURIYAN .M                                                                                             ASSISTANT PROFESSOR;</a:t>
            </a:r>
          </a:p>
          <a:p>
            <a:pPr algn="l"/>
            <a:r>
              <a:rPr lang="en-US" b="1">
                <a:latin typeface="Times New Roman" pitchFamily="18" charset="0"/>
                <a:cs typeface="Times New Roman" pitchFamily="18" charset="0"/>
              </a:rPr>
              <a:t>ILAVARASAN </a:t>
            </a:r>
            <a:r>
              <a:rPr lang="en-US" b="1" dirty="0">
                <a:latin typeface="Times New Roman" pitchFamily="18" charset="0"/>
                <a:cs typeface="Times New Roman" pitchFamily="18" charset="0"/>
              </a:rPr>
              <a:t>.R                                                                                             </a:t>
            </a:r>
            <a:r>
              <a:rPr lang="en-US" dirty="0">
                <a:latin typeface="Times New Roman" pitchFamily="18" charset="0"/>
                <a:cs typeface="Times New Roman" pitchFamily="18" charset="0"/>
              </a:rPr>
              <a:t>DEPARTMENT OF </a:t>
            </a:r>
          </a:p>
          <a:p>
            <a:pPr algn="l"/>
            <a:r>
              <a:rPr lang="en-US" b="1" dirty="0">
                <a:latin typeface="Times New Roman" pitchFamily="18" charset="0"/>
                <a:cs typeface="Times New Roman" pitchFamily="18" charset="0"/>
              </a:rPr>
              <a:t>SURYA . </a:t>
            </a:r>
            <a:r>
              <a:rPr lang="en-US" sz="2800" b="1" dirty="0">
                <a:latin typeface="Times New Roman" pitchFamily="18" charset="0"/>
                <a:cs typeface="Times New Roman" pitchFamily="18" charset="0"/>
              </a:rPr>
              <a:t>S</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INFORMATION TECHNOLOGY</a:t>
            </a:r>
          </a:p>
          <a:p>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7661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A3321-476C-2885-3C56-12E43D088BA6}"/>
              </a:ext>
            </a:extLst>
          </p:cNvPr>
          <p:cNvSpPr>
            <a:spLocks noGrp="1"/>
          </p:cNvSpPr>
          <p:nvPr>
            <p:ph type="title"/>
          </p:nvPr>
        </p:nvSpPr>
        <p:spPr>
          <a:xfrm>
            <a:off x="838200" y="365126"/>
            <a:ext cx="10515600" cy="1027740"/>
          </a:xfrm>
        </p:spPr>
        <p:txBody>
          <a:bodyPr/>
          <a:lstStyle/>
          <a:p>
            <a:r>
              <a:rPr lang="en-IN" b="1" dirty="0"/>
              <a:t>PROPOSED SYSTEM</a:t>
            </a:r>
          </a:p>
        </p:txBody>
      </p:sp>
      <p:sp>
        <p:nvSpPr>
          <p:cNvPr id="3" name="Content Placeholder 2">
            <a:extLst>
              <a:ext uri="{FF2B5EF4-FFF2-40B4-BE49-F238E27FC236}">
                <a16:creationId xmlns:a16="http://schemas.microsoft.com/office/drawing/2014/main" id="{6CD1F765-22F7-3CF6-783D-72DB234A2EE4}"/>
              </a:ext>
            </a:extLst>
          </p:cNvPr>
          <p:cNvSpPr>
            <a:spLocks noGrp="1"/>
          </p:cNvSpPr>
          <p:nvPr>
            <p:ph idx="1"/>
          </p:nvPr>
        </p:nvSpPr>
        <p:spPr>
          <a:xfrm>
            <a:off x="838200" y="1392866"/>
            <a:ext cx="10515600" cy="4896174"/>
          </a:xfrm>
        </p:spPr>
        <p:txBody>
          <a:bodyPr>
            <a:normAutofit fontScale="92500" lnSpcReduction="10000"/>
          </a:bodyPr>
          <a:lstStyle/>
          <a:p>
            <a:pPr algn="just">
              <a:lnSpc>
                <a:spcPct val="160000"/>
              </a:lnSpc>
            </a:pPr>
            <a:r>
              <a:rPr lang="en-US" sz="2000" b="1" dirty="0">
                <a:latin typeface="Times New Roman" panose="02020603050405020304" pitchFamily="18" charset="0"/>
                <a:cs typeface="Times New Roman" panose="02020603050405020304" pitchFamily="18" charset="0"/>
              </a:rPr>
              <a:t>Accurate face detection</a:t>
            </a:r>
            <a:r>
              <a:rPr lang="en-US" sz="2000" dirty="0">
                <a:latin typeface="Times New Roman" panose="02020603050405020304" pitchFamily="18" charset="0"/>
                <a:cs typeface="Times New Roman" panose="02020603050405020304" pitchFamily="18" charset="0"/>
              </a:rPr>
              <a:t>: MTCNN excels at accurately detecting faces in images and videos, even under challenging conditions like low lighting, occlusion, or variations in pose. This is crucial for deepfake detection, as accurately pinpointing the manipulated region is essential. </a:t>
            </a:r>
          </a:p>
          <a:p>
            <a:pPr algn="just">
              <a:lnSpc>
                <a:spcPct val="160000"/>
              </a:lnSpc>
            </a:pPr>
            <a:r>
              <a:rPr lang="en-US" sz="2000" b="1" dirty="0">
                <a:latin typeface="Times New Roman" panose="02020603050405020304" pitchFamily="18" charset="0"/>
                <a:cs typeface="Times New Roman" panose="02020603050405020304" pitchFamily="18" charset="0"/>
              </a:rPr>
              <a:t>Efficiency: </a:t>
            </a:r>
            <a:r>
              <a:rPr lang="en-US" sz="2000" dirty="0">
                <a:latin typeface="Times New Roman" panose="02020603050405020304" pitchFamily="18" charset="0"/>
                <a:cs typeface="Times New Roman" panose="02020603050405020304" pitchFamily="18" charset="0"/>
              </a:rPr>
              <a:t>MTCNN is relatively lightweight and computationally efficient compared to other face detection models. This is important for real-time applications where fast processing is needed.</a:t>
            </a:r>
          </a:p>
          <a:p>
            <a:pPr algn="just">
              <a:lnSpc>
                <a:spcPct val="160000"/>
              </a:lnSpc>
            </a:pPr>
            <a:r>
              <a:rPr lang="en-US" sz="2000" b="1" dirty="0">
                <a:latin typeface="Times New Roman" panose="02020603050405020304" pitchFamily="18" charset="0"/>
                <a:cs typeface="Times New Roman" panose="02020603050405020304" pitchFamily="18" charset="0"/>
              </a:rPr>
              <a:t>Pre-trained models: </a:t>
            </a:r>
            <a:r>
              <a:rPr lang="en-US" sz="2000" dirty="0">
                <a:latin typeface="Times New Roman" panose="02020603050405020304" pitchFamily="18" charset="0"/>
                <a:cs typeface="Times New Roman" panose="02020603050405020304" pitchFamily="18" charset="0"/>
              </a:rPr>
              <a:t>Inception Resnetv1 comes with pre-trained models on large datasets like VGGFace2 and CASIA-</a:t>
            </a:r>
            <a:r>
              <a:rPr lang="en-US" sz="2000" dirty="0" err="1">
                <a:latin typeface="Times New Roman" panose="02020603050405020304" pitchFamily="18" charset="0"/>
                <a:cs typeface="Times New Roman" panose="02020603050405020304" pitchFamily="18" charset="0"/>
              </a:rPr>
              <a:t>Webface</a:t>
            </a:r>
            <a:r>
              <a:rPr lang="en-US" sz="2000" dirty="0">
                <a:latin typeface="Times New Roman" panose="02020603050405020304" pitchFamily="18" charset="0"/>
                <a:cs typeface="Times New Roman" panose="02020603050405020304" pitchFamily="18" charset="0"/>
              </a:rPr>
              <a:t>, providing a strong starting point for fine-tuning on specific deepfake detection tasks. </a:t>
            </a:r>
          </a:p>
          <a:p>
            <a:pPr algn="just">
              <a:lnSpc>
                <a:spcPct val="160000"/>
              </a:lnSpc>
            </a:pPr>
            <a:r>
              <a:rPr lang="en-US" sz="2000" b="1" dirty="0">
                <a:latin typeface="Times New Roman" panose="02020603050405020304" pitchFamily="18" charset="0"/>
                <a:cs typeface="Times New Roman" panose="02020603050405020304" pitchFamily="18" charset="0"/>
              </a:rPr>
              <a:t>Flexibility: </a:t>
            </a:r>
            <a:r>
              <a:rPr lang="en-US" sz="2000" dirty="0">
                <a:latin typeface="Times New Roman" panose="02020603050405020304" pitchFamily="18" charset="0"/>
                <a:cs typeface="Times New Roman" panose="02020603050405020304" pitchFamily="18" charset="0"/>
              </a:rPr>
              <a:t>The model can be adapted for various tasks beyond facial recognition, like anomaly detection and image classification, offering potential for broader applications in deepfake analysis.</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590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380AF-3E2B-064B-3359-CC6B0AD9FD6D}"/>
              </a:ext>
            </a:extLst>
          </p:cNvPr>
          <p:cNvSpPr>
            <a:spLocks noGrp="1"/>
          </p:cNvSpPr>
          <p:nvPr>
            <p:ph type="title"/>
          </p:nvPr>
        </p:nvSpPr>
        <p:spPr>
          <a:xfrm>
            <a:off x="838200" y="365125"/>
            <a:ext cx="10515600" cy="1026795"/>
          </a:xfrm>
        </p:spPr>
        <p:txBody>
          <a:bodyPr/>
          <a:lstStyle/>
          <a:p>
            <a:r>
              <a:rPr lang="en-IN" b="1" dirty="0"/>
              <a:t>ADVANTAGES</a:t>
            </a:r>
          </a:p>
        </p:txBody>
      </p:sp>
      <p:sp>
        <p:nvSpPr>
          <p:cNvPr id="3" name="Content Placeholder 2">
            <a:extLst>
              <a:ext uri="{FF2B5EF4-FFF2-40B4-BE49-F238E27FC236}">
                <a16:creationId xmlns:a16="http://schemas.microsoft.com/office/drawing/2014/main" id="{D1CB3EDC-93A2-3611-F381-1853C0D69EAE}"/>
              </a:ext>
            </a:extLst>
          </p:cNvPr>
          <p:cNvSpPr>
            <a:spLocks noGrp="1"/>
          </p:cNvSpPr>
          <p:nvPr>
            <p:ph idx="1"/>
          </p:nvPr>
        </p:nvSpPr>
        <p:spPr>
          <a:xfrm>
            <a:off x="838200" y="1483360"/>
            <a:ext cx="10515600" cy="5009515"/>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End-to-end pipeline</a:t>
            </a:r>
            <a:r>
              <a:rPr lang="en-US" sz="2000" dirty="0">
                <a:latin typeface="Times New Roman" panose="02020603050405020304" pitchFamily="18" charset="0"/>
                <a:cs typeface="Times New Roman" panose="02020603050405020304" pitchFamily="18" charset="0"/>
              </a:rPr>
              <a:t>: By combining MTCNN for face detection and Inception Resnetv1 for feature extraction, you create a complete deepfake detection pipeline. </a:t>
            </a:r>
          </a:p>
          <a:p>
            <a:pPr algn="just">
              <a:lnSpc>
                <a:spcPct val="150000"/>
              </a:lnSpc>
            </a:pPr>
            <a:r>
              <a:rPr lang="en-US" sz="2000" b="1" dirty="0">
                <a:latin typeface="Times New Roman" panose="02020603050405020304" pitchFamily="18" charset="0"/>
                <a:cs typeface="Times New Roman" panose="02020603050405020304" pitchFamily="18" charset="0"/>
              </a:rPr>
              <a:t>Complementary expertise: </a:t>
            </a:r>
            <a:r>
              <a:rPr lang="en-US" sz="2000" dirty="0">
                <a:latin typeface="Times New Roman" panose="02020603050405020304" pitchFamily="18" charset="0"/>
                <a:cs typeface="Times New Roman" panose="02020603050405020304" pitchFamily="18" charset="0"/>
              </a:rPr>
              <a:t>MTCNN focuses on the "where" (finding faces), while Inception Resnetv1 focuses on the "what" (analyzing facial features). Together, they provide a comprehensive approach to detection. </a:t>
            </a:r>
          </a:p>
          <a:p>
            <a:pPr algn="just">
              <a:lnSpc>
                <a:spcPct val="150000"/>
              </a:lnSpc>
            </a:pPr>
            <a:r>
              <a:rPr lang="en-US" sz="2000" b="1" dirty="0">
                <a:latin typeface="Times New Roman" panose="02020603050405020304" pitchFamily="18" charset="0"/>
                <a:cs typeface="Times New Roman" panose="02020603050405020304" pitchFamily="18" charset="0"/>
              </a:rPr>
              <a:t>Community support: </a:t>
            </a:r>
            <a:r>
              <a:rPr lang="en-US" sz="2000" dirty="0">
                <a:latin typeface="Times New Roman" panose="02020603050405020304" pitchFamily="18" charset="0"/>
                <a:cs typeface="Times New Roman" panose="02020603050405020304" pitchFamily="18" charset="0"/>
              </a:rPr>
              <a:t>Both MTCNN and Inception Resnetv1 have active communities with ongoing research and development, ensuring access to updates and improvements.</a:t>
            </a:r>
          </a:p>
          <a:p>
            <a:pPr algn="just">
              <a:lnSpc>
                <a:spcPct val="150000"/>
              </a:lnSpc>
            </a:pPr>
            <a:r>
              <a:rPr lang="en-US" sz="2000" dirty="0">
                <a:latin typeface="Times New Roman" panose="02020603050405020304" pitchFamily="18" charset="0"/>
                <a:cs typeface="Times New Roman" panose="02020603050405020304" pitchFamily="18" charset="0"/>
              </a:rPr>
              <a:t>Overall, MTCNN and Inception Resnetv1 offer a valuable combination for building robust deepfake detection systems.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59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519F-A293-2136-A8D3-575682CC1ADE}"/>
              </a:ext>
            </a:extLst>
          </p:cNvPr>
          <p:cNvSpPr>
            <a:spLocks noGrp="1"/>
          </p:cNvSpPr>
          <p:nvPr>
            <p:ph type="title"/>
          </p:nvPr>
        </p:nvSpPr>
        <p:spPr>
          <a:xfrm>
            <a:off x="838200" y="267630"/>
            <a:ext cx="10515600" cy="691376"/>
          </a:xfrm>
        </p:spPr>
        <p:txBody>
          <a:bodyPr>
            <a:normAutofit fontScale="90000"/>
          </a:bodyPr>
          <a:lstStyle/>
          <a:p>
            <a:r>
              <a:rPr lang="en-US" b="1" dirty="0"/>
              <a:t>System Architecture</a:t>
            </a:r>
            <a:endParaRPr lang="en-IN" b="1" dirty="0"/>
          </a:p>
        </p:txBody>
      </p:sp>
      <p:pic>
        <p:nvPicPr>
          <p:cNvPr id="4" name="Image 13">
            <a:extLst>
              <a:ext uri="{FF2B5EF4-FFF2-40B4-BE49-F238E27FC236}">
                <a16:creationId xmlns:a16="http://schemas.microsoft.com/office/drawing/2014/main" id="{9B9E9A7C-46AE-EEE5-A5E4-0EFB81C6D4D9}"/>
              </a:ext>
            </a:extLst>
          </p:cNvPr>
          <p:cNvPicPr>
            <a:picLocks noGrp="1"/>
          </p:cNvPicPr>
          <p:nvPr>
            <p:ph idx="1"/>
          </p:nvPr>
        </p:nvPicPr>
        <p:blipFill>
          <a:blip r:embed="rId2" cstate="print"/>
          <a:stretch>
            <a:fillRect/>
          </a:stretch>
        </p:blipFill>
        <p:spPr>
          <a:xfrm>
            <a:off x="2386360" y="959006"/>
            <a:ext cx="8129240" cy="5319131"/>
          </a:xfrm>
          <a:prstGeom prst="rect">
            <a:avLst/>
          </a:prstGeom>
        </p:spPr>
      </p:pic>
    </p:spTree>
    <p:extLst>
      <p:ext uri="{BB962C8B-B14F-4D97-AF65-F5344CB8AC3E}">
        <p14:creationId xmlns:p14="http://schemas.microsoft.com/office/powerpoint/2010/main" val="237577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23DE-1579-5F60-01A2-5F0352AC6C5E}"/>
              </a:ext>
            </a:extLst>
          </p:cNvPr>
          <p:cNvSpPr>
            <a:spLocks noGrp="1"/>
          </p:cNvSpPr>
          <p:nvPr>
            <p:ph type="title"/>
          </p:nvPr>
        </p:nvSpPr>
        <p:spPr>
          <a:xfrm>
            <a:off x="838200" y="233681"/>
            <a:ext cx="10515600" cy="1087119"/>
          </a:xfrm>
        </p:spPr>
        <p:txBody>
          <a:bodyPr/>
          <a:lstStyle/>
          <a:p>
            <a:r>
              <a:rPr lang="en-US" b="1" dirty="0"/>
              <a:t>Module List</a:t>
            </a:r>
            <a:endParaRPr lang="en-IN" b="1" dirty="0"/>
          </a:p>
        </p:txBody>
      </p:sp>
      <p:sp>
        <p:nvSpPr>
          <p:cNvPr id="3" name="Content Placeholder 2">
            <a:extLst>
              <a:ext uri="{FF2B5EF4-FFF2-40B4-BE49-F238E27FC236}">
                <a16:creationId xmlns:a16="http://schemas.microsoft.com/office/drawing/2014/main" id="{F9350ACB-DC6E-CB33-44B6-68C92E4AE10D}"/>
              </a:ext>
            </a:extLst>
          </p:cNvPr>
          <p:cNvSpPr>
            <a:spLocks noGrp="1"/>
          </p:cNvSpPr>
          <p:nvPr>
            <p:ph idx="1"/>
          </p:nvPr>
        </p:nvSpPr>
        <p:spPr>
          <a:xfrm>
            <a:off x="838200" y="1320800"/>
            <a:ext cx="10515600" cy="4693919"/>
          </a:xfrm>
        </p:spPr>
        <p:txBody>
          <a:bodyPr>
            <a:normAutofit fontScale="92500" lnSpcReduction="10000"/>
          </a:bodyPr>
          <a:lstStyle/>
          <a:p>
            <a:pPr marL="514350" indent="-514350">
              <a:lnSpc>
                <a:spcPct val="150000"/>
              </a:lnSpc>
              <a:buFont typeface="+mj-lt"/>
              <a:buAutoNum type="arabicParenR"/>
            </a:pPr>
            <a:r>
              <a:rPr lang="en-US" dirty="0">
                <a:latin typeface="Times New Roman" panose="02020603050405020304" pitchFamily="18" charset="0"/>
                <a:cs typeface="Times New Roman" panose="02020603050405020304" pitchFamily="18" charset="0"/>
              </a:rPr>
              <a:t>Input</a:t>
            </a:r>
          </a:p>
          <a:p>
            <a:pPr marL="514350" indent="-514350">
              <a:lnSpc>
                <a:spcPct val="150000"/>
              </a:lnSpc>
              <a:buFont typeface="+mj-lt"/>
              <a:buAutoNum type="arabicParenR"/>
            </a:pPr>
            <a:r>
              <a:rPr lang="en-US" dirty="0">
                <a:latin typeface="Times New Roman" panose="02020603050405020304" pitchFamily="18" charset="0"/>
                <a:cs typeface="Times New Roman" panose="02020603050405020304" pitchFamily="18" charset="0"/>
              </a:rPr>
              <a:t>Pre-processing</a:t>
            </a:r>
          </a:p>
          <a:p>
            <a:pPr marL="514350" indent="-514350">
              <a:lnSpc>
                <a:spcPct val="150000"/>
              </a:lnSpc>
              <a:buFont typeface="+mj-lt"/>
              <a:buAutoNum type="arabicParenR"/>
            </a:pPr>
            <a:r>
              <a:rPr lang="en-US" dirty="0">
                <a:latin typeface="Times New Roman" panose="02020603050405020304" pitchFamily="18" charset="0"/>
                <a:cs typeface="Times New Roman" panose="02020603050405020304" pitchFamily="18" charset="0"/>
              </a:rPr>
              <a:t>Face Detection</a:t>
            </a:r>
          </a:p>
          <a:p>
            <a:pPr marL="514350" indent="-514350">
              <a:lnSpc>
                <a:spcPct val="150000"/>
              </a:lnSpc>
              <a:buFont typeface="+mj-lt"/>
              <a:buAutoNum type="arabicParenR"/>
            </a:pPr>
            <a:r>
              <a:rPr lang="en-US" dirty="0">
                <a:latin typeface="Times New Roman" panose="02020603050405020304" pitchFamily="18" charset="0"/>
                <a:cs typeface="Times New Roman" panose="02020603050405020304" pitchFamily="18" charset="0"/>
              </a:rPr>
              <a:t>Face Extraction</a:t>
            </a:r>
          </a:p>
          <a:p>
            <a:pPr marL="514350" indent="-514350">
              <a:lnSpc>
                <a:spcPct val="150000"/>
              </a:lnSpc>
              <a:buFont typeface="+mj-lt"/>
              <a:buAutoNum type="arabicParenR"/>
            </a:pPr>
            <a:r>
              <a:rPr lang="en-US" dirty="0">
                <a:latin typeface="Times New Roman" panose="02020603050405020304" pitchFamily="18" charset="0"/>
                <a:cs typeface="Times New Roman" panose="02020603050405020304" pitchFamily="18" charset="0"/>
              </a:rPr>
              <a:t>Deepfake Classification</a:t>
            </a:r>
          </a:p>
          <a:p>
            <a:pPr marL="514350" indent="-514350">
              <a:lnSpc>
                <a:spcPct val="150000"/>
              </a:lnSpc>
              <a:buFont typeface="+mj-lt"/>
              <a:buAutoNum type="arabicParenR"/>
            </a:pPr>
            <a:r>
              <a:rPr lang="en-IN" dirty="0">
                <a:latin typeface="Times New Roman" panose="02020603050405020304" pitchFamily="18" charset="0"/>
                <a:cs typeface="Times New Roman" panose="02020603050405020304" pitchFamily="18" charset="0"/>
              </a:rPr>
              <a:t>Decision Making</a:t>
            </a:r>
          </a:p>
          <a:p>
            <a:pPr marL="514350" indent="-514350">
              <a:lnSpc>
                <a:spcPct val="150000"/>
              </a:lnSpc>
              <a:buFont typeface="+mj-lt"/>
              <a:buAutoNum type="arabicParenR"/>
            </a:pPr>
            <a:r>
              <a:rPr lang="en-IN"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4214936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02BA98-C5D1-82ED-D154-0D4F6BC1BFB0}"/>
              </a:ext>
            </a:extLst>
          </p:cNvPr>
          <p:cNvSpPr txBox="1"/>
          <p:nvPr/>
        </p:nvSpPr>
        <p:spPr>
          <a:xfrm>
            <a:off x="1008380" y="329292"/>
            <a:ext cx="10175240" cy="5873724"/>
          </a:xfrm>
          <a:prstGeom prst="rect">
            <a:avLst/>
          </a:prstGeom>
          <a:noFill/>
        </p:spPr>
        <p:txBody>
          <a:bodyPr wrap="square">
            <a:spAutoFit/>
          </a:bodyPr>
          <a:lstStyle/>
          <a:p>
            <a:r>
              <a:rPr lang="en-IN" sz="3200" b="1" dirty="0"/>
              <a:t>Module Description</a:t>
            </a:r>
          </a:p>
          <a:p>
            <a:endParaRPr lang="en-IN" sz="2400" b="1" dirty="0"/>
          </a:p>
          <a:p>
            <a:pPr algn="just">
              <a:lnSpc>
                <a:spcPct val="150000"/>
              </a:lnSpc>
            </a:pPr>
            <a:r>
              <a:rPr lang="en-IN" sz="2400" b="1" dirty="0">
                <a:latin typeface="Times New Roman" panose="02020603050405020304" pitchFamily="18" charset="0"/>
                <a:cs typeface="Times New Roman" panose="02020603050405020304" pitchFamily="18" charset="0"/>
              </a:rPr>
              <a:t>1) Input</a:t>
            </a:r>
          </a:p>
          <a:p>
            <a:pPr algn="just">
              <a:lnSpc>
                <a:spcPct val="150000"/>
              </a:lnSpc>
            </a:pPr>
            <a:r>
              <a:rPr lang="en-US" sz="2400" dirty="0">
                <a:latin typeface="Times New Roman" panose="02020603050405020304" pitchFamily="18" charset="0"/>
                <a:cs typeface="Times New Roman" panose="02020603050405020304" pitchFamily="18" charset="0"/>
              </a:rPr>
              <a:t>The system takes a video or image as input.</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2) Pre-processing </a:t>
            </a:r>
          </a:p>
          <a:p>
            <a:pPr algn="just">
              <a:lnSpc>
                <a:spcPct val="150000"/>
              </a:lnSpc>
            </a:pPr>
            <a:r>
              <a:rPr lang="en-US" sz="2400" dirty="0">
                <a:latin typeface="Times New Roman" panose="02020603050405020304" pitchFamily="18" charset="0"/>
                <a:cs typeface="Times New Roman" panose="02020603050405020304" pitchFamily="18" charset="0"/>
              </a:rPr>
              <a:t>- The video/image is split into individual frames. </a:t>
            </a:r>
          </a:p>
          <a:p>
            <a:pPr algn="just">
              <a:lnSpc>
                <a:spcPct val="150000"/>
              </a:lnSpc>
            </a:pPr>
            <a:r>
              <a:rPr lang="en-US" sz="2400" dirty="0">
                <a:latin typeface="Times New Roman" panose="02020603050405020304" pitchFamily="18" charset="0"/>
                <a:cs typeface="Times New Roman" panose="02020603050405020304" pitchFamily="18" charset="0"/>
              </a:rPr>
              <a:t>- Each frame is resized to a standard size suitable for the ResNetV1 model.</a:t>
            </a:r>
          </a:p>
          <a:p>
            <a:pPr algn="just">
              <a:lnSpc>
                <a:spcPct val="150000"/>
              </a:lnSpc>
            </a:pPr>
            <a:r>
              <a:rPr lang="en-US" sz="2400" b="1" dirty="0">
                <a:latin typeface="Times New Roman" panose="02020603050405020304" pitchFamily="18" charset="0"/>
                <a:cs typeface="Times New Roman" panose="02020603050405020304" pitchFamily="18" charset="0"/>
              </a:rPr>
              <a:t>3) Face Detection</a:t>
            </a:r>
          </a:p>
          <a:p>
            <a:pPr algn="just">
              <a:lnSpc>
                <a:spcPct val="150000"/>
              </a:lnSpc>
            </a:pPr>
            <a:r>
              <a:rPr lang="en-US" sz="2400" dirty="0">
                <a:latin typeface="Times New Roman" panose="02020603050405020304" pitchFamily="18" charset="0"/>
                <a:cs typeface="Times New Roman" panose="02020603050405020304" pitchFamily="18" charset="0"/>
              </a:rPr>
              <a:t>- An MTCNN (Multi-task Cascaded Convolutional Networks) model is used to identify and localize faces within each frame. </a:t>
            </a:r>
          </a:p>
          <a:p>
            <a:pPr algn="just">
              <a:lnSpc>
                <a:spcPct val="150000"/>
              </a:lnSpc>
            </a:pPr>
            <a:r>
              <a:rPr lang="en-US" sz="2400" dirty="0">
                <a:latin typeface="Times New Roman" panose="02020603050405020304" pitchFamily="18" charset="0"/>
                <a:cs typeface="Times New Roman" panose="02020603050405020304" pitchFamily="18" charset="0"/>
              </a:rPr>
              <a:t>- MTCNN outputs bounding boxes around the detected faces.</a:t>
            </a:r>
          </a:p>
        </p:txBody>
      </p:sp>
    </p:spTree>
    <p:extLst>
      <p:ext uri="{BB962C8B-B14F-4D97-AF65-F5344CB8AC3E}">
        <p14:creationId xmlns:p14="http://schemas.microsoft.com/office/powerpoint/2010/main" val="1347570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BCC08-BE52-C650-0007-B327D15A6C7F}"/>
              </a:ext>
            </a:extLst>
          </p:cNvPr>
          <p:cNvSpPr txBox="1"/>
          <p:nvPr/>
        </p:nvSpPr>
        <p:spPr>
          <a:xfrm>
            <a:off x="1193800" y="525904"/>
            <a:ext cx="9804400" cy="6038641"/>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4) Face Extraction</a:t>
            </a:r>
          </a:p>
          <a:p>
            <a:pPr algn="just">
              <a:lnSpc>
                <a:spcPct val="150000"/>
              </a:lnSpc>
            </a:pPr>
            <a:r>
              <a:rPr lang="en-US" sz="2400" dirty="0">
                <a:latin typeface="Times New Roman" panose="02020603050405020304" pitchFamily="18" charset="0"/>
                <a:cs typeface="Times New Roman" panose="02020603050405020304" pitchFamily="18" charset="0"/>
              </a:rPr>
              <a:t>- Based on the bounding boxes from MTCNN, the facial regions are cropped from each frame.</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IN" sz="2400" b="1" dirty="0">
                <a:latin typeface="Times New Roman" panose="02020603050405020304" pitchFamily="18" charset="0"/>
                <a:cs typeface="Times New Roman" panose="02020603050405020304" pitchFamily="18" charset="0"/>
              </a:rPr>
              <a:t>5) Deepfake Classification</a:t>
            </a:r>
          </a:p>
          <a:p>
            <a:pPr algn="just">
              <a:lnSpc>
                <a:spcPct val="150000"/>
              </a:lnSpc>
            </a:pPr>
            <a:r>
              <a:rPr lang="en-US" sz="2400" dirty="0">
                <a:latin typeface="Times New Roman" panose="02020603050405020304" pitchFamily="18" charset="0"/>
                <a:cs typeface="Times New Roman" panose="02020603050405020304" pitchFamily="18" charset="0"/>
              </a:rPr>
              <a:t>- The cropped faces are fed into a pre-trained ResNetV1 model (a convolutional neural network). </a:t>
            </a:r>
          </a:p>
          <a:p>
            <a:pPr algn="just">
              <a:lnSpc>
                <a:spcPct val="150000"/>
              </a:lnSpc>
            </a:pPr>
            <a:r>
              <a:rPr lang="en-US" sz="2400" dirty="0">
                <a:latin typeface="Times New Roman" panose="02020603050405020304" pitchFamily="18" charset="0"/>
                <a:cs typeface="Times New Roman" panose="02020603050405020304" pitchFamily="18" charset="0"/>
              </a:rPr>
              <a:t>- ResNetV1 analyzes the facial features to determine the likelihood of it being a deepfake. </a:t>
            </a:r>
          </a:p>
          <a:p>
            <a:pPr algn="just">
              <a:lnSpc>
                <a:spcPct val="150000"/>
              </a:lnSpc>
            </a:pPr>
            <a:r>
              <a:rPr lang="en-US" sz="2400" dirty="0">
                <a:latin typeface="Times New Roman" panose="02020603050405020304" pitchFamily="18" charset="0"/>
                <a:cs typeface="Times New Roman" panose="02020603050405020304" pitchFamily="18" charset="0"/>
              </a:rPr>
              <a:t>- The model outputs a probability score for each face, indicating the confidence of it being real or a deepfake.</a:t>
            </a:r>
          </a:p>
          <a:p>
            <a:pPr algn="just">
              <a:lnSpc>
                <a:spcPct val="150000"/>
              </a:lnSpc>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303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800243-9332-149F-2656-8B0DE73F3522}"/>
              </a:ext>
            </a:extLst>
          </p:cNvPr>
          <p:cNvSpPr txBox="1"/>
          <p:nvPr/>
        </p:nvSpPr>
        <p:spPr>
          <a:xfrm>
            <a:off x="1168400" y="898436"/>
            <a:ext cx="9855200" cy="5021055"/>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6) Decision Making</a:t>
            </a:r>
          </a:p>
          <a:p>
            <a:pPr algn="just">
              <a:lnSpc>
                <a:spcPct val="150000"/>
              </a:lnSpc>
            </a:pPr>
            <a:r>
              <a:rPr lang="en-IN" sz="2400" dirty="0">
                <a:latin typeface="Times New Roman" panose="02020603050405020304" pitchFamily="18" charset="0"/>
                <a:cs typeface="Times New Roman" panose="02020603050405020304" pitchFamily="18" charset="0"/>
              </a:rPr>
              <a:t>- A threshold is set. </a:t>
            </a:r>
          </a:p>
          <a:p>
            <a:pPr algn="just">
              <a:lnSpc>
                <a:spcPct val="150000"/>
              </a:lnSpc>
            </a:pPr>
            <a:r>
              <a:rPr lang="en-IN" sz="2400" dirty="0">
                <a:latin typeface="Times New Roman" panose="02020603050405020304" pitchFamily="18" charset="0"/>
                <a:cs typeface="Times New Roman" panose="02020603050405020304" pitchFamily="18" charset="0"/>
              </a:rPr>
              <a:t>- If the probability score from ResNetV1 is higher than the threshold for a frame, it's classified as a deepfake. </a:t>
            </a:r>
          </a:p>
          <a:p>
            <a:pPr algn="just">
              <a:lnSpc>
                <a:spcPct val="150000"/>
              </a:lnSpc>
            </a:pPr>
            <a:r>
              <a:rPr lang="en-IN" sz="2400" dirty="0">
                <a:latin typeface="Times New Roman" panose="02020603050405020304" pitchFamily="18" charset="0"/>
                <a:cs typeface="Times New Roman" panose="02020603050405020304" pitchFamily="18" charset="0"/>
              </a:rPr>
              <a:t>- If the score falls below the threshold, it's classified as real.</a:t>
            </a:r>
          </a:p>
          <a:p>
            <a:pPr algn="just">
              <a:lnSpc>
                <a:spcPct val="150000"/>
              </a:lnSpc>
            </a:pPr>
            <a:r>
              <a:rPr lang="en-IN" sz="2400" b="1" dirty="0">
                <a:latin typeface="Times New Roman" panose="02020603050405020304" pitchFamily="18" charset="0"/>
                <a:cs typeface="Times New Roman" panose="02020603050405020304" pitchFamily="18" charset="0"/>
              </a:rPr>
              <a:t>7) Output</a:t>
            </a:r>
          </a:p>
          <a:p>
            <a:pPr algn="just">
              <a:lnSpc>
                <a:spcPct val="150000"/>
              </a:lnSpc>
            </a:pPr>
            <a:r>
              <a:rPr lang="en-US" sz="2400" dirty="0">
                <a:latin typeface="Times New Roman" panose="02020603050405020304" pitchFamily="18" charset="0"/>
                <a:cs typeface="Times New Roman" panose="02020603050405020304" pitchFamily="18" charset="0"/>
              </a:rPr>
              <a:t>- The system outputs a final classification for the entire video/image (deepfake or real) based on the individual frame classifications and potentially using aggregation techniques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520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A16-A1E4-F745-B223-E292557C7975}"/>
              </a:ext>
            </a:extLst>
          </p:cNvPr>
          <p:cNvSpPr>
            <a:spLocks noGrp="1"/>
          </p:cNvSpPr>
          <p:nvPr>
            <p:ph type="title"/>
          </p:nvPr>
        </p:nvSpPr>
        <p:spPr/>
        <p:txBody>
          <a:bodyPr/>
          <a:lstStyle/>
          <a:p>
            <a:r>
              <a:rPr lang="en-IN" b="1" dirty="0"/>
              <a:t>REQUIREMENTS</a:t>
            </a:r>
          </a:p>
        </p:txBody>
      </p:sp>
      <p:sp>
        <p:nvSpPr>
          <p:cNvPr id="3" name="Content Placeholder 2">
            <a:extLst>
              <a:ext uri="{FF2B5EF4-FFF2-40B4-BE49-F238E27FC236}">
                <a16:creationId xmlns:a16="http://schemas.microsoft.com/office/drawing/2014/main" id="{D2E2C818-0B49-3ACC-8503-DC8144343CB7}"/>
              </a:ext>
            </a:extLst>
          </p:cNvPr>
          <p:cNvSpPr>
            <a:spLocks noGrp="1"/>
          </p:cNvSpPr>
          <p:nvPr>
            <p:ph idx="1"/>
          </p:nvPr>
        </p:nvSpPr>
        <p:spPr>
          <a:xfrm>
            <a:off x="749300" y="1690688"/>
            <a:ext cx="10693400" cy="4744403"/>
          </a:xfrm>
        </p:spPr>
        <p:txBody>
          <a:bodyPr>
            <a:normAutofit/>
          </a:bodyPr>
          <a:lstStyle/>
          <a:p>
            <a:pPr algn="just" eaLnBrk="1" hangingPunct="1">
              <a:lnSpc>
                <a:spcPct val="150000"/>
              </a:lnSpc>
            </a:pPr>
            <a:r>
              <a:rPr lang="en-US" sz="2800" b="1" dirty="0">
                <a:latin typeface="Times New Roman" panose="02020603050405020304" pitchFamily="18" charset="0"/>
                <a:cs typeface="Times New Roman" panose="02020603050405020304" pitchFamily="18" charset="0"/>
              </a:rPr>
              <a:t>Hardware Requirements</a:t>
            </a:r>
            <a:endParaRPr lang="en-US" sz="2800" dirty="0">
              <a:latin typeface="Times New Roman" pitchFamily="18" charset="0"/>
              <a:cs typeface="Times New Roman" pitchFamily="18" charset="0"/>
            </a:endParaRPr>
          </a:p>
          <a:p>
            <a:pPr algn="just" eaLnBrk="1" hangingPunct="1">
              <a:lnSpc>
                <a:spcPct val="150000"/>
              </a:lnSpc>
            </a:pPr>
            <a:r>
              <a:rPr lang="en-US" sz="2800" dirty="0">
                <a:latin typeface="Times New Roman" pitchFamily="18" charset="0"/>
                <a:cs typeface="Times New Roman" pitchFamily="18" charset="0"/>
              </a:rPr>
              <a:t>Processor        		: Intel </a:t>
            </a:r>
            <a:r>
              <a:rPr lang="en-US" dirty="0">
                <a:latin typeface="Times New Roman" pitchFamily="18" charset="0"/>
                <a:cs typeface="Times New Roman" pitchFamily="18" charset="0"/>
              </a:rPr>
              <a:t>i5 9</a:t>
            </a:r>
            <a:r>
              <a:rPr lang="en-US" baseline="30000" dirty="0">
                <a:latin typeface="Times New Roman" pitchFamily="18" charset="0"/>
                <a:cs typeface="Times New Roman" pitchFamily="18" charset="0"/>
              </a:rPr>
              <a:t>th</a:t>
            </a:r>
            <a:r>
              <a:rPr lang="en-US" dirty="0">
                <a:latin typeface="Times New Roman" pitchFamily="18" charset="0"/>
                <a:cs typeface="Times New Roman" pitchFamily="18" charset="0"/>
              </a:rPr>
              <a:t> gen or AMD Ryzen 5</a:t>
            </a:r>
            <a:endParaRPr lang="en-US" sz="2800" dirty="0">
              <a:latin typeface="Times New Roman" pitchFamily="18" charset="0"/>
              <a:cs typeface="Times New Roman" pitchFamily="18" charset="0"/>
            </a:endParaRPr>
          </a:p>
          <a:p>
            <a:pPr algn="just" eaLnBrk="1" hangingPunct="1">
              <a:lnSpc>
                <a:spcPct val="150000"/>
              </a:lnSpc>
            </a:pPr>
            <a:r>
              <a:rPr lang="en-US" sz="2800" dirty="0">
                <a:latin typeface="Times New Roman" pitchFamily="18" charset="0"/>
                <a:cs typeface="Times New Roman" pitchFamily="18" charset="0"/>
              </a:rPr>
              <a:t>RAM  	         	   	: 8 GB</a:t>
            </a:r>
          </a:p>
          <a:p>
            <a:pPr algn="just" eaLnBrk="1" hangingPunct="1">
              <a:lnSpc>
                <a:spcPct val="150000"/>
              </a:lnSpc>
            </a:pPr>
            <a:r>
              <a:rPr lang="en-US" sz="2800" dirty="0">
                <a:latin typeface="Times New Roman" pitchFamily="18" charset="0"/>
                <a:cs typeface="Times New Roman" pitchFamily="18" charset="0"/>
              </a:rPr>
              <a:t>SSD				: 160 GB</a:t>
            </a:r>
          </a:p>
          <a:p>
            <a:pPr algn="just" eaLnBrk="1" hangingPunct="1">
              <a:lnSpc>
                <a:spcPct val="150000"/>
              </a:lnSpc>
            </a:pPr>
            <a:r>
              <a:rPr lang="en-US" sz="2800" dirty="0">
                <a:latin typeface="Times New Roman" pitchFamily="18" charset="0"/>
                <a:cs typeface="Times New Roman" pitchFamily="18" charset="0"/>
              </a:rPr>
              <a:t>GPU			: NVIDIA GeForce GTX 1650 (4 GB)</a:t>
            </a:r>
          </a:p>
          <a:p>
            <a:endParaRPr lang="en-IN" dirty="0"/>
          </a:p>
        </p:txBody>
      </p:sp>
    </p:spTree>
    <p:extLst>
      <p:ext uri="{BB962C8B-B14F-4D97-AF65-F5344CB8AC3E}">
        <p14:creationId xmlns:p14="http://schemas.microsoft.com/office/powerpoint/2010/main" val="50220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3A16-A1E4-F745-B223-E292557C7975}"/>
              </a:ext>
            </a:extLst>
          </p:cNvPr>
          <p:cNvSpPr>
            <a:spLocks noGrp="1"/>
          </p:cNvSpPr>
          <p:nvPr>
            <p:ph type="title"/>
          </p:nvPr>
        </p:nvSpPr>
        <p:spPr/>
        <p:txBody>
          <a:bodyPr/>
          <a:lstStyle/>
          <a:p>
            <a:r>
              <a:rPr lang="en-IN" b="1" dirty="0"/>
              <a:t>REQUIREMENTS</a:t>
            </a:r>
          </a:p>
        </p:txBody>
      </p:sp>
      <p:sp>
        <p:nvSpPr>
          <p:cNvPr id="3" name="Content Placeholder 2">
            <a:extLst>
              <a:ext uri="{FF2B5EF4-FFF2-40B4-BE49-F238E27FC236}">
                <a16:creationId xmlns:a16="http://schemas.microsoft.com/office/drawing/2014/main" id="{D2E2C818-0B49-3ACC-8503-DC8144343CB7}"/>
              </a:ext>
            </a:extLst>
          </p:cNvPr>
          <p:cNvSpPr>
            <a:spLocks noGrp="1"/>
          </p:cNvSpPr>
          <p:nvPr>
            <p:ph idx="1"/>
          </p:nvPr>
        </p:nvSpPr>
        <p:spPr/>
        <p:txBody>
          <a:bodyPr>
            <a:normAutofit/>
          </a:bodyPr>
          <a:lstStyle/>
          <a:p>
            <a:pPr algn="just">
              <a:lnSpc>
                <a:spcPct val="150000"/>
              </a:lnSpc>
              <a:spcBef>
                <a:spcPts val="560"/>
              </a:spcBef>
            </a:pPr>
            <a:r>
              <a:rPr lang="en-US" sz="2800" b="1" dirty="0">
                <a:latin typeface="Times New Roman" panose="02020603050405020304" pitchFamily="18" charset="0"/>
                <a:cs typeface="Times New Roman" panose="02020603050405020304" pitchFamily="18" charset="0"/>
              </a:rPr>
              <a:t>Software Requirements</a:t>
            </a:r>
          </a:p>
          <a:p>
            <a:pPr eaLnBrk="1" hangingPunct="1">
              <a:lnSpc>
                <a:spcPct val="150000"/>
              </a:lnSpc>
            </a:pPr>
            <a:r>
              <a:rPr lang="en-US" sz="2800" dirty="0">
                <a:latin typeface="Times New Roman" pitchFamily="18" charset="0"/>
                <a:cs typeface="Times New Roman" pitchFamily="18" charset="0"/>
              </a:rPr>
              <a:t>Operating system		: Windows OS </a:t>
            </a:r>
          </a:p>
          <a:p>
            <a:pPr eaLnBrk="1" hangingPunct="1">
              <a:lnSpc>
                <a:spcPct val="150000"/>
              </a:lnSpc>
            </a:pPr>
            <a:r>
              <a:rPr lang="en-US" sz="2800" dirty="0">
                <a:latin typeface="Times New Roman" pitchFamily="18" charset="0"/>
                <a:cs typeface="Times New Roman" pitchFamily="18" charset="0"/>
              </a:rPr>
              <a:t>Front End          		: </a:t>
            </a:r>
            <a:r>
              <a:rPr lang="en-US" dirty="0" err="1">
                <a:latin typeface="Times New Roman" pitchFamily="18" charset="0"/>
                <a:cs typeface="Times New Roman" pitchFamily="18" charset="0"/>
              </a:rPr>
              <a:t>Gradio</a:t>
            </a:r>
            <a:endParaRPr lang="en-US" sz="2800" dirty="0">
              <a:latin typeface="Times New Roman" pitchFamily="18" charset="0"/>
              <a:cs typeface="Times New Roman" pitchFamily="18" charset="0"/>
            </a:endParaRPr>
          </a:p>
          <a:p>
            <a:pPr eaLnBrk="1" hangingPunct="1">
              <a:lnSpc>
                <a:spcPct val="150000"/>
              </a:lnSpc>
            </a:pPr>
            <a:r>
              <a:rPr lang="en-US" sz="2800" dirty="0">
                <a:latin typeface="Times New Roman" pitchFamily="18" charset="0"/>
                <a:cs typeface="Times New Roman" pitchFamily="18" charset="0"/>
              </a:rPr>
              <a:t>Back End           		: </a:t>
            </a:r>
            <a:r>
              <a:rPr lang="en-US" dirty="0" err="1">
                <a:latin typeface="Times New Roman" pitchFamily="18" charset="0"/>
                <a:cs typeface="Times New Roman" pitchFamily="18" charset="0"/>
              </a:rPr>
              <a:t>Gradio</a:t>
            </a:r>
            <a:endParaRPr lang="en-US" sz="2800" dirty="0">
              <a:latin typeface="Times New Roman" pitchFamily="18" charset="0"/>
              <a:cs typeface="Times New Roman" pitchFamily="18" charset="0"/>
            </a:endParaRPr>
          </a:p>
          <a:p>
            <a:pPr eaLnBrk="1" hangingPunct="1">
              <a:lnSpc>
                <a:spcPct val="150000"/>
              </a:lnSpc>
            </a:pPr>
            <a:r>
              <a:rPr lang="en-US" sz="2800" dirty="0">
                <a:latin typeface="Times New Roman" pitchFamily="18" charset="0"/>
                <a:cs typeface="Times New Roman" pitchFamily="18" charset="0"/>
              </a:rPr>
              <a:t>IDE				: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 </a:t>
            </a:r>
            <a:endParaRPr lang="en-US" sz="2800" dirty="0"/>
          </a:p>
        </p:txBody>
      </p:sp>
    </p:spTree>
    <p:extLst>
      <p:ext uri="{BB962C8B-B14F-4D97-AF65-F5344CB8AC3E}">
        <p14:creationId xmlns:p14="http://schemas.microsoft.com/office/powerpoint/2010/main" val="2141365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49AC3B-AEFF-E811-2546-05DE484FD033}"/>
              </a:ext>
            </a:extLst>
          </p:cNvPr>
          <p:cNvSpPr txBox="1"/>
          <p:nvPr/>
        </p:nvSpPr>
        <p:spPr>
          <a:xfrm>
            <a:off x="1463040" y="698976"/>
            <a:ext cx="9265920" cy="3497561"/>
          </a:xfrm>
          <a:prstGeom prst="rect">
            <a:avLst/>
          </a:prstGeom>
          <a:noFill/>
        </p:spPr>
        <p:txBody>
          <a:bodyPr wrap="square">
            <a:spAutoFit/>
          </a:bodyPr>
          <a:lstStyle/>
          <a:p>
            <a:pPr algn="just">
              <a:lnSpc>
                <a:spcPct val="150000"/>
              </a:lnSpc>
            </a:pPr>
            <a:r>
              <a:rPr lang="en-US" sz="3600" b="1" dirty="0"/>
              <a:t>CONCLUSION</a:t>
            </a:r>
            <a:r>
              <a:rPr lang="en-US" b="1" dirty="0"/>
              <a:t> </a:t>
            </a:r>
          </a:p>
          <a:p>
            <a:pPr algn="just">
              <a:lnSpc>
                <a:spcPct val="150000"/>
              </a:lnSpc>
            </a:pPr>
            <a:endParaRPr lang="en-US" dirty="0"/>
          </a:p>
          <a:p>
            <a:pPr algn="just">
              <a:lnSpc>
                <a:spcPct val="150000"/>
              </a:lnSpc>
            </a:pPr>
            <a:r>
              <a:rPr lang="en-US" sz="2400" dirty="0"/>
              <a:t>The main goal of this research project was to develop a system that could accurately anticipate a deepfake image. With the help of this initiative, users will be able to </a:t>
            </a:r>
            <a:r>
              <a:rPr lang="en-US" sz="2400" dirty="0" err="1"/>
              <a:t>recognise</a:t>
            </a:r>
            <a:r>
              <a:rPr lang="en-US" sz="2400" dirty="0"/>
              <a:t> deep-fake photos and protect themselves from falling for false information on online sites.</a:t>
            </a:r>
            <a:endParaRPr lang="en-IN" sz="2400" dirty="0"/>
          </a:p>
        </p:txBody>
      </p:sp>
    </p:spTree>
    <p:extLst>
      <p:ext uri="{BB962C8B-B14F-4D97-AF65-F5344CB8AC3E}">
        <p14:creationId xmlns:p14="http://schemas.microsoft.com/office/powerpoint/2010/main" val="374776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BE0A-4F26-1CB0-D2F1-F6D66BA53737}"/>
              </a:ext>
            </a:extLst>
          </p:cNvPr>
          <p:cNvSpPr>
            <a:spLocks noGrp="1"/>
          </p:cNvSpPr>
          <p:nvPr>
            <p:ph type="title"/>
          </p:nvPr>
        </p:nvSpPr>
        <p:spPr>
          <a:xfrm>
            <a:off x="513080" y="507365"/>
            <a:ext cx="10515600" cy="894715"/>
          </a:xfrm>
        </p:spPr>
        <p:txBody>
          <a:bodyPr/>
          <a:lstStyle/>
          <a:p>
            <a:r>
              <a:rPr lang="en-US" b="1" dirty="0">
                <a:cs typeface="Times New Roman" panose="02020603050405020304" pitchFamily="18" charset="0"/>
              </a:rPr>
              <a:t>OBJECTIVE</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EEBE20F0-9ACC-CD41-3374-D776B3B02042}"/>
              </a:ext>
            </a:extLst>
          </p:cNvPr>
          <p:cNvSpPr>
            <a:spLocks noGrp="1"/>
          </p:cNvSpPr>
          <p:nvPr>
            <p:ph idx="1"/>
          </p:nvPr>
        </p:nvSpPr>
        <p:spPr>
          <a:xfrm>
            <a:off x="594360" y="1612265"/>
            <a:ext cx="10515600" cy="407733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This project aims to develop a deepfake detection model using a Convolutional Neural Network (CNN). </a:t>
            </a:r>
          </a:p>
          <a:p>
            <a:pPr algn="just">
              <a:lnSpc>
                <a:spcPct val="150000"/>
              </a:lnSpc>
            </a:pPr>
            <a:r>
              <a:rPr lang="en-US" sz="2400" dirty="0">
                <a:latin typeface="Times New Roman" panose="02020603050405020304" pitchFamily="18" charset="0"/>
                <a:cs typeface="Times New Roman" panose="02020603050405020304" pitchFamily="18" charset="0"/>
              </a:rPr>
              <a:t>However, we explore a semi-supervised learning approach (ResNetV1 + MTCNN) on a subset of the </a:t>
            </a:r>
            <a:r>
              <a:rPr lang="en-US" sz="2400" dirty="0" err="1">
                <a:latin typeface="Times New Roman" panose="02020603050405020304" pitchFamily="18" charset="0"/>
                <a:cs typeface="Times New Roman" panose="02020603050405020304" pitchFamily="18" charset="0"/>
              </a:rPr>
              <a:t>DeepFake</a:t>
            </a:r>
            <a:r>
              <a:rPr lang="en-US" sz="2400" dirty="0">
                <a:latin typeface="Times New Roman" panose="02020603050405020304" pitchFamily="18" charset="0"/>
                <a:cs typeface="Times New Roman" panose="02020603050405020304" pitchFamily="18" charset="0"/>
              </a:rPr>
              <a:t> Detection Challenge dataset due to its size. </a:t>
            </a:r>
          </a:p>
          <a:p>
            <a:pPr algn="just">
              <a:lnSpc>
                <a:spcPct val="150000"/>
              </a:lnSpc>
            </a:pPr>
            <a:r>
              <a:rPr lang="en-US" sz="2400" dirty="0">
                <a:latin typeface="Times New Roman" panose="02020603050405020304" pitchFamily="18" charset="0"/>
                <a:cs typeface="Times New Roman" panose="02020603050405020304" pitchFamily="18" charset="0"/>
              </a:rPr>
              <a:t>Our goal is to demonstrate that this alternative approach can outperform a standard CNN.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5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7B2E7-1191-B521-C4EC-4B73B53E5DF0}"/>
              </a:ext>
            </a:extLst>
          </p:cNvPr>
          <p:cNvSpPr txBox="1"/>
          <p:nvPr/>
        </p:nvSpPr>
        <p:spPr>
          <a:xfrm>
            <a:off x="980440" y="452291"/>
            <a:ext cx="10231120" cy="5288948"/>
          </a:xfrm>
          <a:prstGeom prst="rect">
            <a:avLst/>
          </a:prstGeom>
          <a:noFill/>
        </p:spPr>
        <p:txBody>
          <a:bodyPr wrap="square">
            <a:spAutoFit/>
          </a:bodyPr>
          <a:lstStyle/>
          <a:p>
            <a:pPr>
              <a:lnSpc>
                <a:spcPct val="150000"/>
              </a:lnSpc>
            </a:pPr>
            <a:r>
              <a:rPr lang="en-US" sz="3600" b="1" dirty="0"/>
              <a:t>FUTURE WORK</a:t>
            </a:r>
          </a:p>
          <a:p>
            <a:pPr algn="just">
              <a:lnSpc>
                <a:spcPct val="150000"/>
              </a:lnSpc>
            </a:pPr>
            <a:r>
              <a:rPr lang="en-US" sz="2400" dirty="0"/>
              <a:t> </a:t>
            </a:r>
            <a:r>
              <a:rPr lang="en-US" sz="2400" dirty="0">
                <a:latin typeface="Times New Roman" panose="02020603050405020304" pitchFamily="18" charset="0"/>
                <a:cs typeface="Times New Roman" panose="02020603050405020304" pitchFamily="18" charset="0"/>
              </a:rPr>
              <a:t>Our project can be extended in the following ways: </a:t>
            </a:r>
          </a:p>
          <a:p>
            <a:pPr algn="just">
              <a:lnSpc>
                <a:spcPct val="150000"/>
              </a:lnSpc>
            </a:pPr>
            <a:r>
              <a:rPr lang="en-US" sz="2400" dirty="0">
                <a:latin typeface="Times New Roman" panose="02020603050405020304" pitchFamily="18" charset="0"/>
                <a:cs typeface="Times New Roman" panose="02020603050405020304" pitchFamily="18" charset="0"/>
              </a:rPr>
              <a:t>● The following model can be extended to detect artificial audio and then be combined with an image processing module.</a:t>
            </a:r>
          </a:p>
          <a:p>
            <a:pPr algn="just">
              <a:lnSpc>
                <a:spcPct val="150000"/>
              </a:lnSpc>
            </a:pPr>
            <a:r>
              <a:rPr lang="en-US" sz="2400" dirty="0">
                <a:latin typeface="Times New Roman" panose="02020603050405020304" pitchFamily="18" charset="0"/>
                <a:cs typeface="Times New Roman" panose="02020603050405020304" pitchFamily="18" charset="0"/>
              </a:rPr>
              <a:t> ● Various other transfer learning models can be used to increase accuracy and to be able to classify the data correctly.</a:t>
            </a:r>
          </a:p>
          <a:p>
            <a:pPr algn="just">
              <a:lnSpc>
                <a:spcPct val="150000"/>
              </a:lnSpc>
            </a:pPr>
            <a:r>
              <a:rPr lang="en-US" sz="2400" dirty="0">
                <a:latin typeface="Times New Roman" panose="02020603050405020304" pitchFamily="18" charset="0"/>
                <a:cs typeface="Times New Roman" panose="02020603050405020304" pitchFamily="18" charset="0"/>
              </a:rPr>
              <a:t> ● It is observed that low-quality images and images of larger size are giving predictions with lower accuracy; this can be rectified by training the models with more epochs for better accuracy.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848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46D6-2A70-6AAB-E100-B5EC273788E5}"/>
              </a:ext>
            </a:extLst>
          </p:cNvPr>
          <p:cNvSpPr>
            <a:spLocks noGrp="1"/>
          </p:cNvSpPr>
          <p:nvPr>
            <p:ph type="title"/>
          </p:nvPr>
        </p:nvSpPr>
        <p:spPr>
          <a:xfrm>
            <a:off x="838200" y="365126"/>
            <a:ext cx="10515600" cy="704918"/>
          </a:xfrm>
        </p:spPr>
        <p:txBody>
          <a:bodyPr/>
          <a:lstStyle/>
          <a:p>
            <a:r>
              <a:rPr lang="en-IN" b="1" dirty="0"/>
              <a:t>REFERENCES</a:t>
            </a:r>
          </a:p>
        </p:txBody>
      </p:sp>
      <p:sp>
        <p:nvSpPr>
          <p:cNvPr id="3" name="Content Placeholder 2">
            <a:extLst>
              <a:ext uri="{FF2B5EF4-FFF2-40B4-BE49-F238E27FC236}">
                <a16:creationId xmlns:a16="http://schemas.microsoft.com/office/drawing/2014/main" id="{A2C270FD-B6C1-A0E8-799D-9AF98EB56C1C}"/>
              </a:ext>
            </a:extLst>
          </p:cNvPr>
          <p:cNvSpPr>
            <a:spLocks noGrp="1"/>
          </p:cNvSpPr>
          <p:nvPr>
            <p:ph idx="1"/>
          </p:nvPr>
        </p:nvSpPr>
        <p:spPr>
          <a:xfrm>
            <a:off x="838200" y="1196502"/>
            <a:ext cx="10515600" cy="5097294"/>
          </a:xfrm>
        </p:spPr>
        <p:txBody>
          <a:bodyPr>
            <a:normAutofit/>
          </a:bodyPr>
          <a:lstStyle/>
          <a:p>
            <a:pPr marL="0" marR="737235" lvl="0" indent="0" algn="just">
              <a:lnSpc>
                <a:spcPct val="150000"/>
              </a:lnSpc>
              <a:buSzPts val="1200"/>
              <a:buNone/>
              <a:tabLst>
                <a:tab pos="712470" algn="l"/>
              </a:tabLst>
            </a:pPr>
            <a:r>
              <a:rPr lang="en-US" sz="1800" spc="0" dirty="0">
                <a:effectLst/>
                <a:latin typeface="Times New Roman" panose="02020603050405020304" pitchFamily="18" charset="0"/>
                <a:ea typeface="Times New Roman" panose="02020603050405020304" pitchFamily="18" charset="0"/>
              </a:rPr>
              <a:t>[1] Joshua </a:t>
            </a:r>
            <a:r>
              <a:rPr lang="en-US" sz="1800" spc="0" dirty="0" err="1">
                <a:effectLst/>
                <a:latin typeface="Times New Roman" panose="02020603050405020304" pitchFamily="18" charset="0"/>
                <a:ea typeface="Times New Roman" panose="02020603050405020304" pitchFamily="18" charset="0"/>
              </a:rPr>
              <a:t>Brockschmidt</a:t>
            </a:r>
            <a:r>
              <a:rPr lang="en-US" sz="1800" spc="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Jiacheng</a:t>
            </a:r>
            <a:r>
              <a:rPr lang="en-US" sz="1800" spc="0" dirty="0">
                <a:effectLst/>
                <a:latin typeface="Times New Roman" panose="02020603050405020304" pitchFamily="18" charset="0"/>
                <a:ea typeface="Times New Roman" panose="02020603050405020304" pitchFamily="18" charset="0"/>
              </a:rPr>
              <a:t> Shang, and Jie Wu. On the Generality of Facial Forgery Detection. In </a:t>
            </a:r>
            <a:r>
              <a:rPr lang="en-US" sz="1800" i="1" spc="0" dirty="0">
                <a:effectLst/>
                <a:latin typeface="Times New Roman" panose="02020603050405020304" pitchFamily="18" charset="0"/>
                <a:ea typeface="Times New Roman" panose="02020603050405020304" pitchFamily="18" charset="0"/>
              </a:rPr>
              <a:t>2019 IEEE 16</a:t>
            </a:r>
            <a:r>
              <a:rPr lang="en-US" sz="1800" i="1" spc="0" baseline="30000" dirty="0">
                <a:effectLst/>
                <a:latin typeface="Times New Roman" panose="02020603050405020304" pitchFamily="18" charset="0"/>
                <a:ea typeface="Times New Roman" panose="02020603050405020304" pitchFamily="18" charset="0"/>
              </a:rPr>
              <a:t>th</a:t>
            </a:r>
            <a:r>
              <a:rPr lang="en-US" sz="1800" i="1" spc="0" dirty="0">
                <a:effectLst/>
                <a:latin typeface="Times New Roman" panose="02020603050405020304" pitchFamily="18" charset="0"/>
                <a:ea typeface="Times New Roman" panose="02020603050405020304" pitchFamily="18" charset="0"/>
              </a:rPr>
              <a:t> International Conference on Mobile Ad Hoc and Sensor Systems Workshops (MASSW)</a:t>
            </a:r>
            <a:r>
              <a:rPr lang="en-US" sz="1800" spc="0" dirty="0">
                <a:effectLst/>
                <a:latin typeface="Times New Roman" panose="02020603050405020304" pitchFamily="18" charset="0"/>
                <a:ea typeface="Times New Roman" panose="02020603050405020304" pitchFamily="18" charset="0"/>
              </a:rPr>
              <a:t>, pages 43–47. IEEE, 2019.</a:t>
            </a:r>
            <a:endParaRPr lang="en-IN" sz="1800" dirty="0">
              <a:effectLst/>
              <a:latin typeface="Times New Roman" panose="02020603050405020304" pitchFamily="18" charset="0"/>
              <a:ea typeface="Times New Roman" panose="02020603050405020304" pitchFamily="18" charset="0"/>
            </a:endParaRPr>
          </a:p>
          <a:p>
            <a:pPr marL="0" marR="735330" lvl="0" indent="0" algn="just">
              <a:lnSpc>
                <a:spcPct val="150000"/>
              </a:lnSpc>
              <a:buSzPts val="1200"/>
              <a:buNone/>
              <a:tabLst>
                <a:tab pos="695325" algn="l"/>
              </a:tabLst>
            </a:pPr>
            <a:r>
              <a:rPr lang="en-US" sz="1800" spc="0" dirty="0">
                <a:effectLst/>
                <a:latin typeface="Times New Roman" panose="02020603050405020304" pitchFamily="18" charset="0"/>
                <a:ea typeface="Times New Roman" panose="02020603050405020304" pitchFamily="18" charset="0"/>
              </a:rPr>
              <a:t>[2] </a:t>
            </a:r>
            <a:r>
              <a:rPr lang="en-US" sz="1800" spc="0" dirty="0" err="1">
                <a:effectLst/>
                <a:latin typeface="Times New Roman" panose="02020603050405020304" pitchFamily="18" charset="0"/>
                <a:ea typeface="Times New Roman" panose="02020603050405020304" pitchFamily="18" charset="0"/>
              </a:rPr>
              <a:t>Yuezun</a:t>
            </a:r>
            <a:r>
              <a:rPr lang="en-US" sz="1800" spc="0" dirty="0">
                <a:effectLst/>
                <a:latin typeface="Times New Roman" panose="02020603050405020304" pitchFamily="18" charset="0"/>
                <a:ea typeface="Times New Roman" panose="02020603050405020304" pitchFamily="18" charset="0"/>
              </a:rPr>
              <a:t> Li, Ming-Ching Chang, and </a:t>
            </a:r>
            <a:r>
              <a:rPr lang="en-US" sz="1800" spc="0" dirty="0" err="1">
                <a:effectLst/>
                <a:latin typeface="Times New Roman" panose="02020603050405020304" pitchFamily="18" charset="0"/>
                <a:ea typeface="Times New Roman" panose="02020603050405020304" pitchFamily="18" charset="0"/>
              </a:rPr>
              <a:t>Siwei</a:t>
            </a:r>
            <a:r>
              <a:rPr lang="en-US" sz="1800" spc="0" dirty="0">
                <a:effectLst/>
                <a:latin typeface="Times New Roman" panose="02020603050405020304" pitchFamily="18" charset="0"/>
                <a:ea typeface="Times New Roman" panose="02020603050405020304" pitchFamily="18" charset="0"/>
              </a:rPr>
              <a:t> Lyu. In </a:t>
            </a:r>
            <a:r>
              <a:rPr lang="en-US" sz="1800" spc="0" dirty="0" err="1">
                <a:effectLst/>
                <a:latin typeface="Times New Roman" panose="02020603050405020304" pitchFamily="18" charset="0"/>
                <a:ea typeface="Times New Roman" panose="02020603050405020304" pitchFamily="18" charset="0"/>
              </a:rPr>
              <a:t>Ictu</a:t>
            </a:r>
            <a:r>
              <a:rPr lang="en-US" sz="1800" spc="0" dirty="0">
                <a:effectLst/>
                <a:latin typeface="Times New Roman" panose="02020603050405020304" pitchFamily="18" charset="0"/>
                <a:ea typeface="Times New Roman" panose="02020603050405020304" pitchFamily="18" charset="0"/>
              </a:rPr>
              <a:t> Oculi: Exposing AI Generated Fake Face Videos by Detecting Eye Blinking. </a:t>
            </a:r>
            <a:r>
              <a:rPr lang="en-US" sz="1800" i="1" spc="0" dirty="0" err="1">
                <a:effectLst/>
                <a:latin typeface="Times New Roman" panose="02020603050405020304" pitchFamily="18" charset="0"/>
                <a:ea typeface="Times New Roman" panose="02020603050405020304" pitchFamily="18" charset="0"/>
              </a:rPr>
              <a:t>arXiv</a:t>
            </a:r>
            <a:r>
              <a:rPr lang="en-US" sz="1800" i="1" spc="0" dirty="0">
                <a:effectLst/>
                <a:latin typeface="Times New Roman" panose="02020603050405020304" pitchFamily="18" charset="0"/>
                <a:ea typeface="Times New Roman" panose="02020603050405020304" pitchFamily="18" charset="0"/>
              </a:rPr>
              <a:t> preprint arXiv:1806.02877v2</a:t>
            </a:r>
            <a:r>
              <a:rPr lang="en-US" sz="1800" spc="0" dirty="0">
                <a:effectLst/>
                <a:latin typeface="Times New Roman" panose="02020603050405020304" pitchFamily="18" charset="0"/>
                <a:ea typeface="Times New Roman" panose="02020603050405020304" pitchFamily="18" charset="0"/>
              </a:rPr>
              <a:t>, 2018.</a:t>
            </a:r>
            <a:endParaRPr lang="en-IN" sz="1800" dirty="0">
              <a:effectLst/>
              <a:latin typeface="Times New Roman" panose="02020603050405020304" pitchFamily="18" charset="0"/>
              <a:ea typeface="Times New Roman" panose="02020603050405020304" pitchFamily="18" charset="0"/>
            </a:endParaRPr>
          </a:p>
          <a:p>
            <a:pPr marL="0" marR="736600" lvl="0" indent="0" algn="just">
              <a:lnSpc>
                <a:spcPct val="150000"/>
              </a:lnSpc>
              <a:buSzPts val="1200"/>
              <a:buNone/>
              <a:tabLst>
                <a:tab pos="713740" algn="l"/>
              </a:tabLst>
            </a:pPr>
            <a:r>
              <a:rPr lang="en-US" sz="1800" spc="0" dirty="0">
                <a:effectLst/>
                <a:latin typeface="Times New Roman" panose="02020603050405020304" pitchFamily="18" charset="0"/>
                <a:ea typeface="Times New Roman" panose="02020603050405020304" pitchFamily="18" charset="0"/>
              </a:rPr>
              <a:t>[3] </a:t>
            </a:r>
            <a:r>
              <a:rPr lang="en-US" sz="1800" spc="0" dirty="0" err="1">
                <a:effectLst/>
                <a:latin typeface="Times New Roman" panose="02020603050405020304" pitchFamily="18" charset="0"/>
                <a:ea typeface="Times New Roman" panose="02020603050405020304" pitchFamily="18" charset="0"/>
              </a:rPr>
              <a:t>TackHyun</a:t>
            </a:r>
            <a:r>
              <a:rPr lang="en-US" sz="1800" spc="0" dirty="0">
                <a:effectLst/>
                <a:latin typeface="Times New Roman" panose="02020603050405020304" pitchFamily="18" charset="0"/>
                <a:ea typeface="Times New Roman" panose="02020603050405020304" pitchFamily="18" charset="0"/>
              </a:rPr>
              <a:t> Jung, </a:t>
            </a:r>
            <a:r>
              <a:rPr lang="en-US" sz="1800" spc="0" dirty="0" err="1">
                <a:effectLst/>
                <a:latin typeface="Times New Roman" panose="02020603050405020304" pitchFamily="18" charset="0"/>
                <a:ea typeface="Times New Roman" panose="02020603050405020304" pitchFamily="18" charset="0"/>
              </a:rPr>
              <a:t>SangWon</a:t>
            </a:r>
            <a:r>
              <a:rPr lang="en-US" sz="1800" spc="0" dirty="0">
                <a:effectLst/>
                <a:latin typeface="Times New Roman" panose="02020603050405020304" pitchFamily="18" charset="0"/>
                <a:ea typeface="Times New Roman" panose="02020603050405020304" pitchFamily="18" charset="0"/>
              </a:rPr>
              <a:t> Kim, and </a:t>
            </a:r>
            <a:r>
              <a:rPr lang="en-US" sz="1800" spc="0" dirty="0" err="1">
                <a:effectLst/>
                <a:latin typeface="Times New Roman" panose="02020603050405020304" pitchFamily="18" charset="0"/>
                <a:ea typeface="Times New Roman" panose="02020603050405020304" pitchFamily="18" charset="0"/>
              </a:rPr>
              <a:t>KeeCheon</a:t>
            </a:r>
            <a:r>
              <a:rPr lang="en-US" sz="1800" spc="0" dirty="0">
                <a:effectLst/>
                <a:latin typeface="Times New Roman" panose="02020603050405020304" pitchFamily="18" charset="0"/>
                <a:ea typeface="Times New Roman" panose="02020603050405020304" pitchFamily="18" charset="0"/>
              </a:rPr>
              <a:t> Kim. Deep-Vision: Deepfakes Detection Using Human Eye Blinking Pattern. </a:t>
            </a:r>
            <a:r>
              <a:rPr lang="en-US" sz="1800" i="1" spc="0" dirty="0">
                <a:effectLst/>
                <a:latin typeface="Times New Roman" panose="02020603050405020304" pitchFamily="18" charset="0"/>
                <a:ea typeface="Times New Roman" panose="02020603050405020304" pitchFamily="18" charset="0"/>
              </a:rPr>
              <a:t>IEEE Access</a:t>
            </a:r>
            <a:r>
              <a:rPr lang="en-US" sz="1800" spc="0" dirty="0">
                <a:effectLst/>
                <a:latin typeface="Times New Roman" panose="02020603050405020304" pitchFamily="18" charset="0"/>
                <a:ea typeface="Times New Roman" panose="02020603050405020304" pitchFamily="18" charset="0"/>
              </a:rPr>
              <a:t>, 8:83144–83154, 2020.</a:t>
            </a:r>
            <a:endParaRPr lang="en-IN" sz="1800" dirty="0">
              <a:effectLst/>
              <a:latin typeface="Times New Roman" panose="02020603050405020304" pitchFamily="18" charset="0"/>
              <a:ea typeface="Times New Roman" panose="02020603050405020304" pitchFamily="18" charset="0"/>
            </a:endParaRPr>
          </a:p>
          <a:p>
            <a:pPr marL="0" marR="734060" lvl="0" indent="0" algn="just">
              <a:lnSpc>
                <a:spcPct val="150000"/>
              </a:lnSpc>
              <a:buSzPts val="1200"/>
              <a:buNone/>
              <a:tabLst>
                <a:tab pos="692785" algn="l"/>
              </a:tabLst>
            </a:pPr>
            <a:r>
              <a:rPr lang="en-US" sz="1800" spc="0" dirty="0">
                <a:effectLst/>
                <a:latin typeface="Times New Roman" panose="02020603050405020304" pitchFamily="18" charset="0"/>
                <a:ea typeface="Times New Roman" panose="02020603050405020304" pitchFamily="18" charset="0"/>
              </a:rPr>
              <a:t>[4] Konstantinos </a:t>
            </a:r>
            <a:r>
              <a:rPr lang="en-US" sz="1800" spc="0" dirty="0" err="1">
                <a:effectLst/>
                <a:latin typeface="Times New Roman" panose="02020603050405020304" pitchFamily="18" charset="0"/>
                <a:ea typeface="Times New Roman" panose="02020603050405020304" pitchFamily="18" charset="0"/>
              </a:rPr>
              <a:t>Vougioukas</a:t>
            </a:r>
            <a:r>
              <a:rPr lang="en-US" sz="1800" spc="0" dirty="0">
                <a:effectLst/>
                <a:latin typeface="Times New Roman" panose="02020603050405020304" pitchFamily="18" charset="0"/>
                <a:ea typeface="Times New Roman" panose="02020603050405020304" pitchFamily="18" charset="0"/>
              </a:rPr>
              <a:t>, Stavros Petridis, and Maja </a:t>
            </a:r>
            <a:r>
              <a:rPr lang="en-US" sz="1800" spc="0" dirty="0" err="1">
                <a:effectLst/>
                <a:latin typeface="Times New Roman" panose="02020603050405020304" pitchFamily="18" charset="0"/>
                <a:ea typeface="Times New Roman" panose="02020603050405020304" pitchFamily="18" charset="0"/>
              </a:rPr>
              <a:t>Pantic</a:t>
            </a:r>
            <a:r>
              <a:rPr lang="en-US" sz="1800" spc="0" dirty="0">
                <a:effectLst/>
                <a:latin typeface="Times New Roman" panose="02020603050405020304" pitchFamily="18" charset="0"/>
                <a:ea typeface="Times New Roman" panose="02020603050405020304" pitchFamily="18" charset="0"/>
              </a:rPr>
              <a:t>. Realistic Speech-Driven Facial Animation with GANs. </a:t>
            </a:r>
            <a:r>
              <a:rPr lang="en-US" sz="1800" i="1" spc="0" dirty="0">
                <a:effectLst/>
                <a:latin typeface="Times New Roman" panose="02020603050405020304" pitchFamily="18" charset="0"/>
                <a:ea typeface="Times New Roman" panose="02020603050405020304" pitchFamily="18" charset="0"/>
              </a:rPr>
              <a:t>International Journal of Computer Vision</a:t>
            </a:r>
            <a:r>
              <a:rPr lang="en-US" sz="1800" spc="0" dirty="0">
                <a:effectLst/>
                <a:latin typeface="Times New Roman" panose="02020603050405020304" pitchFamily="18" charset="0"/>
                <a:ea typeface="Times New Roman" panose="02020603050405020304" pitchFamily="18" charset="0"/>
              </a:rPr>
              <a:t>, 128:1398–1413, 2020.</a:t>
            </a:r>
            <a:endParaRPr lang="en-IN" sz="1800" dirty="0">
              <a:effectLst/>
              <a:latin typeface="Times New Roman" panose="02020603050405020304" pitchFamily="18" charset="0"/>
              <a:ea typeface="Times New Roman" panose="02020603050405020304" pitchFamily="18" charset="0"/>
            </a:endParaRPr>
          </a:p>
          <a:p>
            <a:pPr marL="0" marR="733425" lvl="0" indent="0" algn="just">
              <a:lnSpc>
                <a:spcPct val="150000"/>
              </a:lnSpc>
              <a:spcBef>
                <a:spcPts val="5"/>
              </a:spcBef>
              <a:spcAft>
                <a:spcPts val="0"/>
              </a:spcAft>
              <a:buSzPts val="1200"/>
              <a:buNone/>
              <a:tabLst>
                <a:tab pos="699770" algn="l"/>
              </a:tabLst>
            </a:pPr>
            <a:r>
              <a:rPr lang="en-US" sz="1800" spc="0" dirty="0">
                <a:effectLst/>
                <a:latin typeface="Times New Roman" panose="02020603050405020304" pitchFamily="18" charset="0"/>
                <a:ea typeface="Times New Roman" panose="02020603050405020304" pitchFamily="18" charset="0"/>
              </a:rPr>
              <a:t>[5] Hai X. Pham, </a:t>
            </a:r>
            <a:r>
              <a:rPr lang="en-US" sz="1800" spc="0" dirty="0" err="1">
                <a:effectLst/>
                <a:latin typeface="Times New Roman" panose="02020603050405020304" pitchFamily="18" charset="0"/>
                <a:ea typeface="Times New Roman" panose="02020603050405020304" pitchFamily="18" charset="0"/>
              </a:rPr>
              <a:t>Yuting</a:t>
            </a:r>
            <a:r>
              <a:rPr lang="en-US" sz="1800" spc="0" dirty="0">
                <a:effectLst/>
                <a:latin typeface="Times New Roman" panose="02020603050405020304" pitchFamily="18" charset="0"/>
                <a:ea typeface="Times New Roman" panose="02020603050405020304" pitchFamily="18" charset="0"/>
              </a:rPr>
              <a:t> Wang, and Vladimir Pavlovic. Generative Adversarial Talking Head: Bringing Portraits to Life with a Weakly Supervised Neural Network. </a:t>
            </a:r>
            <a:r>
              <a:rPr lang="en-US" sz="1800" i="1" spc="0" dirty="0" err="1">
                <a:effectLst/>
                <a:latin typeface="Times New Roman" panose="02020603050405020304" pitchFamily="18" charset="0"/>
                <a:ea typeface="Times New Roman" panose="02020603050405020304" pitchFamily="18" charset="0"/>
              </a:rPr>
              <a:t>arXiv</a:t>
            </a:r>
            <a:r>
              <a:rPr lang="en-US" sz="1800" i="1" spc="0" dirty="0">
                <a:effectLst/>
                <a:latin typeface="Times New Roman" panose="02020603050405020304" pitchFamily="18" charset="0"/>
                <a:ea typeface="Times New Roman" panose="02020603050405020304" pitchFamily="18" charset="0"/>
              </a:rPr>
              <a:t> preprint arXiv:1803.07716</a:t>
            </a:r>
            <a:r>
              <a:rPr lang="en-US" sz="1800" spc="0" dirty="0">
                <a:effectLst/>
                <a:latin typeface="Times New Roman" panose="02020603050405020304" pitchFamily="18" charset="0"/>
                <a:ea typeface="Times New Roman" panose="02020603050405020304" pitchFamily="18" charset="0"/>
              </a:rPr>
              <a:t>, 2018.</a:t>
            </a:r>
            <a:endParaRPr lang="en-IN" sz="1800" spc="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09654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54FF-5B76-B96A-8A21-97C93F8653BE}"/>
              </a:ext>
            </a:extLst>
          </p:cNvPr>
          <p:cNvSpPr>
            <a:spLocks noGrp="1"/>
          </p:cNvSpPr>
          <p:nvPr>
            <p:ph type="ctrTitle"/>
          </p:nvPr>
        </p:nvSpPr>
        <p:spPr>
          <a:xfrm>
            <a:off x="3347720" y="2659537"/>
            <a:ext cx="5344160" cy="1112203"/>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75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2F36-1575-F5D0-C673-D3438286932E}"/>
              </a:ext>
            </a:extLst>
          </p:cNvPr>
          <p:cNvSpPr>
            <a:spLocks noGrp="1"/>
          </p:cNvSpPr>
          <p:nvPr>
            <p:ph type="title"/>
          </p:nvPr>
        </p:nvSpPr>
        <p:spPr>
          <a:xfrm>
            <a:off x="838200" y="309404"/>
            <a:ext cx="10515600" cy="970755"/>
          </a:xfrm>
        </p:spPr>
        <p:txBody>
          <a:bodyPr>
            <a:normAutofit/>
          </a:bodyPr>
          <a:lstStyle/>
          <a:p>
            <a:r>
              <a:rPr lang="en-IN" b="1"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75CFE99-106B-1F2C-D73F-C622E11AA12A}"/>
              </a:ext>
            </a:extLst>
          </p:cNvPr>
          <p:cNvSpPr>
            <a:spLocks noGrp="1"/>
          </p:cNvSpPr>
          <p:nvPr>
            <p:ph idx="1"/>
          </p:nvPr>
        </p:nvSpPr>
        <p:spPr>
          <a:xfrm>
            <a:off x="838200" y="1280160"/>
            <a:ext cx="10515600" cy="5110479"/>
          </a:xfrm>
        </p:spPr>
        <p:txBody>
          <a:bodyPr>
            <a:normAutofit/>
          </a:bodyPr>
          <a:lstStyle/>
          <a:p>
            <a:pPr algn="just" eaLnBrk="1" hangingPunct="1">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Deepfake detection is a technique used to identify manipulated media, like images or videos, that have been altered using machine learning algorithms. </a:t>
            </a:r>
          </a:p>
          <a:p>
            <a:pPr algn="just" eaLnBrk="1" hangingPunct="1">
              <a:lnSpc>
                <a:spcPct val="150000"/>
              </a:lnSpc>
            </a:pPr>
            <a:r>
              <a:rPr lang="en-US" sz="2400" dirty="0">
                <a:solidFill>
                  <a:srgbClr val="000000"/>
                </a:solidFill>
                <a:effectLst/>
                <a:latin typeface="Times New Roman" panose="02020603050405020304" pitchFamily="18" charset="0"/>
                <a:ea typeface="Times New Roman" panose="02020603050405020304" pitchFamily="18" charset="0"/>
              </a:rPr>
              <a:t>It works by analyzing for inconsistencies in facial movements, body movements, and other visual artifacts.</a:t>
            </a:r>
          </a:p>
          <a:p>
            <a:pPr algn="just" eaLnBrk="1" hangingPunct="1">
              <a:lnSpc>
                <a:spcPct val="150000"/>
              </a:lnSpc>
            </a:pPr>
            <a:r>
              <a:rPr lang="en-IN" sz="2400" dirty="0">
                <a:solidFill>
                  <a:srgbClr val="000000"/>
                </a:solidFill>
                <a:effectLst/>
                <a:latin typeface="Times New Roman" panose="02020603050405020304" pitchFamily="18" charset="0"/>
                <a:ea typeface="Times New Roman" panose="02020603050405020304" pitchFamily="18" charset="0"/>
              </a:rPr>
              <a:t>It includes pre-trained models such as MTCNN (Multi-Task Cascaded Convolutional Neural Networks</a:t>
            </a:r>
            <a:r>
              <a:rPr lang="en-IN" sz="2400" b="1" dirty="0">
                <a:solidFill>
                  <a:srgbClr val="000000"/>
                </a:solidFill>
                <a:effectLst/>
                <a:latin typeface="Times New Roman" panose="02020603050405020304" pitchFamily="18" charset="0"/>
                <a:ea typeface="Times New Roman" panose="02020603050405020304" pitchFamily="18" charset="0"/>
              </a:rPr>
              <a:t>)</a:t>
            </a:r>
            <a:r>
              <a:rPr lang="en-IN" sz="2400" dirty="0">
                <a:solidFill>
                  <a:srgbClr val="000000"/>
                </a:solidFill>
                <a:effectLst/>
                <a:latin typeface="Times New Roman" panose="02020603050405020304" pitchFamily="18" charset="0"/>
                <a:ea typeface="Times New Roman" panose="02020603050405020304" pitchFamily="18" charset="0"/>
              </a:rPr>
              <a:t> for face detection and alignment, and InceptionResnetV1</a:t>
            </a:r>
            <a:r>
              <a:rPr lang="en-IN" sz="2400" b="1" dirty="0">
                <a:solidFill>
                  <a:srgbClr val="000000"/>
                </a:solidFill>
                <a:effectLst/>
                <a:latin typeface="Times New Roman" panose="02020603050405020304" pitchFamily="18" charset="0"/>
                <a:ea typeface="Times New Roman" panose="02020603050405020304" pitchFamily="18" charset="0"/>
              </a:rPr>
              <a:t> </a:t>
            </a:r>
            <a:r>
              <a:rPr lang="en-IN" sz="2400" dirty="0">
                <a:solidFill>
                  <a:srgbClr val="000000"/>
                </a:solidFill>
                <a:effectLst/>
                <a:latin typeface="Times New Roman" panose="02020603050405020304" pitchFamily="18" charset="0"/>
                <a:ea typeface="Times New Roman" panose="02020603050405020304" pitchFamily="18" charset="0"/>
              </a:rPr>
              <a:t>for detecting whether an image is fake or real. </a:t>
            </a:r>
            <a:endParaRPr lang="en-US" altLang="en-US" sz="2400" dirty="0">
              <a:latin typeface="Times New Roman" panose="02020603050405020304" pitchFamily="18"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3387632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35E4-7B6E-C355-8086-0BDB61831E62}"/>
              </a:ext>
            </a:extLst>
          </p:cNvPr>
          <p:cNvSpPr>
            <a:spLocks noGrp="1"/>
          </p:cNvSpPr>
          <p:nvPr>
            <p:ph type="title"/>
          </p:nvPr>
        </p:nvSpPr>
        <p:spPr>
          <a:xfrm>
            <a:off x="812800" y="172085"/>
            <a:ext cx="10515600" cy="975995"/>
          </a:xfrm>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24F5F033-1734-21F7-BDE8-311C0F5A09BF}"/>
              </a:ext>
            </a:extLst>
          </p:cNvPr>
          <p:cNvSpPr>
            <a:spLocks noGrp="1"/>
          </p:cNvSpPr>
          <p:nvPr>
            <p:ph idx="1"/>
          </p:nvPr>
        </p:nvSpPr>
        <p:spPr>
          <a:xfrm>
            <a:off x="838200" y="1148080"/>
            <a:ext cx="10515600" cy="5090795"/>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This technology has the potential to create convincing fake videos, images, and audio recordings that can be used to deceive people and spread misinformation on a large scale. </a:t>
            </a:r>
          </a:p>
          <a:p>
            <a:pPr algn="just">
              <a:lnSpc>
                <a:spcPct val="150000"/>
              </a:lnSpc>
            </a:pPr>
            <a:r>
              <a:rPr lang="en-US" sz="2000" dirty="0">
                <a:latin typeface="Times New Roman" panose="02020603050405020304" pitchFamily="18" charset="0"/>
                <a:cs typeface="Times New Roman" panose="02020603050405020304" pitchFamily="18" charset="0"/>
              </a:rPr>
              <a:t>This has already resulted in political and social chaos, and the problem is expected to worsen in the future. </a:t>
            </a:r>
          </a:p>
          <a:p>
            <a:pPr algn="just">
              <a:lnSpc>
                <a:spcPct val="150000"/>
              </a:lnSpc>
            </a:pPr>
            <a:r>
              <a:rPr lang="en-US" sz="2000" dirty="0">
                <a:latin typeface="Times New Roman" panose="02020603050405020304" pitchFamily="18" charset="0"/>
                <a:cs typeface="Times New Roman" panose="02020603050405020304" pitchFamily="18" charset="0"/>
              </a:rPr>
              <a:t>Therefore, there is a need for the best solution that can detect and prevent deep fakes from spreading. </a:t>
            </a:r>
          </a:p>
          <a:p>
            <a:pPr algn="just">
              <a:lnSpc>
                <a:spcPct val="150000"/>
              </a:lnSpc>
            </a:pPr>
            <a:r>
              <a:rPr lang="en-US" sz="2000" dirty="0">
                <a:latin typeface="Times New Roman" panose="02020603050405020304" pitchFamily="18" charset="0"/>
                <a:cs typeface="Times New Roman" panose="02020603050405020304" pitchFamily="18" charset="0"/>
              </a:rPr>
              <a:t>This project aims to address this problem by developing a convolutional neural network using transfer learning with ResNetV2, a pre-trained model that can detect deep fakes with an accuracy of 94%.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24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bars&#10;&#10;Description automatically generated with medium confidence">
            <a:extLst>
              <a:ext uri="{FF2B5EF4-FFF2-40B4-BE49-F238E27FC236}">
                <a16:creationId xmlns:a16="http://schemas.microsoft.com/office/drawing/2014/main" id="{AF9BD48A-E336-682F-551A-90095A26D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179" y="137955"/>
            <a:ext cx="8951642" cy="6582089"/>
          </a:xfrm>
          <a:prstGeom prst="rect">
            <a:avLst/>
          </a:prstGeom>
        </p:spPr>
      </p:pic>
    </p:spTree>
    <p:extLst>
      <p:ext uri="{BB962C8B-B14F-4D97-AF65-F5344CB8AC3E}">
        <p14:creationId xmlns:p14="http://schemas.microsoft.com/office/powerpoint/2010/main" val="1700056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growth in a market&#10;&#10;Description automatically generated with medium confidence">
            <a:extLst>
              <a:ext uri="{FF2B5EF4-FFF2-40B4-BE49-F238E27FC236}">
                <a16:creationId xmlns:a16="http://schemas.microsoft.com/office/drawing/2014/main" id="{B100A591-027E-2277-7D55-9FFAEEFC9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935" y="178952"/>
            <a:ext cx="8840130" cy="6500096"/>
          </a:xfrm>
          <a:prstGeom prst="rect">
            <a:avLst/>
          </a:prstGeom>
        </p:spPr>
      </p:pic>
    </p:spTree>
    <p:extLst>
      <p:ext uri="{BB962C8B-B14F-4D97-AF65-F5344CB8AC3E}">
        <p14:creationId xmlns:p14="http://schemas.microsoft.com/office/powerpoint/2010/main" val="82931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9BA4-280A-90B7-6FFA-457C18B2E4F0}"/>
              </a:ext>
            </a:extLst>
          </p:cNvPr>
          <p:cNvSpPr>
            <a:spLocks noGrp="1"/>
          </p:cNvSpPr>
          <p:nvPr>
            <p:ph type="title"/>
          </p:nvPr>
        </p:nvSpPr>
        <p:spPr/>
        <p:txBody>
          <a:bodyPr/>
          <a:lstStyle/>
          <a:p>
            <a:r>
              <a:rPr lang="en-IN" b="1" dirty="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D8D2B66-CF16-1581-5078-DBB46446C73A}"/>
              </a:ext>
            </a:extLst>
          </p:cNvPr>
          <p:cNvSpPr>
            <a:spLocks noGrp="1"/>
          </p:cNvSpPr>
          <p:nvPr>
            <p:ph idx="1"/>
          </p:nvPr>
        </p:nvSpPr>
        <p:spPr>
          <a:xfrm>
            <a:off x="838200" y="1690688"/>
            <a:ext cx="10515600" cy="4351338"/>
          </a:xfrm>
        </p:spPr>
        <p:txBody>
          <a:bodyPr>
            <a:normAutofit fontScale="92500" lnSpcReduction="20000"/>
          </a:bodyPr>
          <a:lstStyle/>
          <a:p>
            <a:pPr algn="just">
              <a:lnSpc>
                <a:spcPct val="150000"/>
              </a:lnSpc>
            </a:pPr>
            <a:r>
              <a:rPr lang="en-US" sz="2600" b="0" i="0" dirty="0">
                <a:solidFill>
                  <a:srgbClr val="232323"/>
                </a:solidFill>
                <a:effectLst/>
                <a:latin typeface="Times New Roman" panose="02020603050405020304" pitchFamily="18" charset="0"/>
                <a:cs typeface="Times New Roman" panose="02020603050405020304" pitchFamily="18" charset="0"/>
              </a:rPr>
              <a:t>With the technology becoming accessible to any user, lots of deepfake videos have been spread through social media.</a:t>
            </a:r>
          </a:p>
          <a:p>
            <a:pPr algn="just">
              <a:lnSpc>
                <a:spcPct val="150000"/>
              </a:lnSpc>
            </a:pPr>
            <a:r>
              <a:rPr lang="en-US" sz="2600" b="0" i="0" dirty="0">
                <a:solidFill>
                  <a:srgbClr val="232323"/>
                </a:solidFill>
                <a:effectLst/>
                <a:latin typeface="Times New Roman" panose="02020603050405020304" pitchFamily="18" charset="0"/>
                <a:cs typeface="Times New Roman" panose="02020603050405020304" pitchFamily="18" charset="0"/>
              </a:rPr>
              <a:t>Deepfakes are AI-generated videos (sometimes audio) that realistically replace a person with someone else. </a:t>
            </a:r>
          </a:p>
          <a:p>
            <a:pPr algn="just">
              <a:lnSpc>
                <a:spcPct val="150000"/>
              </a:lnSpc>
            </a:pPr>
            <a:r>
              <a:rPr lang="en-US" sz="2600" dirty="0">
                <a:effectLst/>
                <a:latin typeface="Times New Roman" panose="02020603050405020304" pitchFamily="18" charset="0"/>
                <a:ea typeface="Times New Roman" panose="02020603050405020304" pitchFamily="18" charset="0"/>
              </a:rPr>
              <a:t>There</a:t>
            </a:r>
            <a:r>
              <a:rPr lang="en-US" sz="2600" spc="-7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are</a:t>
            </a:r>
            <a:r>
              <a:rPr lang="en-US" sz="2600" spc="-7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many</a:t>
            </a:r>
            <a:r>
              <a:rPr lang="en-US" sz="2600" spc="-7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instances</a:t>
            </a:r>
            <a:r>
              <a:rPr lang="en-US" sz="2600" spc="-6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where DF is spread over social media platforms causing spamming and providing wrong information.</a:t>
            </a:r>
            <a:r>
              <a:rPr lang="en-US" sz="2600" spc="-5" dirty="0">
                <a:effectLst/>
                <a:latin typeface="Times New Roman" panose="02020603050405020304" pitchFamily="18" charset="0"/>
                <a:ea typeface="Times New Roman" panose="02020603050405020304" pitchFamily="18" charset="0"/>
              </a:rPr>
              <a:t> </a:t>
            </a:r>
          </a:p>
          <a:p>
            <a:pPr algn="just">
              <a:lnSpc>
                <a:spcPct val="150000"/>
              </a:lnSpc>
            </a:pPr>
            <a:r>
              <a:rPr lang="en-US" sz="2600" dirty="0">
                <a:effectLst/>
                <a:latin typeface="Times New Roman" panose="02020603050405020304" pitchFamily="18" charset="0"/>
                <a:ea typeface="Times New Roman" panose="02020603050405020304" pitchFamily="18" charset="0"/>
              </a:rPr>
              <a:t>Such</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DFs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are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terrible</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and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can</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lead</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to</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people's</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being</a:t>
            </a:r>
            <a:r>
              <a:rPr lang="en-US" sz="2600" spc="-1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threatened by,</a:t>
            </a:r>
            <a:r>
              <a:rPr lang="en-US" sz="2600" spc="-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or</a:t>
            </a:r>
            <a:r>
              <a:rPr lang="en-US" sz="2600" spc="-1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misled by, them.</a:t>
            </a:r>
            <a:endParaRPr lang="en-IN" sz="2600" dirty="0">
              <a:effectLst/>
              <a:latin typeface="Times New Roman" panose="02020603050405020304" pitchFamily="18" charset="0"/>
              <a:ea typeface="Times New Roman" panose="02020603050405020304" pitchFamily="18" charset="0"/>
            </a:endParaRPr>
          </a:p>
          <a:p>
            <a:pPr algn="just">
              <a:lnSpc>
                <a:spcPct val="150000"/>
              </a:lnSpc>
            </a:pPr>
            <a:endParaRPr lang="en-US" sz="2400" cap="all"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3771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AA54-0301-B681-5D2D-825F9DF67E64}"/>
              </a:ext>
            </a:extLst>
          </p:cNvPr>
          <p:cNvSpPr>
            <a:spLocks noGrp="1"/>
          </p:cNvSpPr>
          <p:nvPr>
            <p:ph type="title"/>
          </p:nvPr>
        </p:nvSpPr>
        <p:spPr/>
        <p:txBody>
          <a:bodyPr/>
          <a:lstStyle/>
          <a:p>
            <a:r>
              <a:rPr lang="en-IN" b="1" dirty="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154D8CD1-5C80-D82C-F07C-E6A1290FC57A}"/>
              </a:ext>
            </a:extLst>
          </p:cNvPr>
          <p:cNvSpPr>
            <a:spLocks noGrp="1"/>
          </p:cNvSpPr>
          <p:nvPr>
            <p:ph idx="1"/>
          </p:nvPr>
        </p:nvSpPr>
        <p:spPr>
          <a:xfrm>
            <a:off x="838200" y="1690687"/>
            <a:ext cx="10515600" cy="429355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It's important to note that deepfake detection is an ongoing area of research. No system is perfect, and misidentification errors can occur.</a:t>
            </a:r>
          </a:p>
          <a:p>
            <a:pPr algn="just">
              <a:lnSpc>
                <a:spcPct val="150000"/>
              </a:lnSpc>
            </a:pPr>
            <a:r>
              <a:rPr lang="en-US" dirty="0">
                <a:latin typeface="Times New Roman" panose="02020603050405020304" pitchFamily="18" charset="0"/>
                <a:cs typeface="Times New Roman" panose="02020603050405020304" pitchFamily="18" charset="0"/>
              </a:rPr>
              <a:t>While existing systems achieve good accuracy, deepfake creators are constantly developing new techniques. </a:t>
            </a:r>
          </a:p>
          <a:p>
            <a:pPr algn="just">
              <a:lnSpc>
                <a:spcPct val="150000"/>
              </a:lnSpc>
            </a:pPr>
            <a:r>
              <a:rPr lang="en-US" dirty="0">
                <a:latin typeface="Times New Roman" panose="02020603050405020304" pitchFamily="18" charset="0"/>
                <a:cs typeface="Times New Roman" panose="02020603050405020304" pitchFamily="18" charset="0"/>
              </a:rPr>
              <a:t>The goal is to stay ahead of this evolving threat by continually improving detection methods.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77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CE36-0D8C-2E6E-06B1-474442B270F3}"/>
              </a:ext>
            </a:extLst>
          </p:cNvPr>
          <p:cNvSpPr>
            <a:spLocks noGrp="1"/>
          </p:cNvSpPr>
          <p:nvPr>
            <p:ph type="title"/>
          </p:nvPr>
        </p:nvSpPr>
        <p:spPr/>
        <p:txBody>
          <a:bodyPr/>
          <a:lstStyle/>
          <a:p>
            <a:r>
              <a:rPr lang="en-IN" b="1" dirty="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9A92B941-5F14-97DA-0203-6A52914C3342}"/>
              </a:ext>
            </a:extLst>
          </p:cNvPr>
          <p:cNvSpPr>
            <a:spLocks noGrp="1"/>
          </p:cNvSpPr>
          <p:nvPr>
            <p:ph idx="1"/>
          </p:nvPr>
        </p:nvSpPr>
        <p:spPr>
          <a:xfrm>
            <a:off x="838200" y="1674496"/>
            <a:ext cx="10515600" cy="4655184"/>
          </a:xfrm>
        </p:spPr>
        <p:txBody>
          <a:bodyPr>
            <a:normAutofit fontScale="85000" lnSpcReduction="10000"/>
          </a:bodyPr>
          <a:lstStyle/>
          <a:p>
            <a:pPr algn="just">
              <a:lnSpc>
                <a:spcPct val="160000"/>
              </a:lnSpc>
            </a:pPr>
            <a:r>
              <a:rPr lang="en-US" b="1" dirty="0">
                <a:latin typeface="Times New Roman" panose="02020603050405020304" pitchFamily="18" charset="0"/>
                <a:cs typeface="Times New Roman" panose="02020603050405020304" pitchFamily="18" charset="0"/>
              </a:rPr>
              <a:t>Technical limitations</a:t>
            </a:r>
            <a:r>
              <a:rPr lang="en-US" dirty="0">
                <a:latin typeface="Times New Roman" panose="02020603050405020304" pitchFamily="18" charset="0"/>
                <a:cs typeface="Times New Roman" panose="02020603050405020304" pitchFamily="18" charset="0"/>
              </a:rPr>
              <a:t>: It's important to acknowledge the potential downsides and challenges.</a:t>
            </a:r>
          </a:p>
          <a:p>
            <a:pPr algn="just">
              <a:lnSpc>
                <a:spcPct val="160000"/>
              </a:lnSpc>
            </a:pPr>
            <a:r>
              <a:rPr lang="en-US" b="1" dirty="0">
                <a:latin typeface="Times New Roman" panose="02020603050405020304" pitchFamily="18" charset="0"/>
                <a:cs typeface="Times New Roman" panose="02020603050405020304" pitchFamily="18" charset="0"/>
              </a:rPr>
              <a:t>Evolving technology: </a:t>
            </a:r>
            <a:r>
              <a:rPr lang="en-US" dirty="0">
                <a:latin typeface="Times New Roman" panose="02020603050405020304" pitchFamily="18" charset="0"/>
                <a:cs typeface="Times New Roman" panose="02020603050405020304" pitchFamily="18" charset="0"/>
              </a:rPr>
              <a:t>Deepfake creators constantly improve their techniques, making it an ongoing arms race for detection systems. Keeping up requires continuous adaptation and resource investment. </a:t>
            </a:r>
          </a:p>
          <a:p>
            <a:pPr algn="just">
              <a:lnSpc>
                <a:spcPct val="160000"/>
              </a:lnSpc>
            </a:pPr>
            <a:r>
              <a:rPr lang="en-US" b="1" dirty="0">
                <a:latin typeface="Times New Roman" panose="02020603050405020304" pitchFamily="18" charset="0"/>
                <a:cs typeface="Times New Roman" panose="02020603050405020304" pitchFamily="18" charset="0"/>
              </a:rPr>
              <a:t>Accessibility and cost: </a:t>
            </a:r>
            <a:r>
              <a:rPr lang="en-US" dirty="0">
                <a:latin typeface="Times New Roman" panose="02020603050405020304" pitchFamily="18" charset="0"/>
                <a:cs typeface="Times New Roman" panose="02020603050405020304" pitchFamily="18" charset="0"/>
              </a:rPr>
              <a:t>Advanced detection tools might be expensive or require specialized hardware, potentially limiting their widespread and accessible use.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768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TotalTime>
  <Words>1372</Words>
  <Application>Microsoft Office PowerPoint</Application>
  <PresentationFormat>Widescreen</PresentationFormat>
  <Paragraphs>101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DEEPFAKE DETECTION USING MACHINE LEARNING</vt:lpstr>
      <vt:lpstr>OBJECTIVE</vt:lpstr>
      <vt:lpstr>ABSTRACT</vt:lpstr>
      <vt:lpstr>Problem Statement</vt:lpstr>
      <vt:lpstr>PowerPoint Presentation</vt:lpstr>
      <vt:lpstr>PowerPoint Presentation</vt:lpstr>
      <vt:lpstr>INTRODUCTION</vt:lpstr>
      <vt:lpstr>EXISTING SYSTEM</vt:lpstr>
      <vt:lpstr>DISADVANTAGES</vt:lpstr>
      <vt:lpstr>PROPOSED SYSTEM</vt:lpstr>
      <vt:lpstr>ADVANTAGES</vt:lpstr>
      <vt:lpstr>System Architecture</vt:lpstr>
      <vt:lpstr>Module List</vt:lpstr>
      <vt:lpstr>PowerPoint Presentation</vt:lpstr>
      <vt:lpstr>PowerPoint Presentation</vt:lpstr>
      <vt:lpstr>PowerPoint Presentation</vt:lpstr>
      <vt:lpstr>REQUIREMENTS</vt:lpstr>
      <vt:lpstr>REQUIREMENTS</vt:lpstr>
      <vt:lpstr>PowerPoint Presentation</vt:lpstr>
      <vt:lpstr>PowerPoint Presentation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MISSING PERSON BASED ON FACE RECOGNITION USING AI IN VIDEO SURVELLAINCE SYSTEM</dc:title>
  <dc:creator>Rajiya Banu</dc:creator>
  <cp:lastModifiedBy>Siva Suriya</cp:lastModifiedBy>
  <cp:revision>21</cp:revision>
  <dcterms:created xsi:type="dcterms:W3CDTF">2023-12-07T06:45:31Z</dcterms:created>
  <dcterms:modified xsi:type="dcterms:W3CDTF">2024-05-09T03:55:21Z</dcterms:modified>
</cp:coreProperties>
</file>