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0"/>
  </p:notesMasterIdLst>
  <p:sldIdLst>
    <p:sldId id="256" r:id="rId2"/>
    <p:sldId id="257" r:id="rId3"/>
    <p:sldId id="258" r:id="rId4"/>
    <p:sldId id="264" r:id="rId5"/>
    <p:sldId id="261" r:id="rId6"/>
    <p:sldId id="263" r:id="rId7"/>
    <p:sldId id="259" r:id="rId8"/>
    <p:sldId id="260" r:id="rId9"/>
    <p:sldId id="262"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2"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60" autoAdjust="0"/>
    <p:restoredTop sz="94660"/>
  </p:normalViewPr>
  <p:slideViewPr>
    <p:cSldViewPr snapToGrid="0">
      <p:cViewPr varScale="1">
        <p:scale>
          <a:sx n="85" d="100"/>
          <a:sy n="85" d="100"/>
        </p:scale>
        <p:origin x="74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2C8324-079E-4F7D-B500-BCD646C78030}" type="datetimeFigureOut">
              <a:rPr lang="en-US" smtClean="0"/>
              <a:t>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44E59A-61A3-4831-B12A-DC2555406609}" type="slidenum">
              <a:rPr lang="en-US" smtClean="0"/>
              <a:t>‹#›</a:t>
            </a:fld>
            <a:endParaRPr lang="en-US"/>
          </a:p>
        </p:txBody>
      </p:sp>
    </p:spTree>
    <p:extLst>
      <p:ext uri="{BB962C8B-B14F-4D97-AF65-F5344CB8AC3E}">
        <p14:creationId xmlns:p14="http://schemas.microsoft.com/office/powerpoint/2010/main" val="518109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9E3D81-D48D-48D0-BA33-39F805931807}"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35CC5-3CA3-43C1-B6DE-187BBA77679F}" type="slidenum">
              <a:rPr lang="en-US" smtClean="0"/>
              <a:t>‹#›</a:t>
            </a:fld>
            <a:endParaRPr lang="en-US"/>
          </a:p>
        </p:txBody>
      </p:sp>
    </p:spTree>
    <p:extLst>
      <p:ext uri="{BB962C8B-B14F-4D97-AF65-F5344CB8AC3E}">
        <p14:creationId xmlns:p14="http://schemas.microsoft.com/office/powerpoint/2010/main" val="3298055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79D0F6-35A3-458E-920D-0E32CA87E54E}"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35CC5-3CA3-43C1-B6DE-187BBA77679F}" type="slidenum">
              <a:rPr lang="en-US" smtClean="0"/>
              <a:t>‹#›</a:t>
            </a:fld>
            <a:endParaRPr lang="en-US"/>
          </a:p>
        </p:txBody>
      </p:sp>
    </p:spTree>
    <p:extLst>
      <p:ext uri="{BB962C8B-B14F-4D97-AF65-F5344CB8AC3E}">
        <p14:creationId xmlns:p14="http://schemas.microsoft.com/office/powerpoint/2010/main" val="360922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A43B0-B881-45F4-BB8C-8F4BDA6E753C}"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35CC5-3CA3-43C1-B6DE-187BBA77679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3710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68801A-E05B-4FC3-BCBC-54866BF641F0}"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35CC5-3CA3-43C1-B6DE-187BBA77679F}" type="slidenum">
              <a:rPr lang="en-US" smtClean="0"/>
              <a:t>‹#›</a:t>
            </a:fld>
            <a:endParaRPr lang="en-US"/>
          </a:p>
        </p:txBody>
      </p:sp>
    </p:spTree>
    <p:extLst>
      <p:ext uri="{BB962C8B-B14F-4D97-AF65-F5344CB8AC3E}">
        <p14:creationId xmlns:p14="http://schemas.microsoft.com/office/powerpoint/2010/main" val="2026680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7F8FE5-DE0A-4EC1-8229-72DE19A577C4}"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35CC5-3CA3-43C1-B6DE-187BBA77679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00125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AAFC75-2E0C-4DB8-A2C8-2FB285FB95AD}"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35CC5-3CA3-43C1-B6DE-187BBA77679F}" type="slidenum">
              <a:rPr lang="en-US" smtClean="0"/>
              <a:t>‹#›</a:t>
            </a:fld>
            <a:endParaRPr lang="en-US"/>
          </a:p>
        </p:txBody>
      </p:sp>
    </p:spTree>
    <p:extLst>
      <p:ext uri="{BB962C8B-B14F-4D97-AF65-F5344CB8AC3E}">
        <p14:creationId xmlns:p14="http://schemas.microsoft.com/office/powerpoint/2010/main" val="598968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0D84B-FDE2-4BA8-934F-FA688F980EFE}"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35CC5-3CA3-43C1-B6DE-187BBA77679F}" type="slidenum">
              <a:rPr lang="en-US" smtClean="0"/>
              <a:t>‹#›</a:t>
            </a:fld>
            <a:endParaRPr lang="en-US"/>
          </a:p>
        </p:txBody>
      </p:sp>
    </p:spTree>
    <p:extLst>
      <p:ext uri="{BB962C8B-B14F-4D97-AF65-F5344CB8AC3E}">
        <p14:creationId xmlns:p14="http://schemas.microsoft.com/office/powerpoint/2010/main" val="793711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0DDDD3-D07F-4FF2-AD88-E96CEFF99DB6}"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35CC5-3CA3-43C1-B6DE-187BBA77679F}" type="slidenum">
              <a:rPr lang="en-US" smtClean="0"/>
              <a:t>‹#›</a:t>
            </a:fld>
            <a:endParaRPr lang="en-US"/>
          </a:p>
        </p:txBody>
      </p:sp>
    </p:spTree>
    <p:extLst>
      <p:ext uri="{BB962C8B-B14F-4D97-AF65-F5344CB8AC3E}">
        <p14:creationId xmlns:p14="http://schemas.microsoft.com/office/powerpoint/2010/main" val="26054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50D48D-887B-4001-B44B-4DFE42B2ABEA}"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35CC5-3CA3-43C1-B6DE-187BBA77679F}" type="slidenum">
              <a:rPr lang="en-US" smtClean="0"/>
              <a:t>‹#›</a:t>
            </a:fld>
            <a:endParaRPr lang="en-US"/>
          </a:p>
        </p:txBody>
      </p:sp>
    </p:spTree>
    <p:extLst>
      <p:ext uri="{BB962C8B-B14F-4D97-AF65-F5344CB8AC3E}">
        <p14:creationId xmlns:p14="http://schemas.microsoft.com/office/powerpoint/2010/main" val="192445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074FF7-C183-40CF-AF0C-AAF5DA652D35}" type="datetime1">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35CC5-3CA3-43C1-B6DE-187BBA77679F}" type="slidenum">
              <a:rPr lang="en-US" smtClean="0"/>
              <a:t>‹#›</a:t>
            </a:fld>
            <a:endParaRPr lang="en-US"/>
          </a:p>
        </p:txBody>
      </p:sp>
    </p:spTree>
    <p:extLst>
      <p:ext uri="{BB962C8B-B14F-4D97-AF65-F5344CB8AC3E}">
        <p14:creationId xmlns:p14="http://schemas.microsoft.com/office/powerpoint/2010/main" val="80012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33FF6D-B792-4803-B2DD-F41DECD6BACE}" type="datetime1">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F35CC5-3CA3-43C1-B6DE-187BBA77679F}" type="slidenum">
              <a:rPr lang="en-US" smtClean="0"/>
              <a:t>‹#›</a:t>
            </a:fld>
            <a:endParaRPr lang="en-US"/>
          </a:p>
        </p:txBody>
      </p:sp>
    </p:spTree>
    <p:extLst>
      <p:ext uri="{BB962C8B-B14F-4D97-AF65-F5344CB8AC3E}">
        <p14:creationId xmlns:p14="http://schemas.microsoft.com/office/powerpoint/2010/main" val="178619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59B8D2-82D0-4B8F-BCB8-053CF768D440}" type="datetime1">
              <a:rPr lang="en-US" smtClean="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F35CC5-3CA3-43C1-B6DE-187BBA77679F}" type="slidenum">
              <a:rPr lang="en-US" smtClean="0"/>
              <a:t>‹#›</a:t>
            </a:fld>
            <a:endParaRPr lang="en-US"/>
          </a:p>
        </p:txBody>
      </p:sp>
    </p:spTree>
    <p:extLst>
      <p:ext uri="{BB962C8B-B14F-4D97-AF65-F5344CB8AC3E}">
        <p14:creationId xmlns:p14="http://schemas.microsoft.com/office/powerpoint/2010/main" val="389774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93478F-925B-4156-9A0E-228B3B8FBD89}" type="datetime1">
              <a:rPr lang="en-US" smtClean="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F35CC5-3CA3-43C1-B6DE-187BBA77679F}" type="slidenum">
              <a:rPr lang="en-US" smtClean="0"/>
              <a:t>‹#›</a:t>
            </a:fld>
            <a:endParaRPr lang="en-US"/>
          </a:p>
        </p:txBody>
      </p:sp>
    </p:spTree>
    <p:extLst>
      <p:ext uri="{BB962C8B-B14F-4D97-AF65-F5344CB8AC3E}">
        <p14:creationId xmlns:p14="http://schemas.microsoft.com/office/powerpoint/2010/main" val="3017325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17025-6ADF-43CD-869A-F3B84AAEC3D4}" type="datetime1">
              <a:rPr lang="en-US" smtClean="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F35CC5-3CA3-43C1-B6DE-187BBA77679F}" type="slidenum">
              <a:rPr lang="en-US" smtClean="0"/>
              <a:t>‹#›</a:t>
            </a:fld>
            <a:endParaRPr lang="en-US"/>
          </a:p>
        </p:txBody>
      </p:sp>
    </p:spTree>
    <p:extLst>
      <p:ext uri="{BB962C8B-B14F-4D97-AF65-F5344CB8AC3E}">
        <p14:creationId xmlns:p14="http://schemas.microsoft.com/office/powerpoint/2010/main" val="13440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F3EE61-40D1-4DD5-94AA-8EA68656D83E}" type="datetime1">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F35CC5-3CA3-43C1-B6DE-187BBA77679F}" type="slidenum">
              <a:rPr lang="en-US" smtClean="0"/>
              <a:t>‹#›</a:t>
            </a:fld>
            <a:endParaRPr lang="en-US"/>
          </a:p>
        </p:txBody>
      </p:sp>
    </p:spTree>
    <p:extLst>
      <p:ext uri="{BB962C8B-B14F-4D97-AF65-F5344CB8AC3E}">
        <p14:creationId xmlns:p14="http://schemas.microsoft.com/office/powerpoint/2010/main" val="427811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C45C7D-748C-4463-AEC8-3EDB075F05E3}" type="datetime1">
              <a:rPr lang="en-US" smtClean="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F35CC5-3CA3-43C1-B6DE-187BBA77679F}" type="slidenum">
              <a:rPr lang="en-US" smtClean="0"/>
              <a:t>‹#›</a:t>
            </a:fld>
            <a:endParaRPr lang="en-US"/>
          </a:p>
        </p:txBody>
      </p:sp>
    </p:spTree>
    <p:extLst>
      <p:ext uri="{BB962C8B-B14F-4D97-AF65-F5344CB8AC3E}">
        <p14:creationId xmlns:p14="http://schemas.microsoft.com/office/powerpoint/2010/main" val="3373120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101EFB-926A-4435-AD9C-318601786DFA}" type="datetime1">
              <a:rPr lang="en-US" smtClean="0"/>
              <a:t>12/1/2023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9F35CC5-3CA3-43C1-B6DE-187BBA77679F}" type="slidenum">
              <a:rPr lang="en-US" smtClean="0"/>
              <a:t>‹#›</a:t>
            </a:fld>
            <a:endParaRPr lang="en-US"/>
          </a:p>
        </p:txBody>
      </p:sp>
    </p:spTree>
    <p:extLst>
      <p:ext uri="{BB962C8B-B14F-4D97-AF65-F5344CB8AC3E}">
        <p14:creationId xmlns:p14="http://schemas.microsoft.com/office/powerpoint/2010/main" val="1896251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C1E4-7791-B082-7F52-CB77AC35E7FD}"/>
              </a:ext>
            </a:extLst>
          </p:cNvPr>
          <p:cNvSpPr>
            <a:spLocks noGrp="1"/>
          </p:cNvSpPr>
          <p:nvPr>
            <p:ph type="ctrTitle"/>
          </p:nvPr>
        </p:nvSpPr>
        <p:spPr>
          <a:xfrm>
            <a:off x="1507067" y="1160862"/>
            <a:ext cx="7766936" cy="1646302"/>
          </a:xfrm>
        </p:spPr>
        <p:txBody>
          <a:bodyPr/>
          <a:lstStyle/>
          <a:p>
            <a:r>
              <a:rPr lang="en-US" sz="6600" dirty="0"/>
              <a:t>DATA 5100</a:t>
            </a:r>
          </a:p>
        </p:txBody>
      </p:sp>
      <p:sp>
        <p:nvSpPr>
          <p:cNvPr id="3" name="Subtitle 2">
            <a:extLst>
              <a:ext uri="{FF2B5EF4-FFF2-40B4-BE49-F238E27FC236}">
                <a16:creationId xmlns:a16="http://schemas.microsoft.com/office/drawing/2014/main" id="{719945AC-CA01-B2C4-6AF4-E0F6D3531580}"/>
              </a:ext>
            </a:extLst>
          </p:cNvPr>
          <p:cNvSpPr>
            <a:spLocks noGrp="1"/>
          </p:cNvSpPr>
          <p:nvPr>
            <p:ph type="subTitle" idx="1"/>
          </p:nvPr>
        </p:nvSpPr>
        <p:spPr>
          <a:xfrm>
            <a:off x="3860799" y="2807164"/>
            <a:ext cx="5164668" cy="2459103"/>
          </a:xfrm>
        </p:spPr>
        <p:txBody>
          <a:bodyPr>
            <a:normAutofit/>
          </a:bodyPr>
          <a:lstStyle/>
          <a:p>
            <a:r>
              <a:rPr lang="en-US" sz="3200" dirty="0"/>
              <a:t>Project</a:t>
            </a:r>
            <a:r>
              <a:rPr lang="en-US" sz="2800" dirty="0"/>
              <a:t> </a:t>
            </a:r>
            <a:r>
              <a:rPr lang="en-US" sz="3200" dirty="0"/>
              <a:t>Assignment</a:t>
            </a:r>
          </a:p>
          <a:p>
            <a:r>
              <a:rPr lang="en-US" sz="1800" b="1" i="0" dirty="0">
                <a:solidFill>
                  <a:schemeClr val="accent4">
                    <a:lumMod val="50000"/>
                  </a:schemeClr>
                </a:solidFill>
                <a:effectLst/>
                <a:latin typeface="Arial" panose="020B0604020202020204" pitchFamily="34" charset="0"/>
              </a:rPr>
              <a:t>TEAM 6</a:t>
            </a:r>
          </a:p>
          <a:p>
            <a:r>
              <a:rPr lang="en-US" sz="1800" i="0" dirty="0">
                <a:effectLst/>
                <a:latin typeface="Arial" panose="020B0604020202020204" pitchFamily="34" charset="0"/>
              </a:rPr>
              <a:t>Siva </a:t>
            </a:r>
            <a:r>
              <a:rPr lang="en-US" sz="1800" i="0" dirty="0" err="1">
                <a:effectLst/>
                <a:latin typeface="Arial" panose="020B0604020202020204" pitchFamily="34" charset="0"/>
              </a:rPr>
              <a:t>Sushmitha</a:t>
            </a:r>
            <a:r>
              <a:rPr lang="en-US" sz="1800" i="0" dirty="0">
                <a:effectLst/>
                <a:latin typeface="Arial" panose="020B0604020202020204" pitchFamily="34" charset="0"/>
              </a:rPr>
              <a:t> </a:t>
            </a:r>
            <a:r>
              <a:rPr lang="en-US" sz="1800" i="0" dirty="0" err="1">
                <a:effectLst/>
                <a:latin typeface="Arial" panose="020B0604020202020204" pitchFamily="34" charset="0"/>
              </a:rPr>
              <a:t>Meduri</a:t>
            </a:r>
            <a:endParaRPr lang="en-US" sz="1800" i="0" dirty="0">
              <a:effectLst/>
              <a:latin typeface="Arial" panose="020B0604020202020204" pitchFamily="34" charset="0"/>
            </a:endParaRPr>
          </a:p>
          <a:p>
            <a:r>
              <a:rPr lang="en-US" sz="1800" i="0" dirty="0">
                <a:effectLst/>
                <a:latin typeface="Arial" panose="020B0604020202020204" pitchFamily="34" charset="0"/>
              </a:rPr>
              <a:t>Janani Krishnamurthy</a:t>
            </a:r>
          </a:p>
          <a:p>
            <a:r>
              <a:rPr lang="en-US" sz="1800" i="0" dirty="0">
                <a:effectLst/>
                <a:latin typeface="Arial" panose="020B0604020202020204" pitchFamily="34" charset="0"/>
              </a:rPr>
              <a:t>Divyasree </a:t>
            </a:r>
            <a:r>
              <a:rPr lang="en-US" sz="1800" i="0" dirty="0" err="1">
                <a:effectLst/>
                <a:latin typeface="Arial" panose="020B0604020202020204" pitchFamily="34" charset="0"/>
              </a:rPr>
              <a:t>Vammigari</a:t>
            </a:r>
            <a:endParaRPr lang="en-US" sz="2800" dirty="0"/>
          </a:p>
        </p:txBody>
      </p:sp>
    </p:spTree>
    <p:extLst>
      <p:ext uri="{BB962C8B-B14F-4D97-AF65-F5344CB8AC3E}">
        <p14:creationId xmlns:p14="http://schemas.microsoft.com/office/powerpoint/2010/main" val="381514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0470-CF40-EB63-57E8-82B5886CABBC}"/>
              </a:ext>
            </a:extLst>
          </p:cNvPr>
          <p:cNvSpPr>
            <a:spLocks noGrp="1"/>
          </p:cNvSpPr>
          <p:nvPr>
            <p:ph type="title"/>
          </p:nvPr>
        </p:nvSpPr>
        <p:spPr>
          <a:xfrm>
            <a:off x="677334" y="609600"/>
            <a:ext cx="8596668" cy="752856"/>
          </a:xfrm>
        </p:spPr>
        <p:txBody>
          <a:bodyPr/>
          <a:lstStyle/>
          <a:p>
            <a:r>
              <a:rPr lang="en-US" dirty="0"/>
              <a:t>DATA EXPLORATION :</a:t>
            </a:r>
          </a:p>
        </p:txBody>
      </p:sp>
      <p:sp>
        <p:nvSpPr>
          <p:cNvPr id="3" name="Content Placeholder 2">
            <a:extLst>
              <a:ext uri="{FF2B5EF4-FFF2-40B4-BE49-F238E27FC236}">
                <a16:creationId xmlns:a16="http://schemas.microsoft.com/office/drawing/2014/main" id="{8A83BFE2-A677-2A6C-AEE2-8BFB02DD9157}"/>
              </a:ext>
            </a:extLst>
          </p:cNvPr>
          <p:cNvSpPr>
            <a:spLocks noGrp="1"/>
          </p:cNvSpPr>
          <p:nvPr>
            <p:ph idx="1"/>
          </p:nvPr>
        </p:nvSpPr>
        <p:spPr>
          <a:xfrm>
            <a:off x="677334" y="1362457"/>
            <a:ext cx="8596668" cy="4678906"/>
          </a:xfrm>
        </p:spPr>
        <p:txBody>
          <a:bodyPr>
            <a:normAutofit fontScale="92500" lnSpcReduction="20000"/>
          </a:bodyPr>
          <a:lstStyle/>
          <a:p>
            <a:r>
              <a:rPr lang="en-US" dirty="0"/>
              <a:t>In order to understand the characteristics of data present we have plotted few plots </a:t>
            </a:r>
          </a:p>
          <a:p>
            <a:r>
              <a:rPr lang="en-US" dirty="0"/>
              <a:t>First we have plotted Hours vs Real time load demand</a:t>
            </a:r>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scatterplot shows a clear pattern in load, with higher load during the day and lower load during nights. This suggests that </a:t>
            </a:r>
            <a:r>
              <a:rPr lang="en-US" dirty="0" err="1"/>
              <a:t>Hr_End</a:t>
            </a:r>
            <a:r>
              <a:rPr lang="en-US" dirty="0"/>
              <a:t> is a useful predictor of load.</a:t>
            </a:r>
          </a:p>
          <a:p>
            <a:endParaRPr lang="en-US" dirty="0"/>
          </a:p>
        </p:txBody>
      </p:sp>
      <p:pic>
        <p:nvPicPr>
          <p:cNvPr id="6" name="Picture 5">
            <a:extLst>
              <a:ext uri="{FF2B5EF4-FFF2-40B4-BE49-F238E27FC236}">
                <a16:creationId xmlns:a16="http://schemas.microsoft.com/office/drawing/2014/main" id="{144BD078-0C6E-F672-D2CD-2521453E6405}"/>
              </a:ext>
            </a:extLst>
          </p:cNvPr>
          <p:cNvPicPr>
            <a:picLocks noChangeAspect="1"/>
          </p:cNvPicPr>
          <p:nvPr/>
        </p:nvPicPr>
        <p:blipFill rotWithShape="1">
          <a:blip r:embed="rId2"/>
          <a:srcRect b="1884"/>
          <a:stretch/>
        </p:blipFill>
        <p:spPr>
          <a:xfrm>
            <a:off x="1795794" y="2128841"/>
            <a:ext cx="4300206" cy="2946079"/>
          </a:xfrm>
          <a:prstGeom prst="rect">
            <a:avLst/>
          </a:prstGeom>
        </p:spPr>
      </p:pic>
      <p:sp>
        <p:nvSpPr>
          <p:cNvPr id="4" name="Slide Number Placeholder 3">
            <a:extLst>
              <a:ext uri="{FF2B5EF4-FFF2-40B4-BE49-F238E27FC236}">
                <a16:creationId xmlns:a16="http://schemas.microsoft.com/office/drawing/2014/main" id="{918FEAE9-5B0F-45B4-3870-604588B2A690}"/>
              </a:ext>
            </a:extLst>
          </p:cNvPr>
          <p:cNvSpPr>
            <a:spLocks noGrp="1"/>
          </p:cNvSpPr>
          <p:nvPr>
            <p:ph type="sldNum" sz="quarter" idx="12"/>
          </p:nvPr>
        </p:nvSpPr>
        <p:spPr>
          <a:xfrm>
            <a:off x="8778921" y="655913"/>
            <a:ext cx="683339" cy="365125"/>
          </a:xfrm>
        </p:spPr>
        <p:txBody>
          <a:bodyPr/>
          <a:lstStyle/>
          <a:p>
            <a:fld id="{E9F35CC5-3CA3-43C1-B6DE-187BBA77679F}" type="slidenum">
              <a:rPr lang="en-US" sz="1200" smtClean="0"/>
              <a:t>10</a:t>
            </a:fld>
            <a:endParaRPr lang="en-US" dirty="0"/>
          </a:p>
        </p:txBody>
      </p:sp>
    </p:spTree>
    <p:extLst>
      <p:ext uri="{BB962C8B-B14F-4D97-AF65-F5344CB8AC3E}">
        <p14:creationId xmlns:p14="http://schemas.microsoft.com/office/powerpoint/2010/main" val="1206215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7270-9C16-366E-B6B0-5FBC1FBAA8EF}"/>
              </a:ext>
            </a:extLst>
          </p:cNvPr>
          <p:cNvSpPr>
            <a:spLocks noGrp="1"/>
          </p:cNvSpPr>
          <p:nvPr>
            <p:ph type="title"/>
          </p:nvPr>
        </p:nvSpPr>
        <p:spPr/>
        <p:txBody>
          <a:bodyPr/>
          <a:lstStyle/>
          <a:p>
            <a:r>
              <a:rPr lang="en-US" dirty="0"/>
              <a:t>DATA EXPLORATION : </a:t>
            </a:r>
            <a:r>
              <a:rPr lang="en-US" sz="1600" dirty="0"/>
              <a:t>(continued..)</a:t>
            </a:r>
            <a:endParaRPr lang="en-US" dirty="0"/>
          </a:p>
        </p:txBody>
      </p:sp>
      <p:sp>
        <p:nvSpPr>
          <p:cNvPr id="3" name="Content Placeholder 2">
            <a:extLst>
              <a:ext uri="{FF2B5EF4-FFF2-40B4-BE49-F238E27FC236}">
                <a16:creationId xmlns:a16="http://schemas.microsoft.com/office/drawing/2014/main" id="{9BEC8F0D-0F26-BBA1-DA0C-63501D0B85AC}"/>
              </a:ext>
            </a:extLst>
          </p:cNvPr>
          <p:cNvSpPr>
            <a:spLocks noGrp="1"/>
          </p:cNvSpPr>
          <p:nvPr>
            <p:ph idx="1"/>
          </p:nvPr>
        </p:nvSpPr>
        <p:spPr>
          <a:xfrm>
            <a:off x="677334" y="1417321"/>
            <a:ext cx="8596668" cy="4624042"/>
          </a:xfrm>
        </p:spPr>
        <p:txBody>
          <a:bodyPr>
            <a:normAutofit fontScale="92500" lnSpcReduction="20000"/>
          </a:bodyPr>
          <a:lstStyle/>
          <a:p>
            <a:r>
              <a:rPr lang="en-US" dirty="0"/>
              <a:t>Next we have plotted three years seasonality: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just"/>
            <a:r>
              <a:rPr lang="en-US" dirty="0"/>
              <a:t>The three-year seasonality graph demonstrates that the seasonal pattern of RT demand is very stable year after year. However, there are some year-to-year fluctuations in demand. This is most likely due to a mix of factors such as seasonal trends, holidays and special events, and weather conditions.</a:t>
            </a:r>
          </a:p>
        </p:txBody>
      </p:sp>
      <p:pic>
        <p:nvPicPr>
          <p:cNvPr id="5" name="Picture 4">
            <a:extLst>
              <a:ext uri="{FF2B5EF4-FFF2-40B4-BE49-F238E27FC236}">
                <a16:creationId xmlns:a16="http://schemas.microsoft.com/office/drawing/2014/main" id="{A498254F-0A1A-A390-5FED-A8563840C831}"/>
              </a:ext>
            </a:extLst>
          </p:cNvPr>
          <p:cNvPicPr>
            <a:picLocks noChangeAspect="1"/>
          </p:cNvPicPr>
          <p:nvPr/>
        </p:nvPicPr>
        <p:blipFill>
          <a:blip r:embed="rId2"/>
          <a:stretch>
            <a:fillRect/>
          </a:stretch>
        </p:blipFill>
        <p:spPr>
          <a:xfrm>
            <a:off x="1375179" y="1930400"/>
            <a:ext cx="4440405" cy="3098800"/>
          </a:xfrm>
          <a:prstGeom prst="rect">
            <a:avLst/>
          </a:prstGeom>
        </p:spPr>
      </p:pic>
      <p:sp>
        <p:nvSpPr>
          <p:cNvPr id="4" name="Slide Number Placeholder 3">
            <a:extLst>
              <a:ext uri="{FF2B5EF4-FFF2-40B4-BE49-F238E27FC236}">
                <a16:creationId xmlns:a16="http://schemas.microsoft.com/office/drawing/2014/main" id="{1F91BC77-B7F3-5A6F-1BF7-CDC8135F773D}"/>
              </a:ext>
            </a:extLst>
          </p:cNvPr>
          <p:cNvSpPr>
            <a:spLocks noGrp="1"/>
          </p:cNvSpPr>
          <p:nvPr>
            <p:ph type="sldNum" sz="quarter" idx="12"/>
          </p:nvPr>
        </p:nvSpPr>
        <p:spPr>
          <a:xfrm>
            <a:off x="8590663" y="816637"/>
            <a:ext cx="683339" cy="365125"/>
          </a:xfrm>
        </p:spPr>
        <p:txBody>
          <a:bodyPr/>
          <a:lstStyle/>
          <a:p>
            <a:fld id="{E9F35CC5-3CA3-43C1-B6DE-187BBA77679F}" type="slidenum">
              <a:rPr lang="en-US" sz="1200" smtClean="0"/>
              <a:t>11</a:t>
            </a:fld>
            <a:endParaRPr lang="en-US" dirty="0"/>
          </a:p>
        </p:txBody>
      </p:sp>
    </p:spTree>
    <p:extLst>
      <p:ext uri="{BB962C8B-B14F-4D97-AF65-F5344CB8AC3E}">
        <p14:creationId xmlns:p14="http://schemas.microsoft.com/office/powerpoint/2010/main" val="1990281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903F-E64C-7CD7-AA52-BBF9B7A80FCA}"/>
              </a:ext>
            </a:extLst>
          </p:cNvPr>
          <p:cNvSpPr>
            <a:spLocks noGrp="1"/>
          </p:cNvSpPr>
          <p:nvPr>
            <p:ph type="title"/>
          </p:nvPr>
        </p:nvSpPr>
        <p:spPr>
          <a:xfrm>
            <a:off x="677334" y="609600"/>
            <a:ext cx="8596668" cy="661416"/>
          </a:xfrm>
        </p:spPr>
        <p:txBody>
          <a:bodyPr/>
          <a:lstStyle/>
          <a:p>
            <a:r>
              <a:rPr lang="en-US" dirty="0"/>
              <a:t>DATA EXPLORATION : </a:t>
            </a:r>
            <a:r>
              <a:rPr lang="en-US" sz="1600" dirty="0"/>
              <a:t>(continued..)</a:t>
            </a:r>
            <a:endParaRPr lang="en-US" dirty="0"/>
          </a:p>
        </p:txBody>
      </p:sp>
      <p:sp>
        <p:nvSpPr>
          <p:cNvPr id="3" name="Content Placeholder 2">
            <a:extLst>
              <a:ext uri="{FF2B5EF4-FFF2-40B4-BE49-F238E27FC236}">
                <a16:creationId xmlns:a16="http://schemas.microsoft.com/office/drawing/2014/main" id="{9FE877A7-8D9C-F103-C238-AD7BC00D613F}"/>
              </a:ext>
            </a:extLst>
          </p:cNvPr>
          <p:cNvSpPr>
            <a:spLocks noGrp="1"/>
          </p:cNvSpPr>
          <p:nvPr>
            <p:ph idx="1"/>
          </p:nvPr>
        </p:nvSpPr>
        <p:spPr>
          <a:xfrm>
            <a:off x="677334" y="1380744"/>
            <a:ext cx="8596668" cy="4660619"/>
          </a:xfrm>
        </p:spPr>
        <p:txBody>
          <a:bodyPr>
            <a:normAutofit fontScale="92500" lnSpcReduction="10000"/>
          </a:bodyPr>
          <a:lstStyle/>
          <a:p>
            <a:r>
              <a:rPr lang="en-US" dirty="0"/>
              <a:t>The next plot is between Dew point and Real time load demand.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just"/>
            <a:r>
              <a:rPr lang="en-US" dirty="0"/>
              <a:t>The scatterplot reveals a positive association between Dew Point and load; as the temperature rises, so does the load. To figure out the non-linear relationship, we can use additional terms such as quadratic or cubic terms when forecasting load using Dew Point.</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FC542823-51B5-7B41-EAA9-7EA9748B577E}"/>
              </a:ext>
            </a:extLst>
          </p:cNvPr>
          <p:cNvPicPr>
            <a:picLocks noChangeAspect="1"/>
          </p:cNvPicPr>
          <p:nvPr/>
        </p:nvPicPr>
        <p:blipFill>
          <a:blip r:embed="rId2"/>
          <a:stretch>
            <a:fillRect/>
          </a:stretch>
        </p:blipFill>
        <p:spPr>
          <a:xfrm>
            <a:off x="1269257" y="1914005"/>
            <a:ext cx="4729207" cy="2968892"/>
          </a:xfrm>
          <a:prstGeom prst="rect">
            <a:avLst/>
          </a:prstGeom>
        </p:spPr>
      </p:pic>
      <p:sp>
        <p:nvSpPr>
          <p:cNvPr id="4" name="Slide Number Placeholder 3">
            <a:extLst>
              <a:ext uri="{FF2B5EF4-FFF2-40B4-BE49-F238E27FC236}">
                <a16:creationId xmlns:a16="http://schemas.microsoft.com/office/drawing/2014/main" id="{34E63CBE-C933-9748-78F2-F925D3D1EFB0}"/>
              </a:ext>
            </a:extLst>
          </p:cNvPr>
          <p:cNvSpPr>
            <a:spLocks noGrp="1"/>
          </p:cNvSpPr>
          <p:nvPr>
            <p:ph type="sldNum" sz="quarter" idx="12"/>
          </p:nvPr>
        </p:nvSpPr>
        <p:spPr>
          <a:xfrm>
            <a:off x="8590663" y="634074"/>
            <a:ext cx="683339" cy="365125"/>
          </a:xfrm>
        </p:spPr>
        <p:txBody>
          <a:bodyPr/>
          <a:lstStyle/>
          <a:p>
            <a:fld id="{E9F35CC5-3CA3-43C1-B6DE-187BBA77679F}" type="slidenum">
              <a:rPr lang="en-US" sz="1200" smtClean="0"/>
              <a:t>12</a:t>
            </a:fld>
            <a:endParaRPr lang="en-US" dirty="0"/>
          </a:p>
        </p:txBody>
      </p:sp>
    </p:spTree>
    <p:extLst>
      <p:ext uri="{BB962C8B-B14F-4D97-AF65-F5344CB8AC3E}">
        <p14:creationId xmlns:p14="http://schemas.microsoft.com/office/powerpoint/2010/main" val="33108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C1FCB-9465-FB65-6F63-C0CE337621F0}"/>
              </a:ext>
            </a:extLst>
          </p:cNvPr>
          <p:cNvSpPr>
            <a:spLocks noGrp="1"/>
          </p:cNvSpPr>
          <p:nvPr>
            <p:ph type="title"/>
          </p:nvPr>
        </p:nvSpPr>
        <p:spPr>
          <a:xfrm>
            <a:off x="677334" y="609600"/>
            <a:ext cx="8596668" cy="716280"/>
          </a:xfrm>
        </p:spPr>
        <p:txBody>
          <a:bodyPr/>
          <a:lstStyle/>
          <a:p>
            <a:r>
              <a:rPr lang="en-US" dirty="0"/>
              <a:t>DATA EXPLORATION : </a:t>
            </a:r>
            <a:r>
              <a:rPr lang="en-US" sz="1600" dirty="0"/>
              <a:t>(continued..)</a:t>
            </a:r>
            <a:endParaRPr lang="en-US" dirty="0"/>
          </a:p>
        </p:txBody>
      </p:sp>
      <p:sp>
        <p:nvSpPr>
          <p:cNvPr id="3" name="Content Placeholder 2">
            <a:extLst>
              <a:ext uri="{FF2B5EF4-FFF2-40B4-BE49-F238E27FC236}">
                <a16:creationId xmlns:a16="http://schemas.microsoft.com/office/drawing/2014/main" id="{79643900-0813-10CC-E88E-16BCBE8D7437}"/>
              </a:ext>
            </a:extLst>
          </p:cNvPr>
          <p:cNvSpPr>
            <a:spLocks noGrp="1"/>
          </p:cNvSpPr>
          <p:nvPr>
            <p:ph idx="1"/>
          </p:nvPr>
        </p:nvSpPr>
        <p:spPr>
          <a:xfrm>
            <a:off x="677334" y="1335023"/>
            <a:ext cx="8596668" cy="4706339"/>
          </a:xfrm>
        </p:spPr>
        <p:txBody>
          <a:bodyPr>
            <a:normAutofit fontScale="92500" lnSpcReduction="10000"/>
          </a:bodyPr>
          <a:lstStyle/>
          <a:p>
            <a:r>
              <a:rPr lang="en-US" dirty="0"/>
              <a:t>The scatter plot of Dry bulb vs Real time load demand.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scatterplot shows a positive correlation between Dry bulb and load, because the temperature increases, there is an increase in load. To forecast load using Dry bulb, we can introduce additional terms like quadratic term or cubic term to find out the non-linear relationship.</a:t>
            </a:r>
          </a:p>
          <a:p>
            <a:endParaRPr lang="en-US" dirty="0"/>
          </a:p>
        </p:txBody>
      </p:sp>
      <p:pic>
        <p:nvPicPr>
          <p:cNvPr id="5" name="Picture 4">
            <a:extLst>
              <a:ext uri="{FF2B5EF4-FFF2-40B4-BE49-F238E27FC236}">
                <a16:creationId xmlns:a16="http://schemas.microsoft.com/office/drawing/2014/main" id="{B463B093-69EA-0505-3D4C-26B297759D56}"/>
              </a:ext>
            </a:extLst>
          </p:cNvPr>
          <p:cNvPicPr>
            <a:picLocks noChangeAspect="1"/>
          </p:cNvPicPr>
          <p:nvPr/>
        </p:nvPicPr>
        <p:blipFill>
          <a:blip r:embed="rId2"/>
          <a:stretch>
            <a:fillRect/>
          </a:stretch>
        </p:blipFill>
        <p:spPr>
          <a:xfrm>
            <a:off x="1061229" y="1760073"/>
            <a:ext cx="4361164" cy="3122823"/>
          </a:xfrm>
          <a:prstGeom prst="rect">
            <a:avLst/>
          </a:prstGeom>
        </p:spPr>
      </p:pic>
      <p:sp>
        <p:nvSpPr>
          <p:cNvPr id="4" name="Slide Number Placeholder 3">
            <a:extLst>
              <a:ext uri="{FF2B5EF4-FFF2-40B4-BE49-F238E27FC236}">
                <a16:creationId xmlns:a16="http://schemas.microsoft.com/office/drawing/2014/main" id="{216D7FAD-0C45-48EE-3F37-D8ABA8A8CF42}"/>
              </a:ext>
            </a:extLst>
          </p:cNvPr>
          <p:cNvSpPr>
            <a:spLocks noGrp="1"/>
          </p:cNvSpPr>
          <p:nvPr>
            <p:ph type="sldNum" sz="quarter" idx="12"/>
          </p:nvPr>
        </p:nvSpPr>
        <p:spPr>
          <a:xfrm>
            <a:off x="8501016" y="634075"/>
            <a:ext cx="683339" cy="365125"/>
          </a:xfrm>
        </p:spPr>
        <p:txBody>
          <a:bodyPr/>
          <a:lstStyle/>
          <a:p>
            <a:fld id="{E9F35CC5-3CA3-43C1-B6DE-187BBA77679F}" type="slidenum">
              <a:rPr lang="en-US" sz="1200" smtClean="0"/>
              <a:t>13</a:t>
            </a:fld>
            <a:endParaRPr lang="en-US" dirty="0"/>
          </a:p>
        </p:txBody>
      </p:sp>
    </p:spTree>
    <p:extLst>
      <p:ext uri="{BB962C8B-B14F-4D97-AF65-F5344CB8AC3E}">
        <p14:creationId xmlns:p14="http://schemas.microsoft.com/office/powerpoint/2010/main" val="2218468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2AEC5-A215-0930-7750-FC6D2B246591}"/>
              </a:ext>
            </a:extLst>
          </p:cNvPr>
          <p:cNvSpPr>
            <a:spLocks noGrp="1"/>
          </p:cNvSpPr>
          <p:nvPr>
            <p:ph type="title"/>
          </p:nvPr>
        </p:nvSpPr>
        <p:spPr>
          <a:xfrm>
            <a:off x="677334" y="609600"/>
            <a:ext cx="8596668" cy="816864"/>
          </a:xfrm>
        </p:spPr>
        <p:txBody>
          <a:bodyPr/>
          <a:lstStyle/>
          <a:p>
            <a:r>
              <a:rPr lang="en-US" dirty="0"/>
              <a:t>DATA EXPLORATION : </a:t>
            </a:r>
            <a:r>
              <a:rPr lang="en-US" sz="1600" dirty="0"/>
              <a:t>(continued..)</a:t>
            </a:r>
            <a:endParaRPr lang="en-US" dirty="0"/>
          </a:p>
        </p:txBody>
      </p:sp>
      <p:sp>
        <p:nvSpPr>
          <p:cNvPr id="3" name="Content Placeholder 2">
            <a:extLst>
              <a:ext uri="{FF2B5EF4-FFF2-40B4-BE49-F238E27FC236}">
                <a16:creationId xmlns:a16="http://schemas.microsoft.com/office/drawing/2014/main" id="{89224482-E37D-5D4A-2123-44936DF626EA}"/>
              </a:ext>
            </a:extLst>
          </p:cNvPr>
          <p:cNvSpPr>
            <a:spLocks noGrp="1"/>
          </p:cNvSpPr>
          <p:nvPr>
            <p:ph idx="1"/>
          </p:nvPr>
        </p:nvSpPr>
        <p:spPr>
          <a:xfrm>
            <a:off x="677334" y="1426464"/>
            <a:ext cx="8596668" cy="5184648"/>
          </a:xfrm>
        </p:spPr>
        <p:txBody>
          <a:bodyPr>
            <a:normAutofit fontScale="92500" lnSpcReduction="20000"/>
          </a:bodyPr>
          <a:lstStyle/>
          <a:p>
            <a:pPr algn="just"/>
            <a:r>
              <a:rPr lang="en-US" b="0" i="0" dirty="0">
                <a:solidFill>
                  <a:srgbClr val="1F1F1F"/>
                </a:solidFill>
                <a:effectLst/>
              </a:rPr>
              <a:t>The pair plot shows the relationship between three variables: dew point, dry bulb temperature, and RT demand.</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b="0" i="0" dirty="0">
              <a:solidFill>
                <a:srgbClr val="1F1F1F"/>
              </a:solidFill>
              <a:effectLst/>
              <a:latin typeface="Google Sans"/>
            </a:endParaRPr>
          </a:p>
          <a:p>
            <a:endParaRPr lang="en-US" dirty="0">
              <a:solidFill>
                <a:srgbClr val="1F1F1F"/>
              </a:solidFill>
              <a:latin typeface="Google Sans"/>
            </a:endParaRPr>
          </a:p>
          <a:p>
            <a:pPr algn="just"/>
            <a:r>
              <a:rPr lang="en-US" dirty="0">
                <a:solidFill>
                  <a:srgbClr val="1F1F1F"/>
                </a:solidFill>
              </a:rPr>
              <a:t>The pair plot demonstrates that the relationship between dew point, dry bulb temperature, and RT demand is complex. The association between dew point and dry bulb temperature is strong and positive, whereas the relationship between dew point and RT demand is modest and either negative or positive.</a:t>
            </a:r>
            <a:endParaRPr lang="en-US" dirty="0"/>
          </a:p>
          <a:p>
            <a:pPr algn="just"/>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5A0B4BD3-D7F0-8339-1147-F14B7E98910E}"/>
              </a:ext>
            </a:extLst>
          </p:cNvPr>
          <p:cNvPicPr>
            <a:picLocks noChangeAspect="1"/>
          </p:cNvPicPr>
          <p:nvPr/>
        </p:nvPicPr>
        <p:blipFill>
          <a:blip r:embed="rId2"/>
          <a:stretch>
            <a:fillRect/>
          </a:stretch>
        </p:blipFill>
        <p:spPr>
          <a:xfrm>
            <a:off x="1519192" y="1949013"/>
            <a:ext cx="4576808" cy="3583107"/>
          </a:xfrm>
          <a:prstGeom prst="rect">
            <a:avLst/>
          </a:prstGeom>
        </p:spPr>
      </p:pic>
      <p:sp>
        <p:nvSpPr>
          <p:cNvPr id="4" name="Slide Number Placeholder 3">
            <a:extLst>
              <a:ext uri="{FF2B5EF4-FFF2-40B4-BE49-F238E27FC236}">
                <a16:creationId xmlns:a16="http://schemas.microsoft.com/office/drawing/2014/main" id="{5CDE12CC-31EB-212A-96BD-D57D4A10CF39}"/>
              </a:ext>
            </a:extLst>
          </p:cNvPr>
          <p:cNvSpPr>
            <a:spLocks noGrp="1"/>
          </p:cNvSpPr>
          <p:nvPr>
            <p:ph type="sldNum" sz="quarter" idx="12"/>
          </p:nvPr>
        </p:nvSpPr>
        <p:spPr>
          <a:xfrm>
            <a:off x="8590663" y="652907"/>
            <a:ext cx="683339" cy="365125"/>
          </a:xfrm>
        </p:spPr>
        <p:txBody>
          <a:bodyPr/>
          <a:lstStyle/>
          <a:p>
            <a:fld id="{E9F35CC5-3CA3-43C1-B6DE-187BBA77679F}" type="slidenum">
              <a:rPr lang="en-US" sz="1200" smtClean="0"/>
              <a:t>14</a:t>
            </a:fld>
            <a:endParaRPr lang="en-US" dirty="0"/>
          </a:p>
        </p:txBody>
      </p:sp>
    </p:spTree>
    <p:extLst>
      <p:ext uri="{BB962C8B-B14F-4D97-AF65-F5344CB8AC3E}">
        <p14:creationId xmlns:p14="http://schemas.microsoft.com/office/powerpoint/2010/main" val="3273318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959A-05F6-9DF5-7D7A-A3F9C8B09FC4}"/>
              </a:ext>
            </a:extLst>
          </p:cNvPr>
          <p:cNvSpPr>
            <a:spLocks noGrp="1"/>
          </p:cNvSpPr>
          <p:nvPr>
            <p:ph type="title"/>
          </p:nvPr>
        </p:nvSpPr>
        <p:spPr>
          <a:xfrm>
            <a:off x="677334" y="649224"/>
            <a:ext cx="8596668" cy="652272"/>
          </a:xfrm>
        </p:spPr>
        <p:txBody>
          <a:bodyPr/>
          <a:lstStyle/>
          <a:p>
            <a:r>
              <a:rPr lang="en-US" dirty="0"/>
              <a:t>DATA EXPLORATION : </a:t>
            </a:r>
            <a:r>
              <a:rPr lang="en-US" sz="1600" dirty="0"/>
              <a:t>(continued..)</a:t>
            </a:r>
            <a:endParaRPr lang="en-US" dirty="0"/>
          </a:p>
        </p:txBody>
      </p:sp>
      <p:sp>
        <p:nvSpPr>
          <p:cNvPr id="3" name="Content Placeholder 2">
            <a:extLst>
              <a:ext uri="{FF2B5EF4-FFF2-40B4-BE49-F238E27FC236}">
                <a16:creationId xmlns:a16="http://schemas.microsoft.com/office/drawing/2014/main" id="{25FE5818-A6EF-EB3C-A939-BF3E2E2E9959}"/>
              </a:ext>
            </a:extLst>
          </p:cNvPr>
          <p:cNvSpPr>
            <a:spLocks noGrp="1"/>
          </p:cNvSpPr>
          <p:nvPr>
            <p:ph idx="1"/>
          </p:nvPr>
        </p:nvSpPr>
        <p:spPr>
          <a:xfrm>
            <a:off x="677334" y="1594104"/>
            <a:ext cx="9344490" cy="5693664"/>
          </a:xfrm>
        </p:spPr>
        <p:txBody>
          <a:bodyPr>
            <a:normAutofit/>
          </a:bodyPr>
          <a:lstStyle/>
          <a:p>
            <a:r>
              <a:rPr lang="en-US" dirty="0"/>
              <a:t>Plotted histogram for </a:t>
            </a:r>
            <a:r>
              <a:rPr lang="en-US" dirty="0" err="1"/>
              <a:t>Rt_demand</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just"/>
            <a:endParaRPr lang="en-US" dirty="0"/>
          </a:p>
          <a:p>
            <a:pPr algn="just"/>
            <a:endParaRPr lang="en-US" dirty="0"/>
          </a:p>
          <a:p>
            <a:pPr algn="just"/>
            <a:r>
              <a:rPr lang="en-US" dirty="0"/>
              <a:t>As we examine the histogram, the load is right-skewed with long tail towards right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979EA3E9-2311-2AEA-18A7-5BA8D5753547}"/>
              </a:ext>
            </a:extLst>
          </p:cNvPr>
          <p:cNvPicPr>
            <a:picLocks noChangeAspect="1"/>
          </p:cNvPicPr>
          <p:nvPr/>
        </p:nvPicPr>
        <p:blipFill rotWithShape="1">
          <a:blip r:embed="rId2"/>
          <a:srcRect l="1402" t="2521"/>
          <a:stretch/>
        </p:blipFill>
        <p:spPr>
          <a:xfrm>
            <a:off x="1140557" y="2154937"/>
            <a:ext cx="5571139" cy="3756288"/>
          </a:xfrm>
          <a:prstGeom prst="rect">
            <a:avLst/>
          </a:prstGeom>
        </p:spPr>
      </p:pic>
      <p:sp>
        <p:nvSpPr>
          <p:cNvPr id="4" name="Slide Number Placeholder 3">
            <a:extLst>
              <a:ext uri="{FF2B5EF4-FFF2-40B4-BE49-F238E27FC236}">
                <a16:creationId xmlns:a16="http://schemas.microsoft.com/office/drawing/2014/main" id="{2326814A-16B5-DDAF-0C74-18A838675BF7}"/>
              </a:ext>
            </a:extLst>
          </p:cNvPr>
          <p:cNvSpPr>
            <a:spLocks noGrp="1"/>
          </p:cNvSpPr>
          <p:nvPr>
            <p:ph type="sldNum" sz="quarter" idx="12"/>
          </p:nvPr>
        </p:nvSpPr>
        <p:spPr>
          <a:xfrm>
            <a:off x="8518946" y="792797"/>
            <a:ext cx="683339" cy="365125"/>
          </a:xfrm>
        </p:spPr>
        <p:txBody>
          <a:bodyPr/>
          <a:lstStyle/>
          <a:p>
            <a:fld id="{E9F35CC5-3CA3-43C1-B6DE-187BBA77679F}" type="slidenum">
              <a:rPr lang="en-US" sz="1200" smtClean="0"/>
              <a:t>15</a:t>
            </a:fld>
            <a:endParaRPr lang="en-US" dirty="0"/>
          </a:p>
        </p:txBody>
      </p:sp>
    </p:spTree>
    <p:extLst>
      <p:ext uri="{BB962C8B-B14F-4D97-AF65-F5344CB8AC3E}">
        <p14:creationId xmlns:p14="http://schemas.microsoft.com/office/powerpoint/2010/main" val="202406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199D-890C-8CFD-3932-F26C2DED9C72}"/>
              </a:ext>
            </a:extLst>
          </p:cNvPr>
          <p:cNvSpPr>
            <a:spLocks noGrp="1"/>
          </p:cNvSpPr>
          <p:nvPr>
            <p:ph type="title"/>
          </p:nvPr>
        </p:nvSpPr>
        <p:spPr>
          <a:xfrm>
            <a:off x="677334" y="609600"/>
            <a:ext cx="8596668" cy="743712"/>
          </a:xfrm>
        </p:spPr>
        <p:txBody>
          <a:bodyPr/>
          <a:lstStyle/>
          <a:p>
            <a:r>
              <a:rPr lang="en-US" dirty="0"/>
              <a:t>DATA EXPLORATION : </a:t>
            </a:r>
            <a:r>
              <a:rPr lang="en-US" sz="1600" dirty="0"/>
              <a:t>(continued..)</a:t>
            </a:r>
            <a:endParaRPr lang="en-US" dirty="0"/>
          </a:p>
        </p:txBody>
      </p:sp>
      <p:sp>
        <p:nvSpPr>
          <p:cNvPr id="3" name="Content Placeholder 2">
            <a:extLst>
              <a:ext uri="{FF2B5EF4-FFF2-40B4-BE49-F238E27FC236}">
                <a16:creationId xmlns:a16="http://schemas.microsoft.com/office/drawing/2014/main" id="{8C662BCB-F215-CAE5-61D6-E981A6F2B792}"/>
              </a:ext>
            </a:extLst>
          </p:cNvPr>
          <p:cNvSpPr>
            <a:spLocks noGrp="1"/>
          </p:cNvSpPr>
          <p:nvPr>
            <p:ph idx="1"/>
          </p:nvPr>
        </p:nvSpPr>
        <p:spPr>
          <a:xfrm>
            <a:off x="677334" y="1261873"/>
            <a:ext cx="8596668" cy="4779490"/>
          </a:xfrm>
        </p:spPr>
        <p:txBody>
          <a:bodyPr/>
          <a:lstStyle/>
          <a:p>
            <a:r>
              <a:rPr lang="en-US" dirty="0"/>
              <a:t>Plotted histogram for </a:t>
            </a:r>
            <a:r>
              <a:rPr lang="en-US" dirty="0" err="1"/>
              <a:t>Drybulb</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As we examine the histogram, the distribution is approximately normal distribution.</a:t>
            </a:r>
          </a:p>
          <a:p>
            <a:endParaRPr lang="en-US" dirty="0"/>
          </a:p>
        </p:txBody>
      </p:sp>
      <p:pic>
        <p:nvPicPr>
          <p:cNvPr id="5" name="Picture 4">
            <a:extLst>
              <a:ext uri="{FF2B5EF4-FFF2-40B4-BE49-F238E27FC236}">
                <a16:creationId xmlns:a16="http://schemas.microsoft.com/office/drawing/2014/main" id="{F8B8C212-3711-BDD2-F9D6-71FDBE8CC833}"/>
              </a:ext>
            </a:extLst>
          </p:cNvPr>
          <p:cNvPicPr>
            <a:picLocks noChangeAspect="1"/>
          </p:cNvPicPr>
          <p:nvPr/>
        </p:nvPicPr>
        <p:blipFill>
          <a:blip r:embed="rId2"/>
          <a:stretch>
            <a:fillRect/>
          </a:stretch>
        </p:blipFill>
        <p:spPr>
          <a:xfrm>
            <a:off x="1257063" y="1639685"/>
            <a:ext cx="4549377" cy="3389516"/>
          </a:xfrm>
          <a:prstGeom prst="rect">
            <a:avLst/>
          </a:prstGeom>
        </p:spPr>
      </p:pic>
      <p:sp>
        <p:nvSpPr>
          <p:cNvPr id="4" name="Slide Number Placeholder 3">
            <a:extLst>
              <a:ext uri="{FF2B5EF4-FFF2-40B4-BE49-F238E27FC236}">
                <a16:creationId xmlns:a16="http://schemas.microsoft.com/office/drawing/2014/main" id="{114907A2-2EC7-2D14-8208-CF83930EB817}"/>
              </a:ext>
            </a:extLst>
          </p:cNvPr>
          <p:cNvSpPr>
            <a:spLocks noGrp="1"/>
          </p:cNvSpPr>
          <p:nvPr>
            <p:ph type="sldNum" sz="quarter" idx="12"/>
          </p:nvPr>
        </p:nvSpPr>
        <p:spPr>
          <a:xfrm>
            <a:off x="8294828" y="753174"/>
            <a:ext cx="683339" cy="365125"/>
          </a:xfrm>
        </p:spPr>
        <p:txBody>
          <a:bodyPr/>
          <a:lstStyle/>
          <a:p>
            <a:fld id="{E9F35CC5-3CA3-43C1-B6DE-187BBA77679F}" type="slidenum">
              <a:rPr lang="en-US" sz="1200" smtClean="0"/>
              <a:t>16</a:t>
            </a:fld>
            <a:endParaRPr lang="en-US" dirty="0"/>
          </a:p>
        </p:txBody>
      </p:sp>
    </p:spTree>
    <p:extLst>
      <p:ext uri="{BB962C8B-B14F-4D97-AF65-F5344CB8AC3E}">
        <p14:creationId xmlns:p14="http://schemas.microsoft.com/office/powerpoint/2010/main" val="3391544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A89E-0CF0-67BA-2030-A25CA6F39EB1}"/>
              </a:ext>
            </a:extLst>
          </p:cNvPr>
          <p:cNvSpPr>
            <a:spLocks noGrp="1"/>
          </p:cNvSpPr>
          <p:nvPr>
            <p:ph type="title"/>
          </p:nvPr>
        </p:nvSpPr>
        <p:spPr>
          <a:xfrm>
            <a:off x="677334" y="609600"/>
            <a:ext cx="8596668" cy="862584"/>
          </a:xfrm>
        </p:spPr>
        <p:txBody>
          <a:bodyPr/>
          <a:lstStyle/>
          <a:p>
            <a:r>
              <a:rPr lang="en-US" dirty="0"/>
              <a:t>DATA EXPLORATION : </a:t>
            </a:r>
            <a:r>
              <a:rPr lang="en-US" sz="1600" dirty="0"/>
              <a:t>(continued..)</a:t>
            </a:r>
            <a:endParaRPr lang="en-US" dirty="0"/>
          </a:p>
        </p:txBody>
      </p:sp>
      <p:sp>
        <p:nvSpPr>
          <p:cNvPr id="3" name="Content Placeholder 2">
            <a:extLst>
              <a:ext uri="{FF2B5EF4-FFF2-40B4-BE49-F238E27FC236}">
                <a16:creationId xmlns:a16="http://schemas.microsoft.com/office/drawing/2014/main" id="{9502FDB4-538F-395E-A6EE-7CF67C847244}"/>
              </a:ext>
            </a:extLst>
          </p:cNvPr>
          <p:cNvSpPr>
            <a:spLocks noGrp="1"/>
          </p:cNvSpPr>
          <p:nvPr>
            <p:ph idx="1"/>
          </p:nvPr>
        </p:nvSpPr>
        <p:spPr>
          <a:xfrm>
            <a:off x="677334" y="1399032"/>
            <a:ext cx="8596668" cy="4642331"/>
          </a:xfrm>
        </p:spPr>
        <p:txBody>
          <a:bodyPr>
            <a:normAutofit lnSpcReduction="10000"/>
          </a:bodyPr>
          <a:lstStyle/>
          <a:p>
            <a:r>
              <a:rPr lang="en-US" dirty="0"/>
              <a:t>Plotted histogram for Dew Point.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r>
              <a:rPr lang="en-US" dirty="0"/>
              <a:t> As we examine the histogram, the distribution is left-Skewed</a:t>
            </a:r>
          </a:p>
        </p:txBody>
      </p:sp>
      <p:pic>
        <p:nvPicPr>
          <p:cNvPr id="5" name="Picture 4">
            <a:extLst>
              <a:ext uri="{FF2B5EF4-FFF2-40B4-BE49-F238E27FC236}">
                <a16:creationId xmlns:a16="http://schemas.microsoft.com/office/drawing/2014/main" id="{A44868AD-AC98-1D7A-1DA9-7B22D34AD5BA}"/>
              </a:ext>
            </a:extLst>
          </p:cNvPr>
          <p:cNvPicPr>
            <a:picLocks noChangeAspect="1"/>
          </p:cNvPicPr>
          <p:nvPr/>
        </p:nvPicPr>
        <p:blipFill>
          <a:blip r:embed="rId2"/>
          <a:stretch>
            <a:fillRect/>
          </a:stretch>
        </p:blipFill>
        <p:spPr>
          <a:xfrm>
            <a:off x="1005839" y="1919873"/>
            <a:ext cx="4782313" cy="3539095"/>
          </a:xfrm>
          <a:prstGeom prst="rect">
            <a:avLst/>
          </a:prstGeom>
        </p:spPr>
      </p:pic>
      <p:sp>
        <p:nvSpPr>
          <p:cNvPr id="4" name="Slide Number Placeholder 3">
            <a:extLst>
              <a:ext uri="{FF2B5EF4-FFF2-40B4-BE49-F238E27FC236}">
                <a16:creationId xmlns:a16="http://schemas.microsoft.com/office/drawing/2014/main" id="{DD918E10-F846-97DD-2F00-5A44932FE313}"/>
              </a:ext>
            </a:extLst>
          </p:cNvPr>
          <p:cNvSpPr>
            <a:spLocks noGrp="1"/>
          </p:cNvSpPr>
          <p:nvPr>
            <p:ph type="sldNum" sz="quarter" idx="12"/>
          </p:nvPr>
        </p:nvSpPr>
        <p:spPr>
          <a:xfrm>
            <a:off x="8590663" y="675767"/>
            <a:ext cx="683339" cy="365125"/>
          </a:xfrm>
        </p:spPr>
        <p:txBody>
          <a:bodyPr/>
          <a:lstStyle/>
          <a:p>
            <a:fld id="{E9F35CC5-3CA3-43C1-B6DE-187BBA77679F}" type="slidenum">
              <a:rPr lang="en-US" sz="1200" smtClean="0"/>
              <a:t>17</a:t>
            </a:fld>
            <a:endParaRPr lang="en-US" dirty="0"/>
          </a:p>
        </p:txBody>
      </p:sp>
    </p:spTree>
    <p:extLst>
      <p:ext uri="{BB962C8B-B14F-4D97-AF65-F5344CB8AC3E}">
        <p14:creationId xmlns:p14="http://schemas.microsoft.com/office/powerpoint/2010/main" val="4213871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18BC-80EC-3451-CC59-2DD88CA55F08}"/>
              </a:ext>
            </a:extLst>
          </p:cNvPr>
          <p:cNvSpPr>
            <a:spLocks noGrp="1"/>
          </p:cNvSpPr>
          <p:nvPr>
            <p:ph type="title"/>
          </p:nvPr>
        </p:nvSpPr>
        <p:spPr>
          <a:xfrm>
            <a:off x="677334" y="0"/>
            <a:ext cx="8596668" cy="833718"/>
          </a:xfrm>
        </p:spPr>
        <p:txBody>
          <a:bodyPr/>
          <a:lstStyle/>
          <a:p>
            <a:r>
              <a:rPr lang="en-US" dirty="0"/>
              <a:t>MODEL PREDICTION:</a:t>
            </a:r>
          </a:p>
        </p:txBody>
      </p:sp>
      <p:sp>
        <p:nvSpPr>
          <p:cNvPr id="3" name="Content Placeholder 2">
            <a:extLst>
              <a:ext uri="{FF2B5EF4-FFF2-40B4-BE49-F238E27FC236}">
                <a16:creationId xmlns:a16="http://schemas.microsoft.com/office/drawing/2014/main" id="{0962A16E-706F-BEB1-F707-062CAA3958D9}"/>
              </a:ext>
            </a:extLst>
          </p:cNvPr>
          <p:cNvSpPr>
            <a:spLocks noGrp="1"/>
          </p:cNvSpPr>
          <p:nvPr>
            <p:ph idx="1"/>
          </p:nvPr>
        </p:nvSpPr>
        <p:spPr>
          <a:xfrm>
            <a:off x="677334" y="663388"/>
            <a:ext cx="8596668" cy="5531223"/>
          </a:xfrm>
        </p:spPr>
        <p:txBody>
          <a:bodyPr>
            <a:normAutofit lnSpcReduction="10000"/>
          </a:bodyPr>
          <a:lstStyle/>
          <a:p>
            <a:r>
              <a:rPr lang="en-US" dirty="0"/>
              <a:t>To predict right models , we have predicted total 9 regression models and there residual plots.</a:t>
            </a:r>
          </a:p>
          <a:p>
            <a:pPr marL="0" indent="0">
              <a:buNone/>
            </a:pPr>
            <a:r>
              <a:rPr lang="en-US" u="sng" dirty="0"/>
              <a:t>Model 1:</a:t>
            </a:r>
          </a:p>
          <a:p>
            <a:r>
              <a:rPr lang="en-US" dirty="0"/>
              <a:t>The dependent variable </a:t>
            </a:r>
            <a:r>
              <a:rPr lang="en-US" dirty="0" err="1"/>
              <a:t>RT_Demand</a:t>
            </a:r>
            <a:r>
              <a:rPr lang="en-US" dirty="0"/>
              <a:t> and the categorical variable </a:t>
            </a:r>
            <a:r>
              <a:rPr lang="en-US" dirty="0" err="1"/>
              <a:t>Hr_End</a:t>
            </a:r>
            <a:r>
              <a:rPr lang="en-US" dirty="0"/>
              <a:t> are used in a linear regression analysis.</a:t>
            </a:r>
          </a:p>
          <a:p>
            <a:r>
              <a:rPr lang="en-US" dirty="0"/>
              <a:t>The formula here is   </a:t>
            </a:r>
            <a:r>
              <a:rPr lang="da-DK" dirty="0"/>
              <a:t>formula='RT_Demand ~ C(Hr_End) '</a:t>
            </a:r>
            <a:endParaRPr lang="en-US" dirty="0"/>
          </a:p>
          <a:p>
            <a:r>
              <a:rPr lang="en-US" dirty="0"/>
              <a:t> It outputs a summary of the regression findings with R-squared and modified R-squared values as follows:</a:t>
            </a:r>
          </a:p>
          <a:p>
            <a:pPr marL="0" indent="0">
              <a:buNone/>
            </a:pPr>
            <a:r>
              <a:rPr lang="en-US" dirty="0"/>
              <a:t>                     1. R-squared: 0.4461998744343396</a:t>
            </a:r>
          </a:p>
          <a:p>
            <a:pPr marL="0" indent="0">
              <a:buNone/>
            </a:pPr>
            <a:r>
              <a:rPr lang="en-US" dirty="0"/>
              <a:t>                     2. Adjusted R-squared: 0.44571519395914905</a:t>
            </a:r>
          </a:p>
          <a:p>
            <a:r>
              <a:rPr lang="en-US" dirty="0"/>
              <a:t>The plot is between fitted values and residual values.</a:t>
            </a:r>
          </a:p>
          <a:p>
            <a:pPr marL="0" indent="0" algn="just">
              <a:buNone/>
            </a:pPr>
            <a:r>
              <a:rPr lang="en-US" dirty="0"/>
              <a:t>      The model is overly linear. In other words, the model</a:t>
            </a:r>
          </a:p>
          <a:p>
            <a:pPr marL="0" indent="0" algn="just">
              <a:buNone/>
            </a:pPr>
            <a:r>
              <a:rPr lang="en-US" dirty="0"/>
              <a:t>      assumes that the connection between the independent </a:t>
            </a:r>
          </a:p>
          <a:p>
            <a:pPr marL="0" indent="0" algn="just">
              <a:buNone/>
            </a:pPr>
            <a:r>
              <a:rPr lang="en-US" dirty="0"/>
              <a:t>      and dependent variables is exactly linear, although it </a:t>
            </a:r>
          </a:p>
          <a:p>
            <a:pPr marL="0" indent="0" algn="just">
              <a:buNone/>
            </a:pPr>
            <a:r>
              <a:rPr lang="en-US" dirty="0"/>
              <a:t>      may be more non-linear in reality.</a:t>
            </a:r>
          </a:p>
          <a:p>
            <a:pPr marL="0" indent="0">
              <a:buNone/>
            </a:pP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7D623F7D-770E-977B-78AF-F30E42E36BA8}"/>
              </a:ext>
            </a:extLst>
          </p:cNvPr>
          <p:cNvPicPr>
            <a:picLocks noChangeAspect="1"/>
          </p:cNvPicPr>
          <p:nvPr/>
        </p:nvPicPr>
        <p:blipFill>
          <a:blip r:embed="rId2"/>
          <a:stretch>
            <a:fillRect/>
          </a:stretch>
        </p:blipFill>
        <p:spPr>
          <a:xfrm>
            <a:off x="6975464" y="3245223"/>
            <a:ext cx="4166769" cy="2465295"/>
          </a:xfrm>
          <a:prstGeom prst="rect">
            <a:avLst/>
          </a:prstGeom>
        </p:spPr>
      </p:pic>
      <p:sp>
        <p:nvSpPr>
          <p:cNvPr id="4" name="Slide Number Placeholder 3">
            <a:extLst>
              <a:ext uri="{FF2B5EF4-FFF2-40B4-BE49-F238E27FC236}">
                <a16:creationId xmlns:a16="http://schemas.microsoft.com/office/drawing/2014/main" id="{AB19CE8B-765F-274C-2021-3FBDDD81DD1D}"/>
              </a:ext>
            </a:extLst>
          </p:cNvPr>
          <p:cNvSpPr>
            <a:spLocks noGrp="1"/>
          </p:cNvSpPr>
          <p:nvPr>
            <p:ph type="sldNum" sz="quarter" idx="12"/>
          </p:nvPr>
        </p:nvSpPr>
        <p:spPr>
          <a:xfrm>
            <a:off x="8375509" y="149132"/>
            <a:ext cx="683339" cy="365125"/>
          </a:xfrm>
        </p:spPr>
        <p:txBody>
          <a:bodyPr/>
          <a:lstStyle/>
          <a:p>
            <a:fld id="{E9F35CC5-3CA3-43C1-B6DE-187BBA77679F}" type="slidenum">
              <a:rPr lang="en-US" sz="1200" smtClean="0"/>
              <a:t>18</a:t>
            </a:fld>
            <a:endParaRPr lang="en-US" dirty="0"/>
          </a:p>
        </p:txBody>
      </p:sp>
    </p:spTree>
    <p:extLst>
      <p:ext uri="{BB962C8B-B14F-4D97-AF65-F5344CB8AC3E}">
        <p14:creationId xmlns:p14="http://schemas.microsoft.com/office/powerpoint/2010/main" val="4078181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2FD2-53FB-4EAA-800E-1EC71B46179F}"/>
              </a:ext>
            </a:extLst>
          </p:cNvPr>
          <p:cNvSpPr>
            <a:spLocks noGrp="1"/>
          </p:cNvSpPr>
          <p:nvPr>
            <p:ph type="title"/>
          </p:nvPr>
        </p:nvSpPr>
        <p:spPr>
          <a:xfrm>
            <a:off x="677334" y="0"/>
            <a:ext cx="8596668" cy="1320800"/>
          </a:xfrm>
        </p:spPr>
        <p:txBody>
          <a:bodyPr/>
          <a:lstStyle/>
          <a:p>
            <a:r>
              <a:rPr lang="en-US" dirty="0"/>
              <a:t>MODEL PREDICTION:</a:t>
            </a:r>
            <a:r>
              <a:rPr lang="en-US" sz="3600" dirty="0"/>
              <a:t> </a:t>
            </a:r>
            <a:r>
              <a:rPr lang="en-US" sz="1600" dirty="0"/>
              <a:t>(continued..)</a:t>
            </a:r>
            <a:endParaRPr lang="en-US" dirty="0"/>
          </a:p>
        </p:txBody>
      </p:sp>
      <p:sp>
        <p:nvSpPr>
          <p:cNvPr id="3" name="Content Placeholder 2">
            <a:extLst>
              <a:ext uri="{FF2B5EF4-FFF2-40B4-BE49-F238E27FC236}">
                <a16:creationId xmlns:a16="http://schemas.microsoft.com/office/drawing/2014/main" id="{4F2537C4-3468-6B6B-7CCC-7B2AA78C7A79}"/>
              </a:ext>
            </a:extLst>
          </p:cNvPr>
          <p:cNvSpPr>
            <a:spLocks noGrp="1"/>
          </p:cNvSpPr>
          <p:nvPr>
            <p:ph idx="1"/>
          </p:nvPr>
        </p:nvSpPr>
        <p:spPr>
          <a:xfrm>
            <a:off x="161365" y="591671"/>
            <a:ext cx="9852211" cy="6266329"/>
          </a:xfrm>
        </p:spPr>
        <p:txBody>
          <a:bodyPr/>
          <a:lstStyle/>
          <a:p>
            <a:pPr marL="0" indent="0">
              <a:buNone/>
            </a:pPr>
            <a:r>
              <a:rPr lang="en-US" u="sng" dirty="0"/>
              <a:t>Model 2:</a:t>
            </a:r>
          </a:p>
          <a:p>
            <a:pPr algn="just"/>
            <a:r>
              <a:rPr lang="en-US" dirty="0"/>
              <a:t>The </a:t>
            </a:r>
            <a:r>
              <a:rPr lang="en-US" dirty="0" err="1"/>
              <a:t>RT_Demand</a:t>
            </a:r>
            <a:r>
              <a:rPr lang="en-US" dirty="0"/>
              <a:t> is the dependent variable, and the two independent variables are the categorical variable </a:t>
            </a:r>
            <a:r>
              <a:rPr lang="en-US" dirty="0" err="1"/>
              <a:t>Hr_End</a:t>
            </a:r>
            <a:r>
              <a:rPr lang="en-US" dirty="0"/>
              <a:t> and the continuous variable </a:t>
            </a:r>
            <a:r>
              <a:rPr lang="en-US" dirty="0" err="1"/>
              <a:t>Dry_Bulb</a:t>
            </a:r>
            <a:r>
              <a:rPr lang="en-US" dirty="0"/>
              <a:t>.</a:t>
            </a:r>
          </a:p>
          <a:p>
            <a:pPr algn="just"/>
            <a:r>
              <a:rPr lang="en-US" dirty="0"/>
              <a:t> It generates a residual plot and publishes a summary of the regression findings for diagnostic purposes. The inclusion of </a:t>
            </a:r>
            <a:r>
              <a:rPr lang="en-US" dirty="0" err="1"/>
              <a:t>Dry_Bulb</a:t>
            </a:r>
            <a:r>
              <a:rPr lang="en-US" dirty="0"/>
              <a:t> indicates that the link between </a:t>
            </a:r>
            <a:r>
              <a:rPr lang="en-US" dirty="0" err="1"/>
              <a:t>RT_Demand</a:t>
            </a:r>
            <a:r>
              <a:rPr lang="en-US" dirty="0"/>
              <a:t>, categorical time periods (</a:t>
            </a:r>
            <a:r>
              <a:rPr lang="en-US" dirty="0" err="1"/>
              <a:t>Hr_End</a:t>
            </a:r>
            <a:r>
              <a:rPr lang="en-US" dirty="0"/>
              <a:t>), and temperature (</a:t>
            </a:r>
            <a:r>
              <a:rPr lang="en-US" dirty="0" err="1"/>
              <a:t>Dry_Bulb</a:t>
            </a:r>
            <a:r>
              <a:rPr lang="en-US" dirty="0"/>
              <a:t>) be investigated.</a:t>
            </a:r>
          </a:p>
          <a:p>
            <a:pPr algn="just"/>
            <a:r>
              <a:rPr lang="en-US" dirty="0"/>
              <a:t>The formula is formula='</a:t>
            </a:r>
            <a:r>
              <a:rPr lang="en-US" dirty="0" err="1"/>
              <a:t>RT_Demand</a:t>
            </a:r>
            <a:r>
              <a:rPr lang="en-US" dirty="0"/>
              <a:t> ~ C(</a:t>
            </a:r>
            <a:r>
              <a:rPr lang="en-US" dirty="0" err="1"/>
              <a:t>Hr_End</a:t>
            </a:r>
            <a:r>
              <a:rPr lang="en-US" dirty="0"/>
              <a:t>)+ </a:t>
            </a:r>
            <a:r>
              <a:rPr lang="en-US" dirty="0" err="1"/>
              <a:t>Dry_Bulb</a:t>
            </a:r>
            <a:r>
              <a:rPr lang="en-US" dirty="0"/>
              <a:t>'</a:t>
            </a:r>
          </a:p>
          <a:p>
            <a:pPr algn="just"/>
            <a:r>
              <a:rPr lang="en-US" dirty="0"/>
              <a:t>It outputs a summary of the regression findings with R-squared and modified R-squared values as follows:</a:t>
            </a:r>
          </a:p>
          <a:p>
            <a:pPr marL="0" indent="0">
              <a:buNone/>
            </a:pPr>
            <a:r>
              <a:rPr lang="en-US" dirty="0"/>
              <a:t>                     1. R-squared: 0.455</a:t>
            </a:r>
          </a:p>
          <a:p>
            <a:pPr marL="0" indent="0">
              <a:buNone/>
            </a:pPr>
            <a:r>
              <a:rPr lang="en-US" dirty="0"/>
              <a:t>                     2. Adjusted R-squared: 0.455</a:t>
            </a:r>
          </a:p>
          <a:p>
            <a:pPr algn="just"/>
            <a:r>
              <a:rPr lang="en-US" dirty="0"/>
              <a:t>Residual plot clearly indicates a linear relationship </a:t>
            </a:r>
          </a:p>
          <a:p>
            <a:pPr marL="0" indent="0" algn="just">
              <a:buNone/>
            </a:pPr>
            <a:r>
              <a:rPr lang="en-US" dirty="0"/>
              <a:t>     between the fitted residual values and the residual values. </a:t>
            </a:r>
          </a:p>
          <a:p>
            <a:pPr marL="0" indent="0" algn="just">
              <a:buNone/>
            </a:pPr>
            <a:r>
              <a:rPr lang="en-US" dirty="0"/>
              <a:t>     This shows that at higher fitted values, the model is </a:t>
            </a:r>
          </a:p>
          <a:p>
            <a:pPr marL="0" indent="0" algn="just">
              <a:buNone/>
            </a:pPr>
            <a:r>
              <a:rPr lang="en-US" dirty="0"/>
              <a:t>     underestimating the actual values.</a:t>
            </a:r>
          </a:p>
          <a:p>
            <a:endParaRPr lang="en-US" dirty="0"/>
          </a:p>
          <a:p>
            <a:pPr marL="0" indent="0">
              <a:buNone/>
            </a:pPr>
            <a:endParaRPr lang="en-US" u="sng" dirty="0"/>
          </a:p>
        </p:txBody>
      </p:sp>
      <p:pic>
        <p:nvPicPr>
          <p:cNvPr id="5" name="Picture 4">
            <a:extLst>
              <a:ext uri="{FF2B5EF4-FFF2-40B4-BE49-F238E27FC236}">
                <a16:creationId xmlns:a16="http://schemas.microsoft.com/office/drawing/2014/main" id="{2DF0976E-E850-A866-261B-CB83CCAD4C6D}"/>
              </a:ext>
            </a:extLst>
          </p:cNvPr>
          <p:cNvPicPr>
            <a:picLocks noChangeAspect="1"/>
          </p:cNvPicPr>
          <p:nvPr/>
        </p:nvPicPr>
        <p:blipFill>
          <a:blip r:embed="rId2"/>
          <a:stretch>
            <a:fillRect/>
          </a:stretch>
        </p:blipFill>
        <p:spPr>
          <a:xfrm>
            <a:off x="6676472" y="3724835"/>
            <a:ext cx="4764753" cy="2886636"/>
          </a:xfrm>
          <a:prstGeom prst="rect">
            <a:avLst/>
          </a:prstGeom>
        </p:spPr>
      </p:pic>
      <p:sp>
        <p:nvSpPr>
          <p:cNvPr id="4" name="Slide Number Placeholder 3">
            <a:extLst>
              <a:ext uri="{FF2B5EF4-FFF2-40B4-BE49-F238E27FC236}">
                <a16:creationId xmlns:a16="http://schemas.microsoft.com/office/drawing/2014/main" id="{EC3CEA26-7CD4-D1DF-F0EF-53BB786408C2}"/>
              </a:ext>
            </a:extLst>
          </p:cNvPr>
          <p:cNvSpPr>
            <a:spLocks noGrp="1"/>
          </p:cNvSpPr>
          <p:nvPr>
            <p:ph type="sldNum" sz="quarter" idx="12"/>
          </p:nvPr>
        </p:nvSpPr>
        <p:spPr>
          <a:xfrm>
            <a:off x="8258969" y="295275"/>
            <a:ext cx="683339" cy="365125"/>
          </a:xfrm>
        </p:spPr>
        <p:txBody>
          <a:bodyPr/>
          <a:lstStyle/>
          <a:p>
            <a:fld id="{E9F35CC5-3CA3-43C1-B6DE-187BBA77679F}" type="slidenum">
              <a:rPr lang="en-US" sz="1200" smtClean="0"/>
              <a:t>19</a:t>
            </a:fld>
            <a:endParaRPr lang="en-US" dirty="0"/>
          </a:p>
        </p:txBody>
      </p:sp>
    </p:spTree>
    <p:extLst>
      <p:ext uri="{BB962C8B-B14F-4D97-AF65-F5344CB8AC3E}">
        <p14:creationId xmlns:p14="http://schemas.microsoft.com/office/powerpoint/2010/main" val="813771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2BEA-E08D-A993-AFAD-09B474B4A06C}"/>
              </a:ext>
            </a:extLst>
          </p:cNvPr>
          <p:cNvSpPr>
            <a:spLocks noGrp="1"/>
          </p:cNvSpPr>
          <p:nvPr>
            <p:ph type="title"/>
          </p:nvPr>
        </p:nvSpPr>
        <p:spPr>
          <a:xfrm>
            <a:off x="623545" y="220133"/>
            <a:ext cx="8596668" cy="541867"/>
          </a:xfrm>
        </p:spPr>
        <p:txBody>
          <a:bodyPr>
            <a:normAutofit fontScale="90000"/>
          </a:bodyPr>
          <a:lstStyle/>
          <a:p>
            <a:pPr algn="ctr"/>
            <a:r>
              <a:rPr lang="en-US" b="1" dirty="0"/>
              <a:t>CONTENTS:</a:t>
            </a:r>
          </a:p>
        </p:txBody>
      </p:sp>
      <p:graphicFrame>
        <p:nvGraphicFramePr>
          <p:cNvPr id="4" name="Content Placeholder 3">
            <a:extLst>
              <a:ext uri="{FF2B5EF4-FFF2-40B4-BE49-F238E27FC236}">
                <a16:creationId xmlns:a16="http://schemas.microsoft.com/office/drawing/2014/main" id="{33D86D14-E220-14B6-D8A5-0A59C38C80CA}"/>
              </a:ext>
            </a:extLst>
          </p:cNvPr>
          <p:cNvGraphicFramePr>
            <a:graphicFrameLocks noGrp="1"/>
          </p:cNvGraphicFramePr>
          <p:nvPr>
            <p:ph idx="1"/>
            <p:extLst>
              <p:ext uri="{D42A27DB-BD31-4B8C-83A1-F6EECF244321}">
                <p14:modId xmlns:p14="http://schemas.microsoft.com/office/powerpoint/2010/main" val="3660542443"/>
              </p:ext>
            </p:extLst>
          </p:nvPr>
        </p:nvGraphicFramePr>
        <p:xfrm>
          <a:off x="1250591" y="920087"/>
          <a:ext cx="8023411" cy="5486400"/>
        </p:xfrm>
        <a:graphic>
          <a:graphicData uri="http://schemas.openxmlformats.org/drawingml/2006/table">
            <a:tbl>
              <a:tblPr firstRow="1" bandRow="1">
                <a:tableStyleId>{5C22544A-7EE6-4342-B048-85BDC9FD1C3A}</a:tableStyleId>
              </a:tblPr>
              <a:tblGrid>
                <a:gridCol w="828318">
                  <a:extLst>
                    <a:ext uri="{9D8B030D-6E8A-4147-A177-3AD203B41FA5}">
                      <a16:colId xmlns:a16="http://schemas.microsoft.com/office/drawing/2014/main" val="1965226523"/>
                    </a:ext>
                  </a:extLst>
                </a:gridCol>
                <a:gridCol w="4520623">
                  <a:extLst>
                    <a:ext uri="{9D8B030D-6E8A-4147-A177-3AD203B41FA5}">
                      <a16:colId xmlns:a16="http://schemas.microsoft.com/office/drawing/2014/main" val="1149137755"/>
                    </a:ext>
                  </a:extLst>
                </a:gridCol>
                <a:gridCol w="2674470">
                  <a:extLst>
                    <a:ext uri="{9D8B030D-6E8A-4147-A177-3AD203B41FA5}">
                      <a16:colId xmlns:a16="http://schemas.microsoft.com/office/drawing/2014/main" val="3566658523"/>
                    </a:ext>
                  </a:extLst>
                </a:gridCol>
              </a:tblGrid>
              <a:tr h="332192">
                <a:tc>
                  <a:txBody>
                    <a:bodyPr/>
                    <a:lstStyle/>
                    <a:p>
                      <a:r>
                        <a:rPr lang="en-US" dirty="0" err="1"/>
                        <a:t>S.No</a:t>
                      </a:r>
                      <a:r>
                        <a:rPr lang="en-US" dirty="0"/>
                        <a:t>.</a:t>
                      </a:r>
                    </a:p>
                  </a:txBody>
                  <a:tcPr/>
                </a:tc>
                <a:tc>
                  <a:txBody>
                    <a:bodyPr/>
                    <a:lstStyle/>
                    <a:p>
                      <a:r>
                        <a:rPr lang="en-US" dirty="0"/>
                        <a:t>TOPIC</a:t>
                      </a:r>
                    </a:p>
                  </a:txBody>
                  <a:tcPr/>
                </a:tc>
                <a:tc>
                  <a:txBody>
                    <a:bodyPr/>
                    <a:lstStyle/>
                    <a:p>
                      <a:r>
                        <a:rPr lang="en-US" dirty="0"/>
                        <a:t>SLIDE NO.</a:t>
                      </a:r>
                    </a:p>
                  </a:txBody>
                  <a:tcPr/>
                </a:tc>
                <a:extLst>
                  <a:ext uri="{0D108BD9-81ED-4DB2-BD59-A6C34878D82A}">
                    <a16:rowId xmlns:a16="http://schemas.microsoft.com/office/drawing/2014/main" val="2416087735"/>
                  </a:ext>
                </a:extLst>
              </a:tr>
              <a:tr h="332192">
                <a:tc>
                  <a:txBody>
                    <a:bodyPr/>
                    <a:lstStyle/>
                    <a:p>
                      <a:pPr algn="ctr"/>
                      <a:r>
                        <a:rPr lang="en-US" dirty="0"/>
                        <a:t>1.</a:t>
                      </a:r>
                    </a:p>
                  </a:txBody>
                  <a:tcPr/>
                </a:tc>
                <a:tc>
                  <a:txBody>
                    <a:bodyPr/>
                    <a:lstStyle/>
                    <a:p>
                      <a:r>
                        <a:rPr lang="en-US" dirty="0"/>
                        <a:t>Introduction</a:t>
                      </a:r>
                    </a:p>
                  </a:txBody>
                  <a:tcPr/>
                </a:tc>
                <a:tc>
                  <a:txBody>
                    <a:bodyPr/>
                    <a:lstStyle/>
                    <a:p>
                      <a:r>
                        <a:rPr lang="en-US" dirty="0"/>
                        <a:t>3</a:t>
                      </a:r>
                    </a:p>
                  </a:txBody>
                  <a:tcPr/>
                </a:tc>
                <a:extLst>
                  <a:ext uri="{0D108BD9-81ED-4DB2-BD59-A6C34878D82A}">
                    <a16:rowId xmlns:a16="http://schemas.microsoft.com/office/drawing/2014/main" val="3520076852"/>
                  </a:ext>
                </a:extLst>
              </a:tr>
              <a:tr h="332192">
                <a:tc>
                  <a:txBody>
                    <a:bodyPr/>
                    <a:lstStyle/>
                    <a:p>
                      <a:pPr algn="ctr"/>
                      <a:r>
                        <a:rPr lang="en-US" dirty="0"/>
                        <a:t>2.</a:t>
                      </a:r>
                    </a:p>
                  </a:txBody>
                  <a:tcPr/>
                </a:tc>
                <a:tc>
                  <a:txBody>
                    <a:bodyPr/>
                    <a:lstStyle/>
                    <a:p>
                      <a:r>
                        <a:rPr lang="en-US" dirty="0"/>
                        <a:t>Business Purpose</a:t>
                      </a:r>
                    </a:p>
                  </a:txBody>
                  <a:tcPr/>
                </a:tc>
                <a:tc>
                  <a:txBody>
                    <a:bodyPr/>
                    <a:lstStyle/>
                    <a:p>
                      <a:r>
                        <a:rPr lang="en-US" dirty="0"/>
                        <a:t>4</a:t>
                      </a:r>
                    </a:p>
                  </a:txBody>
                  <a:tcPr/>
                </a:tc>
                <a:extLst>
                  <a:ext uri="{0D108BD9-81ED-4DB2-BD59-A6C34878D82A}">
                    <a16:rowId xmlns:a16="http://schemas.microsoft.com/office/drawing/2014/main" val="636009129"/>
                  </a:ext>
                </a:extLst>
              </a:tr>
              <a:tr h="332192">
                <a:tc>
                  <a:txBody>
                    <a:bodyPr/>
                    <a:lstStyle/>
                    <a:p>
                      <a:pPr algn="ctr"/>
                      <a:r>
                        <a:rPr lang="en-US" dirty="0"/>
                        <a:t>3.</a:t>
                      </a:r>
                    </a:p>
                  </a:txBody>
                  <a:tcPr/>
                </a:tc>
                <a:tc>
                  <a:txBody>
                    <a:bodyPr/>
                    <a:lstStyle/>
                    <a:p>
                      <a:r>
                        <a:rPr lang="en-US" dirty="0"/>
                        <a:t>Data Source</a:t>
                      </a:r>
                    </a:p>
                  </a:txBody>
                  <a:tcPr/>
                </a:tc>
                <a:tc>
                  <a:txBody>
                    <a:bodyPr/>
                    <a:lstStyle/>
                    <a:p>
                      <a:r>
                        <a:rPr lang="en-US" dirty="0"/>
                        <a:t>5</a:t>
                      </a:r>
                    </a:p>
                  </a:txBody>
                  <a:tcPr/>
                </a:tc>
                <a:extLst>
                  <a:ext uri="{0D108BD9-81ED-4DB2-BD59-A6C34878D82A}">
                    <a16:rowId xmlns:a16="http://schemas.microsoft.com/office/drawing/2014/main" val="4139744931"/>
                  </a:ext>
                </a:extLst>
              </a:tr>
              <a:tr h="332192">
                <a:tc>
                  <a:txBody>
                    <a:bodyPr/>
                    <a:lstStyle/>
                    <a:p>
                      <a:pPr algn="ctr"/>
                      <a:r>
                        <a:rPr lang="en-US" dirty="0"/>
                        <a:t>4.</a:t>
                      </a:r>
                    </a:p>
                  </a:txBody>
                  <a:tcPr/>
                </a:tc>
                <a:tc>
                  <a:txBody>
                    <a:bodyPr/>
                    <a:lstStyle/>
                    <a:p>
                      <a:r>
                        <a:rPr lang="en-US" dirty="0"/>
                        <a:t>Keywords</a:t>
                      </a:r>
                    </a:p>
                  </a:txBody>
                  <a:tcPr/>
                </a:tc>
                <a:tc>
                  <a:txBody>
                    <a:bodyPr/>
                    <a:lstStyle/>
                    <a:p>
                      <a:r>
                        <a:rPr lang="en-US" dirty="0"/>
                        <a:t>6</a:t>
                      </a:r>
                    </a:p>
                  </a:txBody>
                  <a:tcPr/>
                </a:tc>
                <a:extLst>
                  <a:ext uri="{0D108BD9-81ED-4DB2-BD59-A6C34878D82A}">
                    <a16:rowId xmlns:a16="http://schemas.microsoft.com/office/drawing/2014/main" val="739218112"/>
                  </a:ext>
                </a:extLst>
              </a:tr>
              <a:tr h="332192">
                <a:tc>
                  <a:txBody>
                    <a:bodyPr/>
                    <a:lstStyle/>
                    <a:p>
                      <a:pPr algn="ctr"/>
                      <a:r>
                        <a:rPr lang="en-US" dirty="0"/>
                        <a:t>5.</a:t>
                      </a:r>
                    </a:p>
                  </a:txBody>
                  <a:tcPr/>
                </a:tc>
                <a:tc>
                  <a:txBody>
                    <a:bodyPr/>
                    <a:lstStyle/>
                    <a:p>
                      <a:r>
                        <a:rPr lang="en-US" dirty="0"/>
                        <a:t>Approach</a:t>
                      </a:r>
                    </a:p>
                  </a:txBody>
                  <a:tcPr/>
                </a:tc>
                <a:tc>
                  <a:txBody>
                    <a:bodyPr/>
                    <a:lstStyle/>
                    <a:p>
                      <a:r>
                        <a:rPr lang="en-US" dirty="0"/>
                        <a:t>7</a:t>
                      </a:r>
                    </a:p>
                  </a:txBody>
                  <a:tcPr/>
                </a:tc>
                <a:extLst>
                  <a:ext uri="{0D108BD9-81ED-4DB2-BD59-A6C34878D82A}">
                    <a16:rowId xmlns:a16="http://schemas.microsoft.com/office/drawing/2014/main" val="2876640019"/>
                  </a:ext>
                </a:extLst>
              </a:tr>
              <a:tr h="332192">
                <a:tc>
                  <a:txBody>
                    <a:bodyPr/>
                    <a:lstStyle/>
                    <a:p>
                      <a:pPr algn="ctr"/>
                      <a:r>
                        <a:rPr lang="en-US" dirty="0"/>
                        <a:t>6.</a:t>
                      </a:r>
                    </a:p>
                  </a:txBody>
                  <a:tcPr/>
                </a:tc>
                <a:tc>
                  <a:txBody>
                    <a:bodyPr/>
                    <a:lstStyle/>
                    <a:p>
                      <a:r>
                        <a:rPr lang="en-US" dirty="0"/>
                        <a:t>Data Collection</a:t>
                      </a:r>
                    </a:p>
                  </a:txBody>
                  <a:tcPr/>
                </a:tc>
                <a:tc>
                  <a:txBody>
                    <a:bodyPr/>
                    <a:lstStyle/>
                    <a:p>
                      <a:r>
                        <a:rPr lang="en-US" dirty="0"/>
                        <a:t>8</a:t>
                      </a:r>
                    </a:p>
                  </a:txBody>
                  <a:tcPr/>
                </a:tc>
                <a:extLst>
                  <a:ext uri="{0D108BD9-81ED-4DB2-BD59-A6C34878D82A}">
                    <a16:rowId xmlns:a16="http://schemas.microsoft.com/office/drawing/2014/main" val="2100427833"/>
                  </a:ext>
                </a:extLst>
              </a:tr>
              <a:tr h="332192">
                <a:tc>
                  <a:txBody>
                    <a:bodyPr/>
                    <a:lstStyle/>
                    <a:p>
                      <a:pPr algn="ctr"/>
                      <a:r>
                        <a:rPr lang="en-US" dirty="0"/>
                        <a:t>7.</a:t>
                      </a:r>
                    </a:p>
                  </a:txBody>
                  <a:tcPr/>
                </a:tc>
                <a:tc>
                  <a:txBody>
                    <a:bodyPr/>
                    <a:lstStyle/>
                    <a:p>
                      <a:r>
                        <a:rPr lang="en-US" dirty="0"/>
                        <a:t>Data Preparation</a:t>
                      </a:r>
                    </a:p>
                  </a:txBody>
                  <a:tcPr/>
                </a:tc>
                <a:tc>
                  <a:txBody>
                    <a:bodyPr/>
                    <a:lstStyle/>
                    <a:p>
                      <a:r>
                        <a:rPr lang="en-US" dirty="0"/>
                        <a:t>9</a:t>
                      </a:r>
                    </a:p>
                  </a:txBody>
                  <a:tcPr/>
                </a:tc>
                <a:extLst>
                  <a:ext uri="{0D108BD9-81ED-4DB2-BD59-A6C34878D82A}">
                    <a16:rowId xmlns:a16="http://schemas.microsoft.com/office/drawing/2014/main" val="1596083749"/>
                  </a:ext>
                </a:extLst>
              </a:tr>
              <a:tr h="332192">
                <a:tc>
                  <a:txBody>
                    <a:bodyPr/>
                    <a:lstStyle/>
                    <a:p>
                      <a:pPr algn="ctr"/>
                      <a:r>
                        <a:rPr lang="en-US" dirty="0"/>
                        <a:t>8.</a:t>
                      </a:r>
                    </a:p>
                  </a:txBody>
                  <a:tcPr/>
                </a:tc>
                <a:tc>
                  <a:txBody>
                    <a:bodyPr/>
                    <a:lstStyle/>
                    <a:p>
                      <a:r>
                        <a:rPr lang="en-US" dirty="0"/>
                        <a:t>Data Exploration</a:t>
                      </a:r>
                    </a:p>
                  </a:txBody>
                  <a:tcPr/>
                </a:tc>
                <a:tc>
                  <a:txBody>
                    <a:bodyPr/>
                    <a:lstStyle/>
                    <a:p>
                      <a:r>
                        <a:rPr lang="en-US" dirty="0"/>
                        <a:t>10-17</a:t>
                      </a:r>
                    </a:p>
                  </a:txBody>
                  <a:tcPr/>
                </a:tc>
                <a:extLst>
                  <a:ext uri="{0D108BD9-81ED-4DB2-BD59-A6C34878D82A}">
                    <a16:rowId xmlns:a16="http://schemas.microsoft.com/office/drawing/2014/main" val="2826639352"/>
                  </a:ext>
                </a:extLst>
              </a:tr>
              <a:tr h="332192">
                <a:tc>
                  <a:txBody>
                    <a:bodyPr/>
                    <a:lstStyle/>
                    <a:p>
                      <a:pPr algn="ctr"/>
                      <a:r>
                        <a:rPr lang="en-US" dirty="0"/>
                        <a:t>9.</a:t>
                      </a:r>
                    </a:p>
                  </a:txBody>
                  <a:tcPr/>
                </a:tc>
                <a:tc>
                  <a:txBody>
                    <a:bodyPr/>
                    <a:lstStyle/>
                    <a:p>
                      <a:r>
                        <a:rPr lang="en-US" dirty="0"/>
                        <a:t>Model Prediction</a:t>
                      </a:r>
                    </a:p>
                  </a:txBody>
                  <a:tcPr/>
                </a:tc>
                <a:tc>
                  <a:txBody>
                    <a:bodyPr/>
                    <a:lstStyle/>
                    <a:p>
                      <a:r>
                        <a:rPr lang="en-US" dirty="0"/>
                        <a:t>18-27</a:t>
                      </a:r>
                    </a:p>
                  </a:txBody>
                  <a:tcPr/>
                </a:tc>
                <a:extLst>
                  <a:ext uri="{0D108BD9-81ED-4DB2-BD59-A6C34878D82A}">
                    <a16:rowId xmlns:a16="http://schemas.microsoft.com/office/drawing/2014/main" val="1006043264"/>
                  </a:ext>
                </a:extLst>
              </a:tr>
              <a:tr h="332192">
                <a:tc>
                  <a:txBody>
                    <a:bodyPr/>
                    <a:lstStyle/>
                    <a:p>
                      <a:pPr algn="ctr"/>
                      <a:r>
                        <a:rPr lang="en-US" dirty="0"/>
                        <a:t>10.</a:t>
                      </a:r>
                    </a:p>
                  </a:txBody>
                  <a:tcPr/>
                </a:tc>
                <a:tc>
                  <a:txBody>
                    <a:bodyPr/>
                    <a:lstStyle/>
                    <a:p>
                      <a:r>
                        <a:rPr lang="en-US" dirty="0"/>
                        <a:t>Feature Engineering</a:t>
                      </a:r>
                    </a:p>
                  </a:txBody>
                  <a:tcPr/>
                </a:tc>
                <a:tc>
                  <a:txBody>
                    <a:bodyPr/>
                    <a:lstStyle/>
                    <a:p>
                      <a:r>
                        <a:rPr lang="en-US" dirty="0"/>
                        <a:t>28</a:t>
                      </a:r>
                    </a:p>
                  </a:txBody>
                  <a:tcPr/>
                </a:tc>
                <a:extLst>
                  <a:ext uri="{0D108BD9-81ED-4DB2-BD59-A6C34878D82A}">
                    <a16:rowId xmlns:a16="http://schemas.microsoft.com/office/drawing/2014/main" val="1203975644"/>
                  </a:ext>
                </a:extLst>
              </a:tr>
              <a:tr h="332192">
                <a:tc>
                  <a:txBody>
                    <a:bodyPr/>
                    <a:lstStyle/>
                    <a:p>
                      <a:pPr algn="ctr"/>
                      <a:r>
                        <a:rPr lang="en-US" dirty="0"/>
                        <a:t>11.</a:t>
                      </a:r>
                    </a:p>
                  </a:txBody>
                  <a:tcPr/>
                </a:tc>
                <a:tc>
                  <a:txBody>
                    <a:bodyPr/>
                    <a:lstStyle/>
                    <a:p>
                      <a:r>
                        <a:rPr lang="en-US" dirty="0"/>
                        <a:t>Model Selection</a:t>
                      </a:r>
                    </a:p>
                  </a:txBody>
                  <a:tcPr/>
                </a:tc>
                <a:tc>
                  <a:txBody>
                    <a:bodyPr/>
                    <a:lstStyle/>
                    <a:p>
                      <a:r>
                        <a:rPr lang="en-US" dirty="0"/>
                        <a:t>29-31</a:t>
                      </a:r>
                    </a:p>
                  </a:txBody>
                  <a:tcPr/>
                </a:tc>
                <a:extLst>
                  <a:ext uri="{0D108BD9-81ED-4DB2-BD59-A6C34878D82A}">
                    <a16:rowId xmlns:a16="http://schemas.microsoft.com/office/drawing/2014/main" val="2526613196"/>
                  </a:ext>
                </a:extLst>
              </a:tr>
              <a:tr h="332192">
                <a:tc>
                  <a:txBody>
                    <a:bodyPr/>
                    <a:lstStyle/>
                    <a:p>
                      <a:pPr algn="ctr"/>
                      <a:r>
                        <a:rPr lang="en-US" dirty="0"/>
                        <a:t>12.</a:t>
                      </a:r>
                    </a:p>
                  </a:txBody>
                  <a:tcPr/>
                </a:tc>
                <a:tc>
                  <a:txBody>
                    <a:bodyPr/>
                    <a:lstStyle/>
                    <a:p>
                      <a:r>
                        <a:rPr lang="en-US" dirty="0"/>
                        <a:t>Model Training</a:t>
                      </a:r>
                    </a:p>
                  </a:txBody>
                  <a:tcPr/>
                </a:tc>
                <a:tc>
                  <a:txBody>
                    <a:bodyPr/>
                    <a:lstStyle/>
                    <a:p>
                      <a:r>
                        <a:rPr lang="en-US" dirty="0"/>
                        <a:t>32,34</a:t>
                      </a:r>
                    </a:p>
                  </a:txBody>
                  <a:tcPr/>
                </a:tc>
                <a:extLst>
                  <a:ext uri="{0D108BD9-81ED-4DB2-BD59-A6C34878D82A}">
                    <a16:rowId xmlns:a16="http://schemas.microsoft.com/office/drawing/2014/main" val="2109369737"/>
                  </a:ext>
                </a:extLst>
              </a:tr>
              <a:tr h="332192">
                <a:tc>
                  <a:txBody>
                    <a:bodyPr/>
                    <a:lstStyle/>
                    <a:p>
                      <a:pPr algn="ctr"/>
                      <a:r>
                        <a:rPr lang="en-US" dirty="0"/>
                        <a:t>13.</a:t>
                      </a:r>
                    </a:p>
                  </a:txBody>
                  <a:tcPr/>
                </a:tc>
                <a:tc>
                  <a:txBody>
                    <a:bodyPr/>
                    <a:lstStyle/>
                    <a:p>
                      <a:r>
                        <a:rPr lang="en-US" dirty="0"/>
                        <a:t>Model Evaluation</a:t>
                      </a:r>
                    </a:p>
                  </a:txBody>
                  <a:tcPr/>
                </a:tc>
                <a:tc>
                  <a:txBody>
                    <a:bodyPr/>
                    <a:lstStyle/>
                    <a:p>
                      <a:r>
                        <a:rPr lang="en-US" dirty="0"/>
                        <a:t>33,35</a:t>
                      </a:r>
                    </a:p>
                  </a:txBody>
                  <a:tcPr/>
                </a:tc>
                <a:extLst>
                  <a:ext uri="{0D108BD9-81ED-4DB2-BD59-A6C34878D82A}">
                    <a16:rowId xmlns:a16="http://schemas.microsoft.com/office/drawing/2014/main" val="3383688202"/>
                  </a:ext>
                </a:extLst>
              </a:tr>
              <a:tr h="332192">
                <a:tc>
                  <a:txBody>
                    <a:bodyPr/>
                    <a:lstStyle/>
                    <a:p>
                      <a:pPr algn="ctr"/>
                      <a:r>
                        <a:rPr lang="en-US" dirty="0"/>
                        <a:t>14.</a:t>
                      </a:r>
                    </a:p>
                  </a:txBody>
                  <a:tcPr/>
                </a:tc>
                <a:tc>
                  <a:txBody>
                    <a:bodyPr/>
                    <a:lstStyle/>
                    <a:p>
                      <a:r>
                        <a:rPr lang="en-US" dirty="0"/>
                        <a:t>Conclusion</a:t>
                      </a:r>
                    </a:p>
                  </a:txBody>
                  <a:tcPr/>
                </a:tc>
                <a:tc>
                  <a:txBody>
                    <a:bodyPr/>
                    <a:lstStyle/>
                    <a:p>
                      <a:r>
                        <a:rPr lang="en-US" dirty="0"/>
                        <a:t>36</a:t>
                      </a:r>
                    </a:p>
                  </a:txBody>
                  <a:tcPr/>
                </a:tc>
                <a:extLst>
                  <a:ext uri="{0D108BD9-81ED-4DB2-BD59-A6C34878D82A}">
                    <a16:rowId xmlns:a16="http://schemas.microsoft.com/office/drawing/2014/main" val="2458113877"/>
                  </a:ext>
                </a:extLst>
              </a:tr>
            </a:tbl>
          </a:graphicData>
        </a:graphic>
      </p:graphicFrame>
      <p:sp>
        <p:nvSpPr>
          <p:cNvPr id="5" name="Slide Number Placeholder 4">
            <a:extLst>
              <a:ext uri="{FF2B5EF4-FFF2-40B4-BE49-F238E27FC236}">
                <a16:creationId xmlns:a16="http://schemas.microsoft.com/office/drawing/2014/main" id="{816179F5-4472-8806-1E33-C526FB009C13}"/>
              </a:ext>
            </a:extLst>
          </p:cNvPr>
          <p:cNvSpPr>
            <a:spLocks noGrp="1"/>
          </p:cNvSpPr>
          <p:nvPr>
            <p:ph type="sldNum" sz="quarter" idx="12"/>
          </p:nvPr>
        </p:nvSpPr>
        <p:spPr>
          <a:xfrm>
            <a:off x="8536874" y="396875"/>
            <a:ext cx="683339" cy="365125"/>
          </a:xfrm>
        </p:spPr>
        <p:txBody>
          <a:bodyPr/>
          <a:lstStyle/>
          <a:p>
            <a:fld id="{E9F35CC5-3CA3-43C1-B6DE-187BBA77679F}" type="slidenum">
              <a:rPr lang="en-US" sz="1200" smtClean="0"/>
              <a:t>2</a:t>
            </a:fld>
            <a:endParaRPr lang="en-US" dirty="0"/>
          </a:p>
        </p:txBody>
      </p:sp>
    </p:spTree>
    <p:extLst>
      <p:ext uri="{BB962C8B-B14F-4D97-AF65-F5344CB8AC3E}">
        <p14:creationId xmlns:p14="http://schemas.microsoft.com/office/powerpoint/2010/main" val="2689820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E97B-ACA7-2E87-A908-2BB7A274F0CB}"/>
              </a:ext>
            </a:extLst>
          </p:cNvPr>
          <p:cNvSpPr>
            <a:spLocks noGrp="1"/>
          </p:cNvSpPr>
          <p:nvPr>
            <p:ph type="title"/>
          </p:nvPr>
        </p:nvSpPr>
        <p:spPr>
          <a:xfrm>
            <a:off x="542863" y="116542"/>
            <a:ext cx="8596668" cy="717177"/>
          </a:xfrm>
        </p:spPr>
        <p:txBody>
          <a:bodyPr/>
          <a:lstStyle/>
          <a:p>
            <a:r>
              <a:rPr lang="en-US" dirty="0"/>
              <a:t>MODEL PREDICTION:</a:t>
            </a:r>
            <a:r>
              <a:rPr lang="en-US" sz="3600" dirty="0"/>
              <a:t> </a:t>
            </a:r>
            <a:r>
              <a:rPr lang="en-US" sz="1600" dirty="0"/>
              <a:t>(continued..)</a:t>
            </a:r>
            <a:endParaRPr lang="en-US" dirty="0"/>
          </a:p>
        </p:txBody>
      </p:sp>
      <p:sp>
        <p:nvSpPr>
          <p:cNvPr id="3" name="Content Placeholder 2">
            <a:extLst>
              <a:ext uri="{FF2B5EF4-FFF2-40B4-BE49-F238E27FC236}">
                <a16:creationId xmlns:a16="http://schemas.microsoft.com/office/drawing/2014/main" id="{DE7A8DA9-7D29-D397-174F-8EDF03BDDE4B}"/>
              </a:ext>
            </a:extLst>
          </p:cNvPr>
          <p:cNvSpPr>
            <a:spLocks noGrp="1"/>
          </p:cNvSpPr>
          <p:nvPr>
            <p:ph idx="1"/>
          </p:nvPr>
        </p:nvSpPr>
        <p:spPr>
          <a:xfrm>
            <a:off x="128199" y="833719"/>
            <a:ext cx="10148047" cy="6257364"/>
          </a:xfrm>
        </p:spPr>
        <p:txBody>
          <a:bodyPr/>
          <a:lstStyle/>
          <a:p>
            <a:pPr marL="0" indent="0">
              <a:buNone/>
            </a:pPr>
            <a:r>
              <a:rPr lang="en-US" u="sng" dirty="0"/>
              <a:t>Model 3:</a:t>
            </a:r>
          </a:p>
          <a:p>
            <a:pPr algn="just"/>
            <a:r>
              <a:rPr lang="en-US" dirty="0"/>
              <a:t>This code runs a linear regression analysis on the dependent variable </a:t>
            </a:r>
            <a:r>
              <a:rPr lang="en-US" dirty="0" err="1"/>
              <a:t>RT_Demand</a:t>
            </a:r>
            <a:r>
              <a:rPr lang="en-US" dirty="0"/>
              <a:t> and three independent factors: </a:t>
            </a:r>
            <a:r>
              <a:rPr lang="en-US" dirty="0" err="1"/>
              <a:t>Hr_End</a:t>
            </a:r>
            <a:r>
              <a:rPr lang="en-US" dirty="0"/>
              <a:t>, a categorical variable, and the continuous variables </a:t>
            </a:r>
            <a:r>
              <a:rPr lang="en-US" dirty="0" err="1"/>
              <a:t>Dry_Bulb</a:t>
            </a:r>
            <a:r>
              <a:rPr lang="en-US" dirty="0"/>
              <a:t> and </a:t>
            </a:r>
            <a:r>
              <a:rPr lang="en-US" dirty="0" err="1"/>
              <a:t>Dew_Point</a:t>
            </a:r>
            <a:r>
              <a:rPr lang="en-US" dirty="0"/>
              <a:t>.</a:t>
            </a:r>
          </a:p>
          <a:p>
            <a:pPr algn="just"/>
            <a:r>
              <a:rPr lang="en-US" dirty="0"/>
              <a:t>The formula is formula='</a:t>
            </a:r>
            <a:r>
              <a:rPr lang="en-US" dirty="0" err="1"/>
              <a:t>RT_Demand</a:t>
            </a:r>
            <a:r>
              <a:rPr lang="en-US" dirty="0"/>
              <a:t> ~ C(</a:t>
            </a:r>
            <a:r>
              <a:rPr lang="en-US" dirty="0" err="1"/>
              <a:t>Hr_End</a:t>
            </a:r>
            <a:r>
              <a:rPr lang="en-US" dirty="0"/>
              <a:t>)+ </a:t>
            </a:r>
            <a:r>
              <a:rPr lang="en-US" dirty="0" err="1"/>
              <a:t>Dry_Bulb+Dew_Point</a:t>
            </a:r>
            <a:r>
              <a:rPr lang="en-US" dirty="0"/>
              <a:t>'</a:t>
            </a:r>
          </a:p>
          <a:p>
            <a:pPr algn="just"/>
            <a:r>
              <a:rPr lang="en-US" dirty="0"/>
              <a:t>It outputs a summary of the regression findings with R-squared and modified R-squared values as follows:</a:t>
            </a:r>
          </a:p>
          <a:p>
            <a:pPr marL="0" indent="0">
              <a:buNone/>
            </a:pPr>
            <a:r>
              <a:rPr lang="en-US" dirty="0"/>
              <a:t>                     1. R-squared: 0.459</a:t>
            </a:r>
          </a:p>
          <a:p>
            <a:pPr marL="0" indent="0">
              <a:buNone/>
            </a:pPr>
            <a:r>
              <a:rPr lang="en-US" dirty="0"/>
              <a:t>                     2. Adjusted R-squared: 0.459</a:t>
            </a:r>
          </a:p>
          <a:p>
            <a:r>
              <a:rPr lang="en-US" dirty="0"/>
              <a:t>The model is overly linear. In other words, the model assumes</a:t>
            </a:r>
          </a:p>
          <a:p>
            <a:pPr marL="0" indent="0">
              <a:buNone/>
            </a:pPr>
            <a:r>
              <a:rPr lang="en-US" dirty="0"/>
              <a:t>     that the connection between the independent and dependent </a:t>
            </a:r>
          </a:p>
          <a:p>
            <a:pPr marL="0" indent="0">
              <a:buNone/>
            </a:pPr>
            <a:r>
              <a:rPr lang="en-US" dirty="0"/>
              <a:t>     variables is exactly linear, although it may be more non-linear</a:t>
            </a:r>
          </a:p>
          <a:p>
            <a:pPr marL="0" indent="0">
              <a:buNone/>
            </a:pPr>
            <a:r>
              <a:rPr lang="en-US" dirty="0"/>
              <a:t>     in reality.</a:t>
            </a:r>
          </a:p>
          <a:p>
            <a:pPr marL="0" indent="0">
              <a:buNone/>
            </a:pPr>
            <a:endParaRPr lang="en-US" dirty="0"/>
          </a:p>
        </p:txBody>
      </p:sp>
      <p:pic>
        <p:nvPicPr>
          <p:cNvPr id="5" name="Picture 4">
            <a:extLst>
              <a:ext uri="{FF2B5EF4-FFF2-40B4-BE49-F238E27FC236}">
                <a16:creationId xmlns:a16="http://schemas.microsoft.com/office/drawing/2014/main" id="{63DC16FF-9792-924A-7886-892D9E3DEB04}"/>
              </a:ext>
            </a:extLst>
          </p:cNvPr>
          <p:cNvPicPr>
            <a:picLocks noChangeAspect="1"/>
          </p:cNvPicPr>
          <p:nvPr/>
        </p:nvPicPr>
        <p:blipFill rotWithShape="1">
          <a:blip r:embed="rId2"/>
          <a:srcRect b="1689"/>
          <a:stretch/>
        </p:blipFill>
        <p:spPr>
          <a:xfrm>
            <a:off x="7207281" y="3079377"/>
            <a:ext cx="4784802" cy="3536576"/>
          </a:xfrm>
          <a:prstGeom prst="rect">
            <a:avLst/>
          </a:prstGeom>
        </p:spPr>
      </p:pic>
      <p:sp>
        <p:nvSpPr>
          <p:cNvPr id="4" name="Slide Number Placeholder 3">
            <a:extLst>
              <a:ext uri="{FF2B5EF4-FFF2-40B4-BE49-F238E27FC236}">
                <a16:creationId xmlns:a16="http://schemas.microsoft.com/office/drawing/2014/main" id="{B5A05016-D9AF-3AEB-3F27-8C9F79A2CDA2}"/>
              </a:ext>
            </a:extLst>
          </p:cNvPr>
          <p:cNvSpPr>
            <a:spLocks noGrp="1"/>
          </p:cNvSpPr>
          <p:nvPr>
            <p:ph type="sldNum" sz="quarter" idx="12"/>
          </p:nvPr>
        </p:nvSpPr>
        <p:spPr>
          <a:xfrm>
            <a:off x="8267933" y="292568"/>
            <a:ext cx="683339" cy="365125"/>
          </a:xfrm>
        </p:spPr>
        <p:txBody>
          <a:bodyPr/>
          <a:lstStyle/>
          <a:p>
            <a:fld id="{E9F35CC5-3CA3-43C1-B6DE-187BBA77679F}" type="slidenum">
              <a:rPr lang="en-US" sz="1200" smtClean="0"/>
              <a:t>20</a:t>
            </a:fld>
            <a:endParaRPr lang="en-US" dirty="0"/>
          </a:p>
        </p:txBody>
      </p:sp>
    </p:spTree>
    <p:extLst>
      <p:ext uri="{BB962C8B-B14F-4D97-AF65-F5344CB8AC3E}">
        <p14:creationId xmlns:p14="http://schemas.microsoft.com/office/powerpoint/2010/main" val="2019647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473E0-100D-8A3D-9A3A-B88088F46A17}"/>
              </a:ext>
            </a:extLst>
          </p:cNvPr>
          <p:cNvSpPr>
            <a:spLocks noGrp="1"/>
          </p:cNvSpPr>
          <p:nvPr>
            <p:ph type="title"/>
          </p:nvPr>
        </p:nvSpPr>
        <p:spPr>
          <a:xfrm>
            <a:off x="471146" y="71718"/>
            <a:ext cx="8596668" cy="1320800"/>
          </a:xfrm>
        </p:spPr>
        <p:txBody>
          <a:bodyPr/>
          <a:lstStyle/>
          <a:p>
            <a:r>
              <a:rPr lang="en-US" dirty="0"/>
              <a:t>MODEL PREDICTION:</a:t>
            </a:r>
            <a:r>
              <a:rPr lang="en-US" sz="3600" dirty="0"/>
              <a:t> </a:t>
            </a:r>
            <a:r>
              <a:rPr lang="en-US" sz="1600" dirty="0"/>
              <a:t>(continued..)</a:t>
            </a:r>
            <a:endParaRPr lang="en-US" dirty="0"/>
          </a:p>
        </p:txBody>
      </p:sp>
      <p:sp>
        <p:nvSpPr>
          <p:cNvPr id="3" name="Content Placeholder 2">
            <a:extLst>
              <a:ext uri="{FF2B5EF4-FFF2-40B4-BE49-F238E27FC236}">
                <a16:creationId xmlns:a16="http://schemas.microsoft.com/office/drawing/2014/main" id="{7471B296-57C1-E2C1-D4EF-64FB8A96F53A}"/>
              </a:ext>
            </a:extLst>
          </p:cNvPr>
          <p:cNvSpPr>
            <a:spLocks noGrp="1"/>
          </p:cNvSpPr>
          <p:nvPr>
            <p:ph idx="1"/>
          </p:nvPr>
        </p:nvSpPr>
        <p:spPr>
          <a:xfrm>
            <a:off x="304800" y="896471"/>
            <a:ext cx="9950824" cy="5468470"/>
          </a:xfrm>
        </p:spPr>
        <p:txBody>
          <a:bodyPr/>
          <a:lstStyle/>
          <a:p>
            <a:pPr marL="0" indent="0">
              <a:buNone/>
            </a:pPr>
            <a:r>
              <a:rPr lang="en-US" u="sng" dirty="0"/>
              <a:t>Model 4:</a:t>
            </a:r>
          </a:p>
          <a:p>
            <a:pPr algn="just"/>
            <a:r>
              <a:rPr lang="en-US" dirty="0"/>
              <a:t>A linear regression analysis on the dependent variable </a:t>
            </a:r>
            <a:r>
              <a:rPr lang="en-US" dirty="0" err="1"/>
              <a:t>RT_Demand</a:t>
            </a:r>
            <a:r>
              <a:rPr lang="en-US" dirty="0"/>
              <a:t> and four independent variables: the categorical variable </a:t>
            </a:r>
            <a:r>
              <a:rPr lang="en-US" dirty="0" err="1"/>
              <a:t>Hr_End</a:t>
            </a:r>
            <a:r>
              <a:rPr lang="en-US" dirty="0"/>
              <a:t>, as well as the continuous variables </a:t>
            </a:r>
            <a:r>
              <a:rPr lang="en-US" dirty="0" err="1"/>
              <a:t>Dry_Bulb</a:t>
            </a:r>
            <a:r>
              <a:rPr lang="en-US" dirty="0"/>
              <a:t>, </a:t>
            </a:r>
            <a:r>
              <a:rPr lang="en-US" dirty="0" err="1"/>
              <a:t>Dew_Point</a:t>
            </a:r>
            <a:r>
              <a:rPr lang="en-US" dirty="0"/>
              <a:t>, and the squared term of </a:t>
            </a:r>
            <a:r>
              <a:rPr lang="en-US" dirty="0" err="1"/>
              <a:t>Dry_Bulb</a:t>
            </a:r>
            <a:r>
              <a:rPr lang="en-US" dirty="0"/>
              <a:t>.</a:t>
            </a:r>
          </a:p>
          <a:p>
            <a:pPr algn="just"/>
            <a:r>
              <a:rPr lang="en-US" dirty="0"/>
              <a:t>The formula is formula='</a:t>
            </a:r>
            <a:r>
              <a:rPr lang="en-US" dirty="0" err="1"/>
              <a:t>RT_Demand</a:t>
            </a:r>
            <a:r>
              <a:rPr lang="en-US" dirty="0"/>
              <a:t> ~ C(</a:t>
            </a:r>
            <a:r>
              <a:rPr lang="en-US" dirty="0" err="1"/>
              <a:t>Hr_End</a:t>
            </a:r>
            <a:r>
              <a:rPr lang="en-US" dirty="0"/>
              <a:t>) + </a:t>
            </a:r>
            <a:r>
              <a:rPr lang="en-US" dirty="0" err="1"/>
              <a:t>Dry_Bulb</a:t>
            </a:r>
            <a:r>
              <a:rPr lang="en-US" dirty="0"/>
              <a:t> + </a:t>
            </a:r>
            <a:r>
              <a:rPr lang="en-US" dirty="0" err="1"/>
              <a:t>Dew_Point</a:t>
            </a:r>
            <a:r>
              <a:rPr lang="en-US" dirty="0"/>
              <a:t> + I(</a:t>
            </a:r>
            <a:r>
              <a:rPr lang="en-US" dirty="0" err="1"/>
              <a:t>Dry_Bulb</a:t>
            </a:r>
            <a:r>
              <a:rPr lang="en-US" dirty="0"/>
              <a:t>**2)’</a:t>
            </a:r>
          </a:p>
          <a:p>
            <a:pPr algn="just"/>
            <a:r>
              <a:rPr lang="en-US" dirty="0"/>
              <a:t>It outputs a summary of the regression findings with R-squared and modified R-squared values as follows:</a:t>
            </a:r>
          </a:p>
          <a:p>
            <a:pPr marL="0" indent="0">
              <a:buNone/>
            </a:pPr>
            <a:r>
              <a:rPr lang="en-US" dirty="0"/>
              <a:t>                     1. R-squared: 0.775</a:t>
            </a:r>
          </a:p>
          <a:p>
            <a:pPr marL="0" indent="0">
              <a:buNone/>
            </a:pPr>
            <a:r>
              <a:rPr lang="en-US" dirty="0"/>
              <a:t>                     2. Adjusted R-squared: 0.775</a:t>
            </a:r>
          </a:p>
          <a:p>
            <a:r>
              <a:rPr lang="en-US" dirty="0"/>
              <a:t>The residual plot clearly indicates a linear relationship</a:t>
            </a:r>
          </a:p>
          <a:p>
            <a:pPr marL="0" indent="0">
              <a:buNone/>
            </a:pPr>
            <a:r>
              <a:rPr lang="en-US" dirty="0"/>
              <a:t>     between the fitted residual values and the residual values. </a:t>
            </a:r>
          </a:p>
          <a:p>
            <a:pPr marL="0" indent="0">
              <a:buNone/>
            </a:pPr>
            <a:r>
              <a:rPr lang="en-US" dirty="0"/>
              <a:t>     This shows that with higher fitted residuals, the model is </a:t>
            </a:r>
          </a:p>
          <a:p>
            <a:pPr marL="0" indent="0">
              <a:buNone/>
            </a:pPr>
            <a:r>
              <a:rPr lang="en-US" dirty="0"/>
              <a:t>     underestimating the real residuals.</a:t>
            </a:r>
          </a:p>
          <a:p>
            <a:pPr marL="0" indent="0">
              <a:buNone/>
            </a:pPr>
            <a:endParaRPr lang="en-US" dirty="0"/>
          </a:p>
          <a:p>
            <a:pPr algn="just"/>
            <a:endParaRPr lang="en-US" dirty="0"/>
          </a:p>
        </p:txBody>
      </p:sp>
      <p:pic>
        <p:nvPicPr>
          <p:cNvPr id="5" name="Picture 4">
            <a:extLst>
              <a:ext uri="{FF2B5EF4-FFF2-40B4-BE49-F238E27FC236}">
                <a16:creationId xmlns:a16="http://schemas.microsoft.com/office/drawing/2014/main" id="{F77A4990-6FA3-F894-9B19-22B920703778}"/>
              </a:ext>
            </a:extLst>
          </p:cNvPr>
          <p:cNvPicPr>
            <a:picLocks noChangeAspect="1"/>
          </p:cNvPicPr>
          <p:nvPr/>
        </p:nvPicPr>
        <p:blipFill>
          <a:blip r:embed="rId2"/>
          <a:stretch>
            <a:fillRect/>
          </a:stretch>
        </p:blipFill>
        <p:spPr>
          <a:xfrm>
            <a:off x="6864715" y="3127394"/>
            <a:ext cx="4610109" cy="3497523"/>
          </a:xfrm>
          <a:prstGeom prst="rect">
            <a:avLst/>
          </a:prstGeom>
        </p:spPr>
      </p:pic>
      <p:sp>
        <p:nvSpPr>
          <p:cNvPr id="4" name="Slide Number Placeholder 3">
            <a:extLst>
              <a:ext uri="{FF2B5EF4-FFF2-40B4-BE49-F238E27FC236}">
                <a16:creationId xmlns:a16="http://schemas.microsoft.com/office/drawing/2014/main" id="{50C6FE5A-5A89-505D-76FB-062D7526242C}"/>
              </a:ext>
            </a:extLst>
          </p:cNvPr>
          <p:cNvSpPr>
            <a:spLocks noGrp="1"/>
          </p:cNvSpPr>
          <p:nvPr>
            <p:ph type="sldNum" sz="quarter" idx="12"/>
          </p:nvPr>
        </p:nvSpPr>
        <p:spPr>
          <a:xfrm>
            <a:off x="8384475" y="283602"/>
            <a:ext cx="683339" cy="365125"/>
          </a:xfrm>
        </p:spPr>
        <p:txBody>
          <a:bodyPr/>
          <a:lstStyle/>
          <a:p>
            <a:fld id="{E9F35CC5-3CA3-43C1-B6DE-187BBA77679F}" type="slidenum">
              <a:rPr lang="en-US" sz="1200" smtClean="0"/>
              <a:t>21</a:t>
            </a:fld>
            <a:endParaRPr lang="en-US" dirty="0"/>
          </a:p>
        </p:txBody>
      </p:sp>
    </p:spTree>
    <p:extLst>
      <p:ext uri="{BB962C8B-B14F-4D97-AF65-F5344CB8AC3E}">
        <p14:creationId xmlns:p14="http://schemas.microsoft.com/office/powerpoint/2010/main" val="724789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8B5E0-9AF8-B021-1261-5763589C181F}"/>
              </a:ext>
            </a:extLst>
          </p:cNvPr>
          <p:cNvSpPr>
            <a:spLocks noGrp="1"/>
          </p:cNvSpPr>
          <p:nvPr>
            <p:ph type="title"/>
          </p:nvPr>
        </p:nvSpPr>
        <p:spPr>
          <a:xfrm>
            <a:off x="677334" y="156238"/>
            <a:ext cx="8596668" cy="1320800"/>
          </a:xfrm>
        </p:spPr>
        <p:txBody>
          <a:bodyPr/>
          <a:lstStyle/>
          <a:p>
            <a:r>
              <a:rPr lang="en-US" dirty="0"/>
              <a:t>MODEL PREDICTION:</a:t>
            </a:r>
            <a:r>
              <a:rPr lang="en-US" sz="3600" dirty="0"/>
              <a:t> </a:t>
            </a:r>
            <a:r>
              <a:rPr lang="en-US" sz="1600" dirty="0"/>
              <a:t>(continued..)</a:t>
            </a:r>
            <a:endParaRPr lang="en-US" dirty="0"/>
          </a:p>
        </p:txBody>
      </p:sp>
      <p:sp>
        <p:nvSpPr>
          <p:cNvPr id="3" name="Content Placeholder 2">
            <a:extLst>
              <a:ext uri="{FF2B5EF4-FFF2-40B4-BE49-F238E27FC236}">
                <a16:creationId xmlns:a16="http://schemas.microsoft.com/office/drawing/2014/main" id="{1D71E78C-A125-4FBB-7991-AE51DE61AAF9}"/>
              </a:ext>
            </a:extLst>
          </p:cNvPr>
          <p:cNvSpPr>
            <a:spLocks noGrp="1"/>
          </p:cNvSpPr>
          <p:nvPr>
            <p:ph idx="1"/>
          </p:nvPr>
        </p:nvSpPr>
        <p:spPr>
          <a:xfrm>
            <a:off x="349624" y="1039906"/>
            <a:ext cx="10210800" cy="5661855"/>
          </a:xfrm>
        </p:spPr>
        <p:txBody>
          <a:bodyPr/>
          <a:lstStyle/>
          <a:p>
            <a:pPr marL="0" indent="0">
              <a:buNone/>
            </a:pPr>
            <a:r>
              <a:rPr lang="en-US" u="sng" dirty="0"/>
              <a:t>Model 5:</a:t>
            </a:r>
          </a:p>
          <a:p>
            <a:pPr algn="just"/>
            <a:r>
              <a:rPr lang="en-US" dirty="0"/>
              <a:t>By introducing quadratic terms in the linear regression model for both </a:t>
            </a:r>
            <a:r>
              <a:rPr lang="en-US" dirty="0" err="1"/>
              <a:t>Dry_Bulb</a:t>
            </a:r>
            <a:r>
              <a:rPr lang="en-US" dirty="0"/>
              <a:t> and </a:t>
            </a:r>
            <a:r>
              <a:rPr lang="en-US" dirty="0" err="1"/>
              <a:t>Dew_Point</a:t>
            </a:r>
            <a:r>
              <a:rPr lang="en-US" dirty="0"/>
              <a:t>. The quadratic terms enable the model to account for hypothetical nonlinear interactions between </a:t>
            </a:r>
            <a:r>
              <a:rPr lang="en-US" dirty="0" err="1"/>
              <a:t>RT_Demand</a:t>
            </a:r>
            <a:r>
              <a:rPr lang="en-US" dirty="0"/>
              <a:t> and temperature variables.</a:t>
            </a:r>
          </a:p>
          <a:p>
            <a:pPr algn="just"/>
            <a:r>
              <a:rPr lang="en-US" dirty="0"/>
              <a:t>The formula is (formula='</a:t>
            </a:r>
            <a:r>
              <a:rPr lang="en-US" dirty="0" err="1"/>
              <a:t>RT_Demand</a:t>
            </a:r>
            <a:r>
              <a:rPr lang="en-US" dirty="0"/>
              <a:t> ~ C(</a:t>
            </a:r>
            <a:r>
              <a:rPr lang="en-US" dirty="0" err="1"/>
              <a:t>Hr_End</a:t>
            </a:r>
            <a:r>
              <a:rPr lang="en-US" dirty="0"/>
              <a:t>) + </a:t>
            </a:r>
            <a:r>
              <a:rPr lang="en-US" dirty="0" err="1"/>
              <a:t>Dry_Bulb</a:t>
            </a:r>
            <a:r>
              <a:rPr lang="en-US" dirty="0"/>
              <a:t> + </a:t>
            </a:r>
            <a:r>
              <a:rPr lang="en-US" dirty="0" err="1"/>
              <a:t>Dew_Point</a:t>
            </a:r>
            <a:r>
              <a:rPr lang="en-US" dirty="0"/>
              <a:t> + I(</a:t>
            </a:r>
            <a:r>
              <a:rPr lang="en-US" dirty="0" err="1"/>
              <a:t>Dry_Bulb</a:t>
            </a:r>
            <a:r>
              <a:rPr lang="en-US" dirty="0"/>
              <a:t>**2) + I(</a:t>
            </a:r>
            <a:r>
              <a:rPr lang="en-US" dirty="0" err="1"/>
              <a:t>Dew_Point</a:t>
            </a:r>
            <a:r>
              <a:rPr lang="en-US" dirty="0"/>
              <a:t>**2)’</a:t>
            </a:r>
          </a:p>
          <a:p>
            <a:pPr algn="just"/>
            <a:r>
              <a:rPr lang="en-US" dirty="0"/>
              <a:t>It outputs a summary of the regression findings with R-squared and modified R-squared values as follows:</a:t>
            </a:r>
          </a:p>
          <a:p>
            <a:pPr marL="0" indent="0">
              <a:buNone/>
            </a:pPr>
            <a:r>
              <a:rPr lang="en-US" dirty="0"/>
              <a:t>                     1. R-squared: 0.784</a:t>
            </a:r>
          </a:p>
          <a:p>
            <a:pPr marL="0" indent="0">
              <a:buNone/>
            </a:pPr>
            <a:r>
              <a:rPr lang="en-US" dirty="0"/>
              <a:t>                     2. Adjusted R-squared: 0.783</a:t>
            </a:r>
          </a:p>
          <a:p>
            <a:r>
              <a:rPr lang="en-US" dirty="0"/>
              <a:t> The residual plot clearly indicates a linear relationship</a:t>
            </a:r>
          </a:p>
          <a:p>
            <a:pPr marL="0" indent="0">
              <a:buNone/>
            </a:pPr>
            <a:r>
              <a:rPr lang="en-US" dirty="0"/>
              <a:t>      between the fitted residual values and the residual values.</a:t>
            </a:r>
          </a:p>
          <a:p>
            <a:pPr marL="0" indent="0">
              <a:buNone/>
            </a:pPr>
            <a:r>
              <a:rPr lang="en-US" dirty="0"/>
              <a:t>      This shows that with higher fitted residuals, the model </a:t>
            </a:r>
          </a:p>
          <a:p>
            <a:pPr marL="0" indent="0">
              <a:buNone/>
            </a:pPr>
            <a:r>
              <a:rPr lang="en-US" dirty="0"/>
              <a:t>      is underestimating the real residuals. </a:t>
            </a:r>
          </a:p>
          <a:p>
            <a:pPr algn="just"/>
            <a:endParaRPr lang="en-US" dirty="0"/>
          </a:p>
          <a:p>
            <a:pPr marL="0" indent="0">
              <a:buNone/>
            </a:pPr>
            <a:endParaRPr lang="en-US" dirty="0"/>
          </a:p>
        </p:txBody>
      </p:sp>
      <p:pic>
        <p:nvPicPr>
          <p:cNvPr id="5" name="Picture 4">
            <a:extLst>
              <a:ext uri="{FF2B5EF4-FFF2-40B4-BE49-F238E27FC236}">
                <a16:creationId xmlns:a16="http://schemas.microsoft.com/office/drawing/2014/main" id="{1EFDFC8A-58AC-0120-85C1-D89823CE8E64}"/>
              </a:ext>
            </a:extLst>
          </p:cNvPr>
          <p:cNvPicPr>
            <a:picLocks noChangeAspect="1"/>
          </p:cNvPicPr>
          <p:nvPr/>
        </p:nvPicPr>
        <p:blipFill>
          <a:blip r:embed="rId2"/>
          <a:stretch>
            <a:fillRect/>
          </a:stretch>
        </p:blipFill>
        <p:spPr>
          <a:xfrm>
            <a:off x="7127161" y="3400612"/>
            <a:ext cx="4795898" cy="3457388"/>
          </a:xfrm>
          <a:prstGeom prst="rect">
            <a:avLst/>
          </a:prstGeom>
        </p:spPr>
      </p:pic>
      <p:sp>
        <p:nvSpPr>
          <p:cNvPr id="4" name="Slide Number Placeholder 3">
            <a:extLst>
              <a:ext uri="{FF2B5EF4-FFF2-40B4-BE49-F238E27FC236}">
                <a16:creationId xmlns:a16="http://schemas.microsoft.com/office/drawing/2014/main" id="{05EEE88A-6941-7DDE-F3EF-3E6B55F01E01}"/>
              </a:ext>
            </a:extLst>
          </p:cNvPr>
          <p:cNvSpPr>
            <a:spLocks noGrp="1"/>
          </p:cNvSpPr>
          <p:nvPr>
            <p:ph type="sldNum" sz="quarter" idx="12"/>
          </p:nvPr>
        </p:nvSpPr>
        <p:spPr>
          <a:xfrm>
            <a:off x="8509980" y="415510"/>
            <a:ext cx="683339" cy="365125"/>
          </a:xfrm>
        </p:spPr>
        <p:txBody>
          <a:bodyPr/>
          <a:lstStyle/>
          <a:p>
            <a:fld id="{E9F35CC5-3CA3-43C1-B6DE-187BBA77679F}" type="slidenum">
              <a:rPr lang="en-US" sz="1200" smtClean="0"/>
              <a:t>22</a:t>
            </a:fld>
            <a:endParaRPr lang="en-US" dirty="0"/>
          </a:p>
        </p:txBody>
      </p:sp>
    </p:spTree>
    <p:extLst>
      <p:ext uri="{BB962C8B-B14F-4D97-AF65-F5344CB8AC3E}">
        <p14:creationId xmlns:p14="http://schemas.microsoft.com/office/powerpoint/2010/main" val="2602278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3FCE-F60E-B194-2423-EC7C195FD6DE}"/>
              </a:ext>
            </a:extLst>
          </p:cNvPr>
          <p:cNvSpPr>
            <a:spLocks noGrp="1"/>
          </p:cNvSpPr>
          <p:nvPr>
            <p:ph type="title"/>
          </p:nvPr>
        </p:nvSpPr>
        <p:spPr>
          <a:xfrm>
            <a:off x="677334" y="71718"/>
            <a:ext cx="8596668" cy="1320800"/>
          </a:xfrm>
        </p:spPr>
        <p:txBody>
          <a:bodyPr/>
          <a:lstStyle/>
          <a:p>
            <a:r>
              <a:rPr lang="en-US" dirty="0"/>
              <a:t>MODEL PREDICTION:</a:t>
            </a:r>
            <a:r>
              <a:rPr lang="en-US" sz="3600" dirty="0"/>
              <a:t> </a:t>
            </a:r>
            <a:r>
              <a:rPr lang="en-US" sz="1600" dirty="0"/>
              <a:t>(continued..)</a:t>
            </a:r>
            <a:endParaRPr lang="en-US" dirty="0"/>
          </a:p>
        </p:txBody>
      </p:sp>
      <p:sp>
        <p:nvSpPr>
          <p:cNvPr id="3" name="Content Placeholder 2">
            <a:extLst>
              <a:ext uri="{FF2B5EF4-FFF2-40B4-BE49-F238E27FC236}">
                <a16:creationId xmlns:a16="http://schemas.microsoft.com/office/drawing/2014/main" id="{452B5319-5C0F-90ED-ECBE-AA1B8D291F7C}"/>
              </a:ext>
            </a:extLst>
          </p:cNvPr>
          <p:cNvSpPr>
            <a:spLocks noGrp="1"/>
          </p:cNvSpPr>
          <p:nvPr>
            <p:ph idx="1"/>
          </p:nvPr>
        </p:nvSpPr>
        <p:spPr>
          <a:xfrm>
            <a:off x="519953" y="717177"/>
            <a:ext cx="10352835" cy="5324186"/>
          </a:xfrm>
        </p:spPr>
        <p:txBody>
          <a:bodyPr/>
          <a:lstStyle/>
          <a:p>
            <a:pPr marL="0" indent="0">
              <a:buNone/>
            </a:pPr>
            <a:r>
              <a:rPr lang="en-US" u="sng" dirty="0"/>
              <a:t>Model 6:</a:t>
            </a:r>
          </a:p>
          <a:p>
            <a:pPr algn="just"/>
            <a:r>
              <a:rPr lang="en-US" dirty="0"/>
              <a:t>A linear regression analysis with the dependent variable </a:t>
            </a:r>
            <a:r>
              <a:rPr lang="en-US" dirty="0" err="1"/>
              <a:t>RT_Demand</a:t>
            </a:r>
            <a:r>
              <a:rPr lang="en-US" dirty="0"/>
              <a:t> that contains categorical variables (C(</a:t>
            </a:r>
            <a:r>
              <a:rPr lang="en-US" dirty="0" err="1"/>
              <a:t>Hr_End</a:t>
            </a:r>
            <a:r>
              <a:rPr lang="en-US" dirty="0"/>
              <a:t>)), continuous variables (</a:t>
            </a:r>
            <a:r>
              <a:rPr lang="en-US" dirty="0" err="1"/>
              <a:t>Dry_Bulb</a:t>
            </a:r>
            <a:r>
              <a:rPr lang="en-US" dirty="0"/>
              <a:t> and </a:t>
            </a:r>
            <a:r>
              <a:rPr lang="en-US" dirty="0" err="1"/>
              <a:t>Dew_Point</a:t>
            </a:r>
            <a:r>
              <a:rPr lang="en-US" dirty="0"/>
              <a:t>), their squared terms, and an interaction term.</a:t>
            </a:r>
          </a:p>
          <a:p>
            <a:pPr algn="just"/>
            <a:r>
              <a:rPr lang="en-US" dirty="0"/>
              <a:t>The formula is (formula='</a:t>
            </a:r>
            <a:r>
              <a:rPr lang="en-US" dirty="0" err="1"/>
              <a:t>RT_Demand</a:t>
            </a:r>
            <a:r>
              <a:rPr lang="en-US" dirty="0"/>
              <a:t> ~ C(</a:t>
            </a:r>
            <a:r>
              <a:rPr lang="en-US" dirty="0" err="1"/>
              <a:t>Hr_End</a:t>
            </a:r>
            <a:r>
              <a:rPr lang="en-US" dirty="0"/>
              <a:t>) + </a:t>
            </a:r>
            <a:r>
              <a:rPr lang="en-US" dirty="0" err="1"/>
              <a:t>Dry_Bulb</a:t>
            </a:r>
            <a:r>
              <a:rPr lang="en-US" dirty="0"/>
              <a:t> + </a:t>
            </a:r>
            <a:r>
              <a:rPr lang="en-US" dirty="0" err="1"/>
              <a:t>Dew_Point</a:t>
            </a:r>
            <a:r>
              <a:rPr lang="en-US" dirty="0"/>
              <a:t> + I(</a:t>
            </a:r>
            <a:r>
              <a:rPr lang="en-US" dirty="0" err="1"/>
              <a:t>Dry_Bulb</a:t>
            </a:r>
            <a:r>
              <a:rPr lang="en-US" dirty="0"/>
              <a:t>**2) + I(</a:t>
            </a:r>
            <a:r>
              <a:rPr lang="en-US" dirty="0" err="1"/>
              <a:t>Dew_Point</a:t>
            </a:r>
            <a:r>
              <a:rPr lang="en-US" dirty="0"/>
              <a:t>**2) + </a:t>
            </a:r>
            <a:r>
              <a:rPr lang="en-US" dirty="0" err="1"/>
              <a:t>Dry_Bulb:Dew_Point</a:t>
            </a:r>
            <a:r>
              <a:rPr lang="en-US" dirty="0"/>
              <a:t>’</a:t>
            </a:r>
          </a:p>
          <a:p>
            <a:pPr algn="just"/>
            <a:r>
              <a:rPr lang="en-US" dirty="0"/>
              <a:t>It outputs a summary of the regression findings with R-squared and modified R-squared values as follows:</a:t>
            </a:r>
          </a:p>
          <a:p>
            <a:pPr marL="0" indent="0">
              <a:buNone/>
            </a:pPr>
            <a:r>
              <a:rPr lang="en-US" dirty="0"/>
              <a:t>                     1. R-squared: 0.789</a:t>
            </a:r>
          </a:p>
          <a:p>
            <a:pPr marL="0" indent="0">
              <a:buNone/>
            </a:pPr>
            <a:r>
              <a:rPr lang="en-US" dirty="0"/>
              <a:t>                     2. Adjusted R-squared: 0.789</a:t>
            </a:r>
          </a:p>
          <a:p>
            <a:r>
              <a:rPr lang="en-US" dirty="0"/>
              <a:t>The residual plot clearly indicates a linear relationship</a:t>
            </a:r>
          </a:p>
          <a:p>
            <a:pPr marL="0" indent="0">
              <a:buNone/>
            </a:pPr>
            <a:r>
              <a:rPr lang="en-US" dirty="0"/>
              <a:t>      between the fitted residual values and the residual values.</a:t>
            </a:r>
          </a:p>
          <a:p>
            <a:pPr marL="0" indent="0">
              <a:buNone/>
            </a:pPr>
            <a:r>
              <a:rPr lang="en-US" dirty="0"/>
              <a:t>      This shows that with higher fitted residuals, the model </a:t>
            </a:r>
          </a:p>
          <a:p>
            <a:pPr marL="0" indent="0">
              <a:buNone/>
            </a:pPr>
            <a:r>
              <a:rPr lang="en-US" dirty="0"/>
              <a:t>      is underestimating the real residuals. </a:t>
            </a:r>
          </a:p>
          <a:p>
            <a:pPr algn="just"/>
            <a:endParaRPr lang="en-US" dirty="0"/>
          </a:p>
          <a:p>
            <a:pPr algn="just"/>
            <a:endParaRPr lang="en-US" dirty="0"/>
          </a:p>
        </p:txBody>
      </p:sp>
      <p:pic>
        <p:nvPicPr>
          <p:cNvPr id="5" name="Picture 4">
            <a:extLst>
              <a:ext uri="{FF2B5EF4-FFF2-40B4-BE49-F238E27FC236}">
                <a16:creationId xmlns:a16="http://schemas.microsoft.com/office/drawing/2014/main" id="{9F50D6BC-DFA7-8CB9-5E7E-F9648E0EB9C1}"/>
              </a:ext>
            </a:extLst>
          </p:cNvPr>
          <p:cNvPicPr>
            <a:picLocks noChangeAspect="1"/>
          </p:cNvPicPr>
          <p:nvPr/>
        </p:nvPicPr>
        <p:blipFill>
          <a:blip r:embed="rId2"/>
          <a:stretch>
            <a:fillRect/>
          </a:stretch>
        </p:blipFill>
        <p:spPr>
          <a:xfrm>
            <a:off x="7050966" y="3187293"/>
            <a:ext cx="5006563" cy="3195578"/>
          </a:xfrm>
          <a:prstGeom prst="rect">
            <a:avLst/>
          </a:prstGeom>
        </p:spPr>
      </p:pic>
      <p:sp>
        <p:nvSpPr>
          <p:cNvPr id="4" name="Slide Number Placeholder 3">
            <a:extLst>
              <a:ext uri="{FF2B5EF4-FFF2-40B4-BE49-F238E27FC236}">
                <a16:creationId xmlns:a16="http://schemas.microsoft.com/office/drawing/2014/main" id="{112C1AA3-8B4F-FCAE-559F-80586F283EB5}"/>
              </a:ext>
            </a:extLst>
          </p:cNvPr>
          <p:cNvSpPr>
            <a:spLocks noGrp="1"/>
          </p:cNvSpPr>
          <p:nvPr>
            <p:ph type="sldNum" sz="quarter" idx="12"/>
          </p:nvPr>
        </p:nvSpPr>
        <p:spPr>
          <a:xfrm>
            <a:off x="8590663" y="292566"/>
            <a:ext cx="683339" cy="365125"/>
          </a:xfrm>
        </p:spPr>
        <p:txBody>
          <a:bodyPr/>
          <a:lstStyle/>
          <a:p>
            <a:fld id="{E9F35CC5-3CA3-43C1-B6DE-187BBA77679F}" type="slidenum">
              <a:rPr lang="en-US" sz="1200" smtClean="0"/>
              <a:t>23</a:t>
            </a:fld>
            <a:endParaRPr lang="en-US" dirty="0"/>
          </a:p>
        </p:txBody>
      </p:sp>
    </p:spTree>
    <p:extLst>
      <p:ext uri="{BB962C8B-B14F-4D97-AF65-F5344CB8AC3E}">
        <p14:creationId xmlns:p14="http://schemas.microsoft.com/office/powerpoint/2010/main" val="2669258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F559-353D-2E05-D6D9-A4C0B4D1BD6C}"/>
              </a:ext>
            </a:extLst>
          </p:cNvPr>
          <p:cNvSpPr>
            <a:spLocks noGrp="1"/>
          </p:cNvSpPr>
          <p:nvPr>
            <p:ph type="title"/>
          </p:nvPr>
        </p:nvSpPr>
        <p:spPr>
          <a:xfrm>
            <a:off x="677334" y="156238"/>
            <a:ext cx="8596668" cy="1320800"/>
          </a:xfrm>
        </p:spPr>
        <p:txBody>
          <a:bodyPr/>
          <a:lstStyle/>
          <a:p>
            <a:r>
              <a:rPr lang="en-US" dirty="0"/>
              <a:t>MODEL PREDICTION:</a:t>
            </a:r>
            <a:r>
              <a:rPr lang="en-US" sz="3600" dirty="0"/>
              <a:t> </a:t>
            </a:r>
            <a:r>
              <a:rPr lang="en-US" sz="1600" dirty="0"/>
              <a:t>(continued..)</a:t>
            </a:r>
            <a:endParaRPr lang="en-US" dirty="0"/>
          </a:p>
        </p:txBody>
      </p:sp>
      <p:sp>
        <p:nvSpPr>
          <p:cNvPr id="3" name="Content Placeholder 2">
            <a:extLst>
              <a:ext uri="{FF2B5EF4-FFF2-40B4-BE49-F238E27FC236}">
                <a16:creationId xmlns:a16="http://schemas.microsoft.com/office/drawing/2014/main" id="{FD2E4753-EBC2-5569-C220-FD895035D768}"/>
              </a:ext>
            </a:extLst>
          </p:cNvPr>
          <p:cNvSpPr>
            <a:spLocks noGrp="1"/>
          </p:cNvSpPr>
          <p:nvPr>
            <p:ph idx="1"/>
          </p:nvPr>
        </p:nvSpPr>
        <p:spPr>
          <a:xfrm>
            <a:off x="677334" y="833719"/>
            <a:ext cx="8596668" cy="5207644"/>
          </a:xfrm>
        </p:spPr>
        <p:txBody>
          <a:bodyPr/>
          <a:lstStyle/>
          <a:p>
            <a:r>
              <a:rPr lang="en-US" dirty="0"/>
              <a:t>Since we have tried all variations of models we have created a day of week column for  accuracy and finding best model using datetime function.</a:t>
            </a:r>
          </a:p>
          <a:p>
            <a:r>
              <a:rPr lang="en-US" dirty="0"/>
              <a:t>For exploring the data we have plotted a boxplot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 can observe from the plot that Saturday and Sunday’s have low </a:t>
            </a:r>
            <a:r>
              <a:rPr lang="en-US" dirty="0" err="1"/>
              <a:t>Rt_demand</a:t>
            </a:r>
            <a:r>
              <a:rPr lang="en-US" dirty="0"/>
              <a:t> since the all the offices and work places are closed on the </a:t>
            </a:r>
            <a:r>
              <a:rPr lang="en-US" dirty="0" err="1"/>
              <a:t>days.Whereas</a:t>
            </a:r>
            <a:r>
              <a:rPr lang="en-US" dirty="0"/>
              <a:t> on the weekdays the </a:t>
            </a:r>
            <a:r>
              <a:rPr lang="en-US" dirty="0" err="1"/>
              <a:t>Rt_demand</a:t>
            </a:r>
            <a:r>
              <a:rPr lang="en-US" dirty="0"/>
              <a:t> is high .</a:t>
            </a:r>
          </a:p>
          <a:p>
            <a:pPr marL="0" indent="0">
              <a:buNone/>
            </a:pPr>
            <a:endParaRPr lang="en-US" dirty="0"/>
          </a:p>
          <a:p>
            <a:endParaRPr lang="en-US" dirty="0"/>
          </a:p>
          <a:p>
            <a:pPr marL="0" indent="0">
              <a:buNone/>
            </a:pPr>
            <a:endParaRPr lang="en-US" dirty="0"/>
          </a:p>
          <a:p>
            <a:pPr marL="0" indent="0">
              <a:buNone/>
            </a:pPr>
            <a:endParaRPr lang="en-US" u="sng" dirty="0"/>
          </a:p>
        </p:txBody>
      </p:sp>
      <p:pic>
        <p:nvPicPr>
          <p:cNvPr id="5" name="Picture 4">
            <a:extLst>
              <a:ext uri="{FF2B5EF4-FFF2-40B4-BE49-F238E27FC236}">
                <a16:creationId xmlns:a16="http://schemas.microsoft.com/office/drawing/2014/main" id="{C972BC2B-62C3-82CA-AC96-1DE5C81E3523}"/>
              </a:ext>
            </a:extLst>
          </p:cNvPr>
          <p:cNvPicPr>
            <a:picLocks noChangeAspect="1"/>
          </p:cNvPicPr>
          <p:nvPr/>
        </p:nvPicPr>
        <p:blipFill rotWithShape="1">
          <a:blip r:embed="rId2"/>
          <a:srcRect t="1762"/>
          <a:stretch/>
        </p:blipFill>
        <p:spPr>
          <a:xfrm>
            <a:off x="2483223" y="1890096"/>
            <a:ext cx="5020236" cy="3282539"/>
          </a:xfrm>
          <a:prstGeom prst="rect">
            <a:avLst/>
          </a:prstGeom>
        </p:spPr>
      </p:pic>
      <p:sp>
        <p:nvSpPr>
          <p:cNvPr id="4" name="Slide Number Placeholder 3">
            <a:extLst>
              <a:ext uri="{FF2B5EF4-FFF2-40B4-BE49-F238E27FC236}">
                <a16:creationId xmlns:a16="http://schemas.microsoft.com/office/drawing/2014/main" id="{63E387FF-1C31-8655-8CD1-A23C0AD99E57}"/>
              </a:ext>
            </a:extLst>
          </p:cNvPr>
          <p:cNvSpPr>
            <a:spLocks noGrp="1"/>
          </p:cNvSpPr>
          <p:nvPr>
            <p:ph type="sldNum" sz="quarter" idx="12"/>
          </p:nvPr>
        </p:nvSpPr>
        <p:spPr>
          <a:xfrm>
            <a:off x="8518945" y="312416"/>
            <a:ext cx="683339" cy="365125"/>
          </a:xfrm>
        </p:spPr>
        <p:txBody>
          <a:bodyPr/>
          <a:lstStyle/>
          <a:p>
            <a:fld id="{E9F35CC5-3CA3-43C1-B6DE-187BBA77679F}" type="slidenum">
              <a:rPr lang="en-US" sz="1200" smtClean="0"/>
              <a:t>24</a:t>
            </a:fld>
            <a:endParaRPr lang="en-US" dirty="0"/>
          </a:p>
        </p:txBody>
      </p:sp>
    </p:spTree>
    <p:extLst>
      <p:ext uri="{BB962C8B-B14F-4D97-AF65-F5344CB8AC3E}">
        <p14:creationId xmlns:p14="http://schemas.microsoft.com/office/powerpoint/2010/main" val="1397887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6A89A-03B5-DE78-7534-83F4280C61BD}"/>
              </a:ext>
            </a:extLst>
          </p:cNvPr>
          <p:cNvSpPr>
            <a:spLocks noGrp="1"/>
          </p:cNvSpPr>
          <p:nvPr>
            <p:ph type="title"/>
          </p:nvPr>
        </p:nvSpPr>
        <p:spPr>
          <a:xfrm>
            <a:off x="677334" y="156238"/>
            <a:ext cx="8596668" cy="660400"/>
          </a:xfrm>
        </p:spPr>
        <p:txBody>
          <a:bodyPr/>
          <a:lstStyle/>
          <a:p>
            <a:r>
              <a:rPr lang="en-US" dirty="0"/>
              <a:t>MODEL PREDICTION:</a:t>
            </a:r>
            <a:r>
              <a:rPr lang="en-US" sz="3600" dirty="0"/>
              <a:t> </a:t>
            </a:r>
            <a:r>
              <a:rPr lang="en-US" sz="1600" dirty="0"/>
              <a:t>(continued..)</a:t>
            </a:r>
            <a:endParaRPr lang="en-US" dirty="0"/>
          </a:p>
        </p:txBody>
      </p:sp>
      <p:sp>
        <p:nvSpPr>
          <p:cNvPr id="3" name="Content Placeholder 2">
            <a:extLst>
              <a:ext uri="{FF2B5EF4-FFF2-40B4-BE49-F238E27FC236}">
                <a16:creationId xmlns:a16="http://schemas.microsoft.com/office/drawing/2014/main" id="{2BBBC524-441C-51CE-91DD-2C63FBC83CF2}"/>
              </a:ext>
            </a:extLst>
          </p:cNvPr>
          <p:cNvSpPr>
            <a:spLocks noGrp="1"/>
          </p:cNvSpPr>
          <p:nvPr>
            <p:ph idx="1"/>
          </p:nvPr>
        </p:nvSpPr>
        <p:spPr>
          <a:xfrm>
            <a:off x="677334" y="816638"/>
            <a:ext cx="9533466" cy="5885123"/>
          </a:xfrm>
        </p:spPr>
        <p:txBody>
          <a:bodyPr/>
          <a:lstStyle/>
          <a:p>
            <a:pPr marL="0" indent="0">
              <a:buNone/>
            </a:pPr>
            <a:r>
              <a:rPr lang="en-US" u="sng" dirty="0"/>
              <a:t>Model 7:</a:t>
            </a:r>
          </a:p>
          <a:p>
            <a:pPr algn="just"/>
            <a:r>
              <a:rPr lang="en-US" dirty="0" err="1"/>
              <a:t>RT_Demand</a:t>
            </a:r>
            <a:r>
              <a:rPr lang="en-US" dirty="0"/>
              <a:t> is the dependent variable, </a:t>
            </a:r>
            <a:r>
              <a:rPr lang="en-US" dirty="0" err="1"/>
              <a:t>Hr_End</a:t>
            </a:r>
            <a:r>
              <a:rPr lang="en-US" dirty="0"/>
              <a:t> and DAYOFWEEK are categorical variables (C(</a:t>
            </a:r>
            <a:r>
              <a:rPr lang="en-US" dirty="0" err="1"/>
              <a:t>Hr_End</a:t>
            </a:r>
            <a:r>
              <a:rPr lang="en-US" dirty="0"/>
              <a:t>) and C(DAYOFWEEK), and there are continuous variables (</a:t>
            </a:r>
            <a:r>
              <a:rPr lang="en-US" dirty="0" err="1"/>
              <a:t>Dry_Bulb</a:t>
            </a:r>
            <a:r>
              <a:rPr lang="en-US" dirty="0"/>
              <a:t> and </a:t>
            </a:r>
            <a:r>
              <a:rPr lang="en-US" dirty="0" err="1"/>
              <a:t>Dew_Point</a:t>
            </a:r>
            <a:r>
              <a:rPr lang="en-US" dirty="0"/>
              <a:t>), their squared terms, and an interaction term (</a:t>
            </a:r>
            <a:r>
              <a:rPr lang="en-US" dirty="0" err="1"/>
              <a:t>Dry_Bulb:Dew_Point</a:t>
            </a:r>
            <a:r>
              <a:rPr lang="en-US" dirty="0"/>
              <a:t>).</a:t>
            </a:r>
          </a:p>
          <a:p>
            <a:pPr algn="just"/>
            <a:r>
              <a:rPr lang="en-US" dirty="0"/>
              <a:t>The formula is formula='</a:t>
            </a:r>
            <a:r>
              <a:rPr lang="en-US" dirty="0" err="1"/>
              <a:t>RT_Demand</a:t>
            </a:r>
            <a:r>
              <a:rPr lang="en-US" dirty="0"/>
              <a:t> ~ C(</a:t>
            </a:r>
            <a:r>
              <a:rPr lang="en-US" dirty="0" err="1"/>
              <a:t>Hr_End</a:t>
            </a:r>
            <a:r>
              <a:rPr lang="en-US" dirty="0"/>
              <a:t>) + </a:t>
            </a:r>
            <a:r>
              <a:rPr lang="en-US" dirty="0" err="1"/>
              <a:t>Dry_Bulb</a:t>
            </a:r>
            <a:r>
              <a:rPr lang="en-US" dirty="0"/>
              <a:t> + </a:t>
            </a:r>
            <a:r>
              <a:rPr lang="en-US" dirty="0" err="1"/>
              <a:t>Dew_Point</a:t>
            </a:r>
            <a:r>
              <a:rPr lang="en-US" dirty="0"/>
              <a:t> + I(</a:t>
            </a:r>
            <a:r>
              <a:rPr lang="en-US" dirty="0" err="1"/>
              <a:t>Dry_Bulb</a:t>
            </a:r>
            <a:r>
              <a:rPr lang="en-US" dirty="0"/>
              <a:t>**2) + I(</a:t>
            </a:r>
            <a:r>
              <a:rPr lang="en-US" dirty="0" err="1"/>
              <a:t>Dew_Point</a:t>
            </a:r>
            <a:r>
              <a:rPr lang="en-US" dirty="0"/>
              <a:t>**2) + </a:t>
            </a:r>
            <a:r>
              <a:rPr lang="en-US" dirty="0" err="1"/>
              <a:t>Dry_Bulb:Dew_Point</a:t>
            </a:r>
            <a:r>
              <a:rPr lang="en-US" dirty="0"/>
              <a:t> + C(DAYOFWEEK)’</a:t>
            </a:r>
          </a:p>
          <a:p>
            <a:pPr algn="just"/>
            <a:r>
              <a:rPr lang="en-US" dirty="0"/>
              <a:t>It outputs a summary of the regression findings with R-squared and modified R-squared values as follows:</a:t>
            </a:r>
          </a:p>
          <a:p>
            <a:pPr marL="0" indent="0">
              <a:buNone/>
            </a:pPr>
            <a:r>
              <a:rPr lang="en-US" dirty="0"/>
              <a:t>                     1. R-squared: 0.827</a:t>
            </a:r>
          </a:p>
          <a:p>
            <a:pPr marL="0" indent="0">
              <a:buNone/>
            </a:pPr>
            <a:r>
              <a:rPr lang="en-US" dirty="0"/>
              <a:t>                     2. Adjusted R-squared: 0.827</a:t>
            </a:r>
          </a:p>
          <a:p>
            <a:pPr algn="just"/>
            <a:r>
              <a:rPr lang="en-US" dirty="0"/>
              <a:t>The residual plot demonstrates that the model does not</a:t>
            </a:r>
          </a:p>
          <a:p>
            <a:pPr marL="0" indent="0" algn="just">
              <a:buNone/>
            </a:pPr>
            <a:r>
              <a:rPr lang="en-US" dirty="0"/>
              <a:t>     match the data well. </a:t>
            </a:r>
          </a:p>
          <a:p>
            <a:pPr algn="just"/>
            <a:r>
              <a:rPr lang="en-US" dirty="0"/>
              <a:t>The evident pattern in the residual plot indicates that the </a:t>
            </a:r>
          </a:p>
          <a:p>
            <a:pPr marL="0" indent="0" algn="just">
              <a:buNone/>
            </a:pPr>
            <a:r>
              <a:rPr lang="en-US" dirty="0"/>
              <a:t>     model has a problem, misspecification.</a:t>
            </a:r>
          </a:p>
          <a:p>
            <a:pPr algn="just"/>
            <a:r>
              <a:rPr lang="en-US" dirty="0"/>
              <a:t> This issue must be addressed in order to increase the model’s</a:t>
            </a:r>
          </a:p>
          <a:p>
            <a:pPr marL="0" indent="0" algn="just">
              <a:buNone/>
            </a:pPr>
            <a:r>
              <a:rPr lang="en-US" dirty="0"/>
              <a:t>      accuracy.</a:t>
            </a:r>
          </a:p>
        </p:txBody>
      </p:sp>
      <p:pic>
        <p:nvPicPr>
          <p:cNvPr id="5" name="Picture 4">
            <a:extLst>
              <a:ext uri="{FF2B5EF4-FFF2-40B4-BE49-F238E27FC236}">
                <a16:creationId xmlns:a16="http://schemas.microsoft.com/office/drawing/2014/main" id="{D234421B-4CF7-B95B-F4D4-DCAC0458ED40}"/>
              </a:ext>
            </a:extLst>
          </p:cNvPr>
          <p:cNvPicPr>
            <a:picLocks noChangeAspect="1"/>
          </p:cNvPicPr>
          <p:nvPr/>
        </p:nvPicPr>
        <p:blipFill>
          <a:blip r:embed="rId2"/>
          <a:stretch>
            <a:fillRect/>
          </a:stretch>
        </p:blipFill>
        <p:spPr>
          <a:xfrm>
            <a:off x="7526541" y="3256932"/>
            <a:ext cx="4351695" cy="3152831"/>
          </a:xfrm>
          <a:prstGeom prst="rect">
            <a:avLst/>
          </a:prstGeom>
        </p:spPr>
      </p:pic>
      <p:sp>
        <p:nvSpPr>
          <p:cNvPr id="4" name="Slide Number Placeholder 3">
            <a:extLst>
              <a:ext uri="{FF2B5EF4-FFF2-40B4-BE49-F238E27FC236}">
                <a16:creationId xmlns:a16="http://schemas.microsoft.com/office/drawing/2014/main" id="{B814D1A1-219B-EAAF-A831-A2D382C063EB}"/>
              </a:ext>
            </a:extLst>
          </p:cNvPr>
          <p:cNvSpPr>
            <a:spLocks noGrp="1"/>
          </p:cNvSpPr>
          <p:nvPr>
            <p:ph type="sldNum" sz="quarter" idx="12"/>
          </p:nvPr>
        </p:nvSpPr>
        <p:spPr>
          <a:xfrm>
            <a:off x="8516471" y="405257"/>
            <a:ext cx="667884" cy="184981"/>
          </a:xfrm>
        </p:spPr>
        <p:txBody>
          <a:bodyPr/>
          <a:lstStyle/>
          <a:p>
            <a:fld id="{E9F35CC5-3CA3-43C1-B6DE-187BBA77679F}" type="slidenum">
              <a:rPr lang="en-US" sz="1200" smtClean="0"/>
              <a:t>25</a:t>
            </a:fld>
            <a:endParaRPr lang="en-US" dirty="0"/>
          </a:p>
        </p:txBody>
      </p:sp>
    </p:spTree>
    <p:extLst>
      <p:ext uri="{BB962C8B-B14F-4D97-AF65-F5344CB8AC3E}">
        <p14:creationId xmlns:p14="http://schemas.microsoft.com/office/powerpoint/2010/main" val="2636417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F8A2-F0D1-0A97-114C-9014DC0A8471}"/>
              </a:ext>
            </a:extLst>
          </p:cNvPr>
          <p:cNvSpPr>
            <a:spLocks noGrp="1"/>
          </p:cNvSpPr>
          <p:nvPr>
            <p:ph type="title"/>
          </p:nvPr>
        </p:nvSpPr>
        <p:spPr>
          <a:xfrm>
            <a:off x="677334" y="156238"/>
            <a:ext cx="8596668" cy="1320800"/>
          </a:xfrm>
        </p:spPr>
        <p:txBody>
          <a:bodyPr/>
          <a:lstStyle/>
          <a:p>
            <a:r>
              <a:rPr lang="en-US" dirty="0"/>
              <a:t>MODEL PREDICTION:</a:t>
            </a:r>
            <a:r>
              <a:rPr lang="en-US" sz="3600" dirty="0"/>
              <a:t> </a:t>
            </a:r>
            <a:r>
              <a:rPr lang="en-US" sz="1600" dirty="0"/>
              <a:t>(continued..)</a:t>
            </a:r>
            <a:endParaRPr lang="en-US" dirty="0"/>
          </a:p>
        </p:txBody>
      </p:sp>
      <p:sp>
        <p:nvSpPr>
          <p:cNvPr id="3" name="Content Placeholder 2">
            <a:extLst>
              <a:ext uri="{FF2B5EF4-FFF2-40B4-BE49-F238E27FC236}">
                <a16:creationId xmlns:a16="http://schemas.microsoft.com/office/drawing/2014/main" id="{A0E34F5D-3010-AFF2-8D13-38657E16B068}"/>
              </a:ext>
            </a:extLst>
          </p:cNvPr>
          <p:cNvSpPr>
            <a:spLocks noGrp="1"/>
          </p:cNvSpPr>
          <p:nvPr>
            <p:ph idx="1"/>
          </p:nvPr>
        </p:nvSpPr>
        <p:spPr>
          <a:xfrm>
            <a:off x="448235" y="815788"/>
            <a:ext cx="8825767" cy="5225575"/>
          </a:xfrm>
        </p:spPr>
        <p:txBody>
          <a:bodyPr/>
          <a:lstStyle/>
          <a:p>
            <a:pPr marL="0" indent="0">
              <a:buNone/>
            </a:pPr>
            <a:r>
              <a:rPr lang="en-US" u="sng" dirty="0"/>
              <a:t>Model 8:</a:t>
            </a:r>
          </a:p>
          <a:p>
            <a:pPr algn="just"/>
            <a:r>
              <a:rPr lang="en-US" dirty="0"/>
              <a:t>A linear regression analysis with the dependent variable </a:t>
            </a:r>
            <a:r>
              <a:rPr lang="en-US" dirty="0" err="1"/>
              <a:t>RT_Demand</a:t>
            </a:r>
            <a:r>
              <a:rPr lang="en-US" dirty="0"/>
              <a:t> and multiple independent variables such as categorical variables (C(</a:t>
            </a:r>
            <a:r>
              <a:rPr lang="en-US" dirty="0" err="1"/>
              <a:t>Hr_End</a:t>
            </a:r>
            <a:r>
              <a:rPr lang="en-US" dirty="0"/>
              <a:t>), C(DAYOFWEEK), continuous variables (</a:t>
            </a:r>
            <a:r>
              <a:rPr lang="en-US" dirty="0" err="1"/>
              <a:t>Dry_Bulb</a:t>
            </a:r>
            <a:r>
              <a:rPr lang="en-US" dirty="0"/>
              <a:t> and </a:t>
            </a:r>
            <a:r>
              <a:rPr lang="en-US" dirty="0" err="1"/>
              <a:t>Dew_Point</a:t>
            </a:r>
            <a:r>
              <a:rPr lang="en-US" dirty="0"/>
              <a:t>), squared terms, and interaction terms (</a:t>
            </a:r>
            <a:r>
              <a:rPr lang="en-US" dirty="0" err="1"/>
              <a:t>Dry_Bulb:Dew_Point</a:t>
            </a:r>
            <a:r>
              <a:rPr lang="en-US" dirty="0"/>
              <a:t>, </a:t>
            </a:r>
            <a:r>
              <a:rPr lang="en-US" dirty="0" err="1"/>
              <a:t>Dry_Bulb:C</a:t>
            </a:r>
            <a:r>
              <a:rPr lang="en-US" dirty="0"/>
              <a:t>(DAYOFWEEK))</a:t>
            </a:r>
          </a:p>
          <a:p>
            <a:pPr algn="just"/>
            <a:r>
              <a:rPr lang="en-US" dirty="0"/>
              <a:t>The formula is formula='</a:t>
            </a:r>
            <a:r>
              <a:rPr lang="en-US" dirty="0" err="1"/>
              <a:t>RT_Demand</a:t>
            </a:r>
            <a:r>
              <a:rPr lang="en-US" dirty="0"/>
              <a:t> ~ C(</a:t>
            </a:r>
            <a:r>
              <a:rPr lang="en-US" dirty="0" err="1"/>
              <a:t>Hr_End</a:t>
            </a:r>
            <a:r>
              <a:rPr lang="en-US" dirty="0"/>
              <a:t>) + </a:t>
            </a:r>
            <a:r>
              <a:rPr lang="en-US" dirty="0" err="1"/>
              <a:t>Dry_Bulb</a:t>
            </a:r>
            <a:r>
              <a:rPr lang="en-US" dirty="0"/>
              <a:t> + </a:t>
            </a:r>
            <a:r>
              <a:rPr lang="en-US" dirty="0" err="1"/>
              <a:t>Dew_Point</a:t>
            </a:r>
            <a:r>
              <a:rPr lang="en-US" dirty="0"/>
              <a:t> + I(</a:t>
            </a:r>
            <a:r>
              <a:rPr lang="en-US" dirty="0" err="1"/>
              <a:t>Dry_Bulb</a:t>
            </a:r>
            <a:r>
              <a:rPr lang="en-US" dirty="0"/>
              <a:t>**2) + I(</a:t>
            </a:r>
            <a:r>
              <a:rPr lang="en-US" dirty="0" err="1"/>
              <a:t>Dew_Point</a:t>
            </a:r>
            <a:r>
              <a:rPr lang="en-US" dirty="0"/>
              <a:t>**2) + </a:t>
            </a:r>
            <a:r>
              <a:rPr lang="en-US" dirty="0" err="1"/>
              <a:t>Dry_Bulb:Dew_Point</a:t>
            </a:r>
            <a:r>
              <a:rPr lang="en-US" dirty="0"/>
              <a:t> + C(DAYOFWEEK) + </a:t>
            </a:r>
            <a:r>
              <a:rPr lang="en-US" dirty="0" err="1"/>
              <a:t>Dry_Bulb:C</a:t>
            </a:r>
            <a:r>
              <a:rPr lang="en-US" dirty="0"/>
              <a:t>(DAYOFWEEK)’</a:t>
            </a:r>
          </a:p>
          <a:p>
            <a:pPr algn="just"/>
            <a:r>
              <a:rPr lang="en-US" dirty="0"/>
              <a:t>It outputs a summary of the regression findings with R-squared and modified R-squared values as follows:</a:t>
            </a:r>
          </a:p>
          <a:p>
            <a:pPr marL="0" indent="0">
              <a:buNone/>
            </a:pPr>
            <a:r>
              <a:rPr lang="en-US" dirty="0"/>
              <a:t>                     1. R-squared: 0.827</a:t>
            </a:r>
          </a:p>
          <a:p>
            <a:pPr marL="0" indent="0">
              <a:buNone/>
            </a:pPr>
            <a:r>
              <a:rPr lang="en-US" dirty="0"/>
              <a:t>                     2. Adjusted R-squared: 0.827</a:t>
            </a:r>
          </a:p>
          <a:p>
            <a:pPr algn="just"/>
            <a:r>
              <a:rPr lang="en-US" dirty="0"/>
              <a:t>Your residual plot clearly indicates a linear </a:t>
            </a:r>
          </a:p>
          <a:p>
            <a:pPr marL="0" indent="0" algn="just">
              <a:buNone/>
            </a:pPr>
            <a:r>
              <a:rPr lang="en-US" dirty="0"/>
              <a:t>      relationship between the fitted residual values</a:t>
            </a:r>
          </a:p>
          <a:p>
            <a:pPr marL="0" indent="0" algn="just">
              <a:buNone/>
            </a:pPr>
            <a:r>
              <a:rPr lang="en-US" dirty="0"/>
              <a:t>      and the residual values. </a:t>
            </a:r>
          </a:p>
          <a:p>
            <a:pPr algn="just"/>
            <a:endParaRPr lang="en-US" dirty="0"/>
          </a:p>
          <a:p>
            <a:pPr algn="just"/>
            <a:endParaRPr lang="en-US" dirty="0"/>
          </a:p>
          <a:p>
            <a:pPr marL="0" indent="0">
              <a:buNone/>
            </a:pPr>
            <a:endParaRPr lang="en-US" dirty="0"/>
          </a:p>
        </p:txBody>
      </p:sp>
      <p:pic>
        <p:nvPicPr>
          <p:cNvPr id="5" name="Picture 4">
            <a:extLst>
              <a:ext uri="{FF2B5EF4-FFF2-40B4-BE49-F238E27FC236}">
                <a16:creationId xmlns:a16="http://schemas.microsoft.com/office/drawing/2014/main" id="{280394E1-4DE6-92A8-20ED-03551CC5C361}"/>
              </a:ext>
            </a:extLst>
          </p:cNvPr>
          <p:cNvPicPr>
            <a:picLocks noChangeAspect="1"/>
          </p:cNvPicPr>
          <p:nvPr/>
        </p:nvPicPr>
        <p:blipFill>
          <a:blip r:embed="rId2"/>
          <a:stretch>
            <a:fillRect/>
          </a:stretch>
        </p:blipFill>
        <p:spPr>
          <a:xfrm>
            <a:off x="6400801" y="3712436"/>
            <a:ext cx="4452709" cy="2988477"/>
          </a:xfrm>
          <a:prstGeom prst="rect">
            <a:avLst/>
          </a:prstGeom>
        </p:spPr>
      </p:pic>
      <p:sp>
        <p:nvSpPr>
          <p:cNvPr id="4" name="Slide Number Placeholder 3">
            <a:extLst>
              <a:ext uri="{FF2B5EF4-FFF2-40B4-BE49-F238E27FC236}">
                <a16:creationId xmlns:a16="http://schemas.microsoft.com/office/drawing/2014/main" id="{AAC0EC3A-FBC7-4407-CD57-8DCA42E35E74}"/>
              </a:ext>
            </a:extLst>
          </p:cNvPr>
          <p:cNvSpPr>
            <a:spLocks noGrp="1"/>
          </p:cNvSpPr>
          <p:nvPr>
            <p:ph type="sldNum" sz="quarter" idx="12"/>
          </p:nvPr>
        </p:nvSpPr>
        <p:spPr>
          <a:xfrm>
            <a:off x="8627155" y="303451"/>
            <a:ext cx="683339" cy="365125"/>
          </a:xfrm>
        </p:spPr>
        <p:txBody>
          <a:bodyPr/>
          <a:lstStyle/>
          <a:p>
            <a:fld id="{E9F35CC5-3CA3-43C1-B6DE-187BBA77679F}" type="slidenum">
              <a:rPr lang="en-US" sz="1200" smtClean="0"/>
              <a:t>26</a:t>
            </a:fld>
            <a:endParaRPr lang="en-US" dirty="0"/>
          </a:p>
        </p:txBody>
      </p:sp>
    </p:spTree>
    <p:extLst>
      <p:ext uri="{BB962C8B-B14F-4D97-AF65-F5344CB8AC3E}">
        <p14:creationId xmlns:p14="http://schemas.microsoft.com/office/powerpoint/2010/main" val="3437955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04BE-D10F-ECD1-3930-FED62AE01E9D}"/>
              </a:ext>
            </a:extLst>
          </p:cNvPr>
          <p:cNvSpPr>
            <a:spLocks noGrp="1"/>
          </p:cNvSpPr>
          <p:nvPr>
            <p:ph type="title"/>
          </p:nvPr>
        </p:nvSpPr>
        <p:spPr>
          <a:xfrm>
            <a:off x="502023" y="161365"/>
            <a:ext cx="9063317" cy="726141"/>
          </a:xfrm>
        </p:spPr>
        <p:txBody>
          <a:bodyPr/>
          <a:lstStyle/>
          <a:p>
            <a:r>
              <a:rPr lang="en-US" dirty="0"/>
              <a:t>MODEL PREDICTION:</a:t>
            </a:r>
            <a:r>
              <a:rPr lang="en-US" sz="3600" dirty="0"/>
              <a:t> </a:t>
            </a:r>
            <a:r>
              <a:rPr lang="en-US" sz="1600" dirty="0"/>
              <a:t>(continued..)</a:t>
            </a:r>
            <a:endParaRPr lang="en-US" dirty="0"/>
          </a:p>
        </p:txBody>
      </p:sp>
      <p:sp>
        <p:nvSpPr>
          <p:cNvPr id="3" name="Content Placeholder 2">
            <a:extLst>
              <a:ext uri="{FF2B5EF4-FFF2-40B4-BE49-F238E27FC236}">
                <a16:creationId xmlns:a16="http://schemas.microsoft.com/office/drawing/2014/main" id="{17594C22-62A4-14B4-7675-0ACBE2A84FF9}"/>
              </a:ext>
            </a:extLst>
          </p:cNvPr>
          <p:cNvSpPr>
            <a:spLocks noGrp="1"/>
          </p:cNvSpPr>
          <p:nvPr>
            <p:ph idx="1"/>
          </p:nvPr>
        </p:nvSpPr>
        <p:spPr>
          <a:xfrm>
            <a:off x="502023" y="887507"/>
            <a:ext cx="9780495" cy="5522258"/>
          </a:xfrm>
        </p:spPr>
        <p:txBody>
          <a:bodyPr/>
          <a:lstStyle/>
          <a:p>
            <a:pPr marL="0" indent="0">
              <a:buNone/>
            </a:pPr>
            <a:r>
              <a:rPr lang="en-US" u="sng" dirty="0"/>
              <a:t>Model 9:</a:t>
            </a:r>
          </a:p>
          <a:p>
            <a:r>
              <a:rPr lang="en-US" dirty="0"/>
              <a:t>A linear regression analysis with the dependent variable </a:t>
            </a:r>
            <a:r>
              <a:rPr lang="en-US" dirty="0" err="1"/>
              <a:t>RT_Demand</a:t>
            </a:r>
            <a:r>
              <a:rPr lang="en-US" dirty="0"/>
              <a:t> and several independent factors, including categorical variables (C(</a:t>
            </a:r>
            <a:r>
              <a:rPr lang="en-US" dirty="0" err="1"/>
              <a:t>Hr_End</a:t>
            </a:r>
            <a:r>
              <a:rPr lang="en-US" dirty="0"/>
              <a:t>), C(DAYOFWEEK), continuous variables (</a:t>
            </a:r>
            <a:r>
              <a:rPr lang="en-US" dirty="0" err="1"/>
              <a:t>Dry_Bulb</a:t>
            </a:r>
            <a:r>
              <a:rPr lang="en-US" dirty="0"/>
              <a:t> and </a:t>
            </a:r>
            <a:r>
              <a:rPr lang="en-US" dirty="0" err="1"/>
              <a:t>Dew_Point</a:t>
            </a:r>
            <a:r>
              <a:rPr lang="en-US" dirty="0"/>
              <a:t>), squared terms, and different interaction terms. The interaction terms with DAYOFWEEK imply an investigation of the relationship between </a:t>
            </a:r>
            <a:r>
              <a:rPr lang="en-US" dirty="0" err="1"/>
              <a:t>RT_Demand</a:t>
            </a:r>
            <a:r>
              <a:rPr lang="en-US" dirty="0"/>
              <a:t>, temperature variables, and their interactions with various days of the week. </a:t>
            </a:r>
          </a:p>
          <a:p>
            <a:r>
              <a:rPr lang="en-US" dirty="0"/>
              <a:t>The formula is formula='</a:t>
            </a:r>
            <a:r>
              <a:rPr lang="en-US" dirty="0" err="1"/>
              <a:t>RT_Demand</a:t>
            </a:r>
            <a:r>
              <a:rPr lang="en-US" dirty="0"/>
              <a:t> ~ C(</a:t>
            </a:r>
            <a:r>
              <a:rPr lang="en-US" dirty="0" err="1"/>
              <a:t>Hr_End</a:t>
            </a:r>
            <a:r>
              <a:rPr lang="en-US" dirty="0"/>
              <a:t>) + </a:t>
            </a:r>
            <a:r>
              <a:rPr lang="en-US" dirty="0" err="1"/>
              <a:t>Dry_Bulb</a:t>
            </a:r>
            <a:r>
              <a:rPr lang="en-US" dirty="0"/>
              <a:t> + </a:t>
            </a:r>
            <a:r>
              <a:rPr lang="en-US" dirty="0" err="1"/>
              <a:t>Dew_Point</a:t>
            </a:r>
            <a:r>
              <a:rPr lang="en-US" dirty="0"/>
              <a:t> + I(</a:t>
            </a:r>
            <a:r>
              <a:rPr lang="en-US" dirty="0" err="1"/>
              <a:t>Dry_Bulb</a:t>
            </a:r>
            <a:r>
              <a:rPr lang="en-US" dirty="0"/>
              <a:t>**2) + I(</a:t>
            </a:r>
            <a:r>
              <a:rPr lang="en-US" dirty="0" err="1"/>
              <a:t>Dew_Point</a:t>
            </a:r>
            <a:r>
              <a:rPr lang="en-US" dirty="0"/>
              <a:t>**2) + </a:t>
            </a:r>
            <a:r>
              <a:rPr lang="en-US" dirty="0" err="1"/>
              <a:t>Dry_Bulb:Dew_Point</a:t>
            </a:r>
            <a:r>
              <a:rPr lang="en-US" dirty="0"/>
              <a:t> + C(DAYOFWEEK) + </a:t>
            </a:r>
            <a:r>
              <a:rPr lang="en-US" dirty="0" err="1"/>
              <a:t>Dry_Bulb:DAYOFWEEK</a:t>
            </a:r>
            <a:r>
              <a:rPr lang="en-US" dirty="0"/>
              <a:t> + I(</a:t>
            </a:r>
            <a:r>
              <a:rPr lang="en-US" dirty="0" err="1"/>
              <a:t>Dry_Bulb</a:t>
            </a:r>
            <a:r>
              <a:rPr lang="en-US" dirty="0"/>
              <a:t>**2):DAYOFWEEK’</a:t>
            </a:r>
          </a:p>
          <a:p>
            <a:pPr algn="just"/>
            <a:r>
              <a:rPr lang="en-US" dirty="0"/>
              <a:t>It outputs a summary of the regression findings with R-squared and modified R-squared values as follows:</a:t>
            </a:r>
          </a:p>
          <a:p>
            <a:pPr marL="0" indent="0">
              <a:buNone/>
            </a:pPr>
            <a:r>
              <a:rPr lang="en-US" dirty="0"/>
              <a:t>                     1. R-squared: 0.83</a:t>
            </a:r>
          </a:p>
          <a:p>
            <a:pPr marL="0" indent="0">
              <a:buNone/>
            </a:pPr>
            <a:r>
              <a:rPr lang="en-US" dirty="0"/>
              <a:t>                     2. Adjusted R-squared: 0.83</a:t>
            </a:r>
          </a:p>
          <a:p>
            <a:r>
              <a:rPr lang="en-US" dirty="0"/>
              <a:t>The plot is non linear which shows a good fit to the model.</a:t>
            </a:r>
          </a:p>
          <a:p>
            <a:endParaRPr lang="en-US" dirty="0"/>
          </a:p>
          <a:p>
            <a:endParaRPr lang="en-US" dirty="0"/>
          </a:p>
        </p:txBody>
      </p:sp>
      <p:pic>
        <p:nvPicPr>
          <p:cNvPr id="5" name="Picture 4">
            <a:extLst>
              <a:ext uri="{FF2B5EF4-FFF2-40B4-BE49-F238E27FC236}">
                <a16:creationId xmlns:a16="http://schemas.microsoft.com/office/drawing/2014/main" id="{21B4F271-0701-A265-7B75-95B86C9F328E}"/>
              </a:ext>
            </a:extLst>
          </p:cNvPr>
          <p:cNvPicPr>
            <a:picLocks noChangeAspect="1"/>
          </p:cNvPicPr>
          <p:nvPr/>
        </p:nvPicPr>
        <p:blipFill>
          <a:blip r:embed="rId2"/>
          <a:stretch>
            <a:fillRect/>
          </a:stretch>
        </p:blipFill>
        <p:spPr>
          <a:xfrm>
            <a:off x="7645731" y="4356847"/>
            <a:ext cx="4044246" cy="2501153"/>
          </a:xfrm>
          <a:prstGeom prst="rect">
            <a:avLst/>
          </a:prstGeom>
        </p:spPr>
      </p:pic>
      <p:sp>
        <p:nvSpPr>
          <p:cNvPr id="4" name="Slide Number Placeholder 3">
            <a:extLst>
              <a:ext uri="{FF2B5EF4-FFF2-40B4-BE49-F238E27FC236}">
                <a16:creationId xmlns:a16="http://schemas.microsoft.com/office/drawing/2014/main" id="{FBA00D05-0EDF-F004-037D-828F8514F16C}"/>
              </a:ext>
            </a:extLst>
          </p:cNvPr>
          <p:cNvSpPr>
            <a:spLocks noGrp="1"/>
          </p:cNvSpPr>
          <p:nvPr>
            <p:ph type="sldNum" sz="quarter" idx="12"/>
          </p:nvPr>
        </p:nvSpPr>
        <p:spPr>
          <a:xfrm>
            <a:off x="8671346" y="330855"/>
            <a:ext cx="683339" cy="365125"/>
          </a:xfrm>
        </p:spPr>
        <p:txBody>
          <a:bodyPr/>
          <a:lstStyle/>
          <a:p>
            <a:fld id="{E9F35CC5-3CA3-43C1-B6DE-187BBA77679F}" type="slidenum">
              <a:rPr lang="en-US" sz="1200" smtClean="0"/>
              <a:t>27</a:t>
            </a:fld>
            <a:endParaRPr lang="en-US" sz="1200" dirty="0"/>
          </a:p>
        </p:txBody>
      </p:sp>
    </p:spTree>
    <p:extLst>
      <p:ext uri="{BB962C8B-B14F-4D97-AF65-F5344CB8AC3E}">
        <p14:creationId xmlns:p14="http://schemas.microsoft.com/office/powerpoint/2010/main" val="3650014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AE77-4629-EF67-C82F-AC5F43A40927}"/>
              </a:ext>
            </a:extLst>
          </p:cNvPr>
          <p:cNvSpPr>
            <a:spLocks noGrp="1"/>
          </p:cNvSpPr>
          <p:nvPr>
            <p:ph type="title"/>
          </p:nvPr>
        </p:nvSpPr>
        <p:spPr>
          <a:xfrm>
            <a:off x="677334" y="523256"/>
            <a:ext cx="8596668" cy="786063"/>
          </a:xfrm>
        </p:spPr>
        <p:txBody>
          <a:bodyPr/>
          <a:lstStyle/>
          <a:p>
            <a:r>
              <a:rPr lang="en-US" dirty="0"/>
              <a:t>FEATURE ENGINEERING:</a:t>
            </a:r>
          </a:p>
        </p:txBody>
      </p:sp>
      <p:sp>
        <p:nvSpPr>
          <p:cNvPr id="3" name="Content Placeholder 2">
            <a:extLst>
              <a:ext uri="{FF2B5EF4-FFF2-40B4-BE49-F238E27FC236}">
                <a16:creationId xmlns:a16="http://schemas.microsoft.com/office/drawing/2014/main" id="{2AFAABDA-9C3A-4F44-30C5-58AF5E4DC83D}"/>
              </a:ext>
            </a:extLst>
          </p:cNvPr>
          <p:cNvSpPr>
            <a:spLocks noGrp="1"/>
          </p:cNvSpPr>
          <p:nvPr>
            <p:ph idx="1"/>
          </p:nvPr>
        </p:nvSpPr>
        <p:spPr>
          <a:xfrm>
            <a:off x="677334" y="1739153"/>
            <a:ext cx="8596668" cy="4854152"/>
          </a:xfrm>
        </p:spPr>
        <p:txBody>
          <a:bodyPr/>
          <a:lstStyle/>
          <a:p>
            <a:pPr algn="just"/>
            <a:r>
              <a:rPr lang="en-US" dirty="0"/>
              <a:t>The hourly Dry bulb squared , Dew point squared and interactive terms are added to the data set.</a:t>
            </a:r>
          </a:p>
          <a:p>
            <a:pPr algn="just"/>
            <a:r>
              <a:rPr lang="en-US" dirty="0"/>
              <a:t>Dummies are created for </a:t>
            </a:r>
            <a:r>
              <a:rPr lang="en-US" dirty="0" err="1"/>
              <a:t>Hour_end</a:t>
            </a:r>
            <a:r>
              <a:rPr lang="en-US" dirty="0"/>
              <a:t> and day of week suing get dummies function.</a:t>
            </a:r>
          </a:p>
          <a:p>
            <a:pPr algn="just"/>
            <a:r>
              <a:rPr lang="en-US" dirty="0"/>
              <a:t>To know how many features are present we used info() function</a:t>
            </a:r>
          </a:p>
          <a:p>
            <a:pPr algn="just"/>
            <a:r>
              <a:rPr lang="en-US" dirty="0"/>
              <a:t>There are 34 columns(covariates) in data frame , so k=34 considered .</a:t>
            </a:r>
          </a:p>
          <a:p>
            <a:pPr algn="just"/>
            <a:r>
              <a:rPr lang="en-US" dirty="0"/>
              <a:t>Since the covariates are greater than 30, exhaustive search cannot be used due to huge computing workload.</a:t>
            </a:r>
          </a:p>
          <a:p>
            <a:pPr algn="just"/>
            <a:r>
              <a:rPr lang="en-US" dirty="0"/>
              <a:t>So we will be using Step wise model selection.</a:t>
            </a:r>
          </a:p>
        </p:txBody>
      </p:sp>
      <p:sp>
        <p:nvSpPr>
          <p:cNvPr id="4" name="Slide Number Placeholder 3">
            <a:extLst>
              <a:ext uri="{FF2B5EF4-FFF2-40B4-BE49-F238E27FC236}">
                <a16:creationId xmlns:a16="http://schemas.microsoft.com/office/drawing/2014/main" id="{D7666BC9-D1AB-B548-2A22-65CAB398A3DA}"/>
              </a:ext>
            </a:extLst>
          </p:cNvPr>
          <p:cNvSpPr>
            <a:spLocks noGrp="1"/>
          </p:cNvSpPr>
          <p:nvPr>
            <p:ph type="sldNum" sz="quarter" idx="12"/>
          </p:nvPr>
        </p:nvSpPr>
        <p:spPr>
          <a:xfrm>
            <a:off x="8725134" y="551162"/>
            <a:ext cx="683339" cy="365125"/>
          </a:xfrm>
        </p:spPr>
        <p:txBody>
          <a:bodyPr/>
          <a:lstStyle/>
          <a:p>
            <a:fld id="{E9F35CC5-3CA3-43C1-B6DE-187BBA77679F}" type="slidenum">
              <a:rPr lang="en-US" sz="1200" smtClean="0"/>
              <a:t>28</a:t>
            </a:fld>
            <a:endParaRPr lang="en-US" dirty="0"/>
          </a:p>
        </p:txBody>
      </p:sp>
    </p:spTree>
    <p:extLst>
      <p:ext uri="{BB962C8B-B14F-4D97-AF65-F5344CB8AC3E}">
        <p14:creationId xmlns:p14="http://schemas.microsoft.com/office/powerpoint/2010/main" val="1034831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193E-E6CA-31E7-DFFA-375A3D17677C}"/>
              </a:ext>
            </a:extLst>
          </p:cNvPr>
          <p:cNvSpPr>
            <a:spLocks noGrp="1"/>
          </p:cNvSpPr>
          <p:nvPr>
            <p:ph type="title"/>
          </p:nvPr>
        </p:nvSpPr>
        <p:spPr>
          <a:xfrm>
            <a:off x="677334" y="609600"/>
            <a:ext cx="8596668" cy="887506"/>
          </a:xfrm>
        </p:spPr>
        <p:txBody>
          <a:bodyPr/>
          <a:lstStyle/>
          <a:p>
            <a:r>
              <a:rPr lang="en-US" dirty="0"/>
              <a:t>MODEL SELECTION</a:t>
            </a:r>
          </a:p>
        </p:txBody>
      </p:sp>
      <p:sp>
        <p:nvSpPr>
          <p:cNvPr id="3" name="Content Placeholder 2">
            <a:extLst>
              <a:ext uri="{FF2B5EF4-FFF2-40B4-BE49-F238E27FC236}">
                <a16:creationId xmlns:a16="http://schemas.microsoft.com/office/drawing/2014/main" id="{9127C1BA-BF0E-5AFF-92E8-E434A297535B}"/>
              </a:ext>
            </a:extLst>
          </p:cNvPr>
          <p:cNvSpPr>
            <a:spLocks noGrp="1"/>
          </p:cNvSpPr>
          <p:nvPr>
            <p:ph idx="1"/>
          </p:nvPr>
        </p:nvSpPr>
        <p:spPr>
          <a:xfrm>
            <a:off x="677334" y="1335741"/>
            <a:ext cx="8596668" cy="4705621"/>
          </a:xfrm>
        </p:spPr>
        <p:txBody>
          <a:bodyPr/>
          <a:lstStyle/>
          <a:p>
            <a:r>
              <a:rPr lang="en-US" dirty="0"/>
              <a:t>In our project we used step wise model selection.</a:t>
            </a:r>
          </a:p>
          <a:p>
            <a:r>
              <a:rPr lang="en-US" dirty="0"/>
              <a:t>Initially a function is created to provide a convenient way  to evaluate the performance of a linear regression model by calculating key metrics such as RSS and R squared values.</a:t>
            </a:r>
          </a:p>
          <a:p>
            <a:r>
              <a:rPr lang="en-US" dirty="0"/>
              <a:t>To ensure that the first selection is always an improvement, the starting RSS and R-squared values are set to </a:t>
            </a:r>
            <a:r>
              <a:rPr lang="en-US" dirty="0" err="1"/>
              <a:t>infinity.The</a:t>
            </a:r>
            <a:r>
              <a:rPr lang="en-US" dirty="0"/>
              <a:t> loop employs forward selection, beginning with an empty set of features and adding them one at a time depending on the feature with the lowest RSS.</a:t>
            </a:r>
          </a:p>
          <a:p>
            <a:r>
              <a:rPr lang="en-US" dirty="0"/>
              <a:t>Overall, the method use a forward selection algorithm to create a subset of features for a linear regression model iteratively, picking features that minimize the RSS. It provides insights into the model's incremental progress as new features are introduced.</a:t>
            </a:r>
          </a:p>
          <a:p>
            <a:r>
              <a:rPr lang="en-US" dirty="0"/>
              <a:t>The selected features, RSS, and R-squared are concatenated into a </a:t>
            </a:r>
            <a:r>
              <a:rPr lang="en-US" dirty="0" err="1"/>
              <a:t>DataFrame</a:t>
            </a:r>
            <a:r>
              <a:rPr lang="en-US" dirty="0"/>
              <a:t> (df1).</a:t>
            </a:r>
          </a:p>
        </p:txBody>
      </p:sp>
      <p:sp>
        <p:nvSpPr>
          <p:cNvPr id="4" name="Slide Number Placeholder 3">
            <a:extLst>
              <a:ext uri="{FF2B5EF4-FFF2-40B4-BE49-F238E27FC236}">
                <a16:creationId xmlns:a16="http://schemas.microsoft.com/office/drawing/2014/main" id="{E02AE644-F626-EC6F-ADDC-394918AC837F}"/>
              </a:ext>
            </a:extLst>
          </p:cNvPr>
          <p:cNvSpPr>
            <a:spLocks noGrp="1"/>
          </p:cNvSpPr>
          <p:nvPr>
            <p:ph type="sldNum" sz="quarter" idx="12"/>
          </p:nvPr>
        </p:nvSpPr>
        <p:spPr>
          <a:xfrm>
            <a:off x="8590663" y="634075"/>
            <a:ext cx="683339" cy="365125"/>
          </a:xfrm>
        </p:spPr>
        <p:txBody>
          <a:bodyPr/>
          <a:lstStyle/>
          <a:p>
            <a:fld id="{E9F35CC5-3CA3-43C1-B6DE-187BBA77679F}" type="slidenum">
              <a:rPr lang="en-US" sz="1200" smtClean="0"/>
              <a:t>29</a:t>
            </a:fld>
            <a:endParaRPr lang="en-US" dirty="0"/>
          </a:p>
        </p:txBody>
      </p:sp>
    </p:spTree>
    <p:extLst>
      <p:ext uri="{BB962C8B-B14F-4D97-AF65-F5344CB8AC3E}">
        <p14:creationId xmlns:p14="http://schemas.microsoft.com/office/powerpoint/2010/main" val="161278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2ECF-27EB-8D85-208F-C1BA8B06DAF9}"/>
              </a:ext>
            </a:extLst>
          </p:cNvPr>
          <p:cNvSpPr>
            <a:spLocks noGrp="1"/>
          </p:cNvSpPr>
          <p:nvPr>
            <p:ph type="title"/>
          </p:nvPr>
        </p:nvSpPr>
        <p:spPr>
          <a:xfrm>
            <a:off x="677334" y="609600"/>
            <a:ext cx="8596668" cy="703811"/>
          </a:xfrm>
        </p:spPr>
        <p:txBody>
          <a:bodyPr/>
          <a:lstStyle/>
          <a:p>
            <a:r>
              <a:rPr lang="en-US" dirty="0"/>
              <a:t>INTRODUCTION:</a:t>
            </a:r>
          </a:p>
        </p:txBody>
      </p:sp>
      <p:sp>
        <p:nvSpPr>
          <p:cNvPr id="3" name="Content Placeholder 2">
            <a:extLst>
              <a:ext uri="{FF2B5EF4-FFF2-40B4-BE49-F238E27FC236}">
                <a16:creationId xmlns:a16="http://schemas.microsoft.com/office/drawing/2014/main" id="{984D7539-72FB-4216-27FF-372C4A914AF1}"/>
              </a:ext>
            </a:extLst>
          </p:cNvPr>
          <p:cNvSpPr>
            <a:spLocks noGrp="1"/>
          </p:cNvSpPr>
          <p:nvPr>
            <p:ph idx="1"/>
          </p:nvPr>
        </p:nvSpPr>
        <p:spPr>
          <a:xfrm>
            <a:off x="677334" y="1313411"/>
            <a:ext cx="8596668" cy="4727951"/>
          </a:xfrm>
        </p:spPr>
        <p:txBody>
          <a:bodyPr/>
          <a:lstStyle/>
          <a:p>
            <a:pPr algn="just"/>
            <a:r>
              <a:rPr lang="en-US" dirty="0"/>
              <a:t>Reliable power load forecasting is critical in today's linked world, providing as the foundation for educated energy sector decision-making. Energy merchants, grid operators, and policymakers benefit from accurate forecasts because they provide insights to optimize strategies, assure grid stability, and steer sustainable energy policies.</a:t>
            </a:r>
          </a:p>
          <a:p>
            <a:pPr algn="just"/>
            <a:r>
              <a:rPr lang="en-US" dirty="0"/>
              <a:t>Accurate load estimates enable energy traders to forecast electricity prices, optimize trading methods, and reduce risks. These projections help grid operators with resource allocation, maintenance planning, and outage prevention. Load projections are used by policymakers to define energy policies, steer investments, and promote a sustainable energy future.</a:t>
            </a:r>
          </a:p>
          <a:p>
            <a:pPr algn="just"/>
            <a:r>
              <a:rPr lang="en-US" dirty="0"/>
              <a:t>The goal of this project is to develop a model for estimating hourly load in New Hampshire for January 2023. Because of the different energy consumption patterns in New Hampshire, which are influenced by weather, economics, and seasonality, accurate forecasting is critical for stakeholders in the region.</a:t>
            </a:r>
          </a:p>
        </p:txBody>
      </p:sp>
      <p:sp>
        <p:nvSpPr>
          <p:cNvPr id="4" name="Slide Number Placeholder 3">
            <a:extLst>
              <a:ext uri="{FF2B5EF4-FFF2-40B4-BE49-F238E27FC236}">
                <a16:creationId xmlns:a16="http://schemas.microsoft.com/office/drawing/2014/main" id="{A3937335-8C66-CC9D-F3E4-7B9CCFA93A1E}"/>
              </a:ext>
            </a:extLst>
          </p:cNvPr>
          <p:cNvSpPr>
            <a:spLocks noGrp="1"/>
          </p:cNvSpPr>
          <p:nvPr>
            <p:ph type="sldNum" sz="quarter" idx="12"/>
          </p:nvPr>
        </p:nvSpPr>
        <p:spPr>
          <a:xfrm>
            <a:off x="8758516" y="568251"/>
            <a:ext cx="443767" cy="496773"/>
          </a:xfrm>
        </p:spPr>
        <p:txBody>
          <a:bodyPr/>
          <a:lstStyle/>
          <a:p>
            <a:r>
              <a:rPr lang="en-US" sz="1800" dirty="0"/>
              <a:t>3</a:t>
            </a:r>
          </a:p>
        </p:txBody>
      </p:sp>
    </p:spTree>
    <p:extLst>
      <p:ext uri="{BB962C8B-B14F-4D97-AF65-F5344CB8AC3E}">
        <p14:creationId xmlns:p14="http://schemas.microsoft.com/office/powerpoint/2010/main" val="2045131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FDD30-4ECD-35D1-4142-3DE0D586F5E4}"/>
              </a:ext>
            </a:extLst>
          </p:cNvPr>
          <p:cNvSpPr>
            <a:spLocks noGrp="1"/>
          </p:cNvSpPr>
          <p:nvPr>
            <p:ph type="title"/>
          </p:nvPr>
        </p:nvSpPr>
        <p:spPr>
          <a:xfrm>
            <a:off x="677334" y="609600"/>
            <a:ext cx="8596668" cy="609600"/>
          </a:xfrm>
        </p:spPr>
        <p:txBody>
          <a:bodyPr>
            <a:normAutofit fontScale="90000"/>
          </a:bodyPr>
          <a:lstStyle/>
          <a:p>
            <a:r>
              <a:rPr lang="en-US" dirty="0"/>
              <a:t>MODEL SELECTION</a:t>
            </a:r>
            <a:r>
              <a:rPr lang="en-US" dirty="0">
                <a:sym typeface="Wingdings" panose="05000000000000000000" pitchFamily="2" charset="2"/>
              </a:rPr>
              <a:t>: </a:t>
            </a:r>
            <a:r>
              <a:rPr lang="en-US" sz="1800" dirty="0">
                <a:sym typeface="Wingdings" panose="05000000000000000000" pitchFamily="2" charset="2"/>
              </a:rPr>
              <a:t>(continued…)</a:t>
            </a:r>
            <a:br>
              <a:rPr lang="en-US" dirty="0"/>
            </a:br>
            <a:endParaRPr lang="en-US" dirty="0"/>
          </a:p>
        </p:txBody>
      </p:sp>
      <p:sp>
        <p:nvSpPr>
          <p:cNvPr id="3" name="Content Placeholder 2">
            <a:extLst>
              <a:ext uri="{FF2B5EF4-FFF2-40B4-BE49-F238E27FC236}">
                <a16:creationId xmlns:a16="http://schemas.microsoft.com/office/drawing/2014/main" id="{F6A9E89D-37A1-0B52-240A-648F82676891}"/>
              </a:ext>
            </a:extLst>
          </p:cNvPr>
          <p:cNvSpPr>
            <a:spLocks noGrp="1"/>
          </p:cNvSpPr>
          <p:nvPr>
            <p:ph idx="1"/>
          </p:nvPr>
        </p:nvSpPr>
        <p:spPr>
          <a:xfrm>
            <a:off x="677334" y="1219201"/>
            <a:ext cx="8596668" cy="5309936"/>
          </a:xfrm>
        </p:spPr>
        <p:txBody>
          <a:bodyPr/>
          <a:lstStyle/>
          <a:p>
            <a:pPr algn="just"/>
            <a:r>
              <a:rPr lang="en-US" dirty="0"/>
              <a:t>Few variables are initialized for storing length of Y , the predictors  p=34 and </a:t>
            </a:r>
            <a:r>
              <a:rPr lang="en-US" dirty="0" err="1"/>
              <a:t>hat_sigma_squared</a:t>
            </a:r>
            <a:r>
              <a:rPr lang="en-US" dirty="0"/>
              <a:t> which is estimate of the error variance.</a:t>
            </a:r>
          </a:p>
          <a:p>
            <a:pPr algn="just"/>
            <a:r>
              <a:rPr lang="en-US" dirty="0"/>
              <a:t>Then followed by Information Criteria Calculation we used 4 types:</a:t>
            </a:r>
          </a:p>
          <a:p>
            <a:pPr algn="just"/>
            <a:r>
              <a:rPr lang="en-US" dirty="0"/>
              <a:t>Mallows' </a:t>
            </a:r>
            <a:r>
              <a:rPr lang="en-US" dirty="0" err="1"/>
              <a:t>C_p</a:t>
            </a:r>
            <a:r>
              <a:rPr lang="en-US" dirty="0"/>
              <a:t> is a prediction error estimate derived as (1/m) * (RSS + 2 * </a:t>
            </a:r>
            <a:r>
              <a:rPr lang="en-US" dirty="0" err="1"/>
              <a:t>numb_features</a:t>
            </a:r>
            <a:r>
              <a:rPr lang="en-US" dirty="0"/>
              <a:t> * </a:t>
            </a:r>
            <a:r>
              <a:rPr lang="en-US" dirty="0" err="1"/>
              <a:t>hat_sigma_squared</a:t>
            </a:r>
            <a:r>
              <a:rPr lang="en-US" dirty="0"/>
              <a:t>).</a:t>
            </a:r>
          </a:p>
          <a:p>
            <a:pPr algn="just"/>
            <a:r>
              <a:rPr lang="en-US" dirty="0"/>
              <a:t>AIC is calculated as (1/(m * </a:t>
            </a:r>
            <a:r>
              <a:rPr lang="en-US" dirty="0" err="1"/>
              <a:t>hat_sigma_squared</a:t>
            </a:r>
            <a:r>
              <a:rPr lang="en-US" dirty="0"/>
              <a:t>)) * (RSS + 2 * </a:t>
            </a:r>
            <a:r>
              <a:rPr lang="en-US" dirty="0" err="1"/>
              <a:t>numb_features</a:t>
            </a:r>
            <a:r>
              <a:rPr lang="en-US" dirty="0"/>
              <a:t> * </a:t>
            </a:r>
            <a:r>
              <a:rPr lang="en-US" dirty="0" err="1"/>
              <a:t>hat_sigma_squared</a:t>
            </a:r>
            <a:r>
              <a:rPr lang="en-US" dirty="0"/>
              <a:t>).</a:t>
            </a:r>
          </a:p>
          <a:p>
            <a:pPr algn="just"/>
            <a:r>
              <a:rPr lang="en-US" dirty="0"/>
              <a:t>BIC = 1/(m * </a:t>
            </a:r>
            <a:r>
              <a:rPr lang="en-US" dirty="0" err="1"/>
              <a:t>hat_sigma_squared</a:t>
            </a:r>
            <a:r>
              <a:rPr lang="en-US" dirty="0"/>
              <a:t>) * (RSS + np.log(m) * </a:t>
            </a:r>
            <a:r>
              <a:rPr lang="en-US" dirty="0" err="1"/>
              <a:t>numb_features</a:t>
            </a:r>
            <a:r>
              <a:rPr lang="en-US" dirty="0"/>
              <a:t> * </a:t>
            </a:r>
            <a:r>
              <a:rPr lang="en-US" dirty="0" err="1"/>
              <a:t>hat_sigma_squared</a:t>
            </a:r>
            <a:r>
              <a:rPr lang="en-US" dirty="0"/>
              <a:t>).</a:t>
            </a:r>
          </a:p>
          <a:p>
            <a:pPr algn="just"/>
            <a:r>
              <a:rPr lang="en-US" dirty="0" err="1"/>
              <a:t>R_squared_adj</a:t>
            </a:r>
            <a:r>
              <a:rPr lang="en-US" dirty="0"/>
              <a:t>: Adjusted R-squared, a modified R-squared that penalizes for predictor number.</a:t>
            </a:r>
          </a:p>
          <a:p>
            <a:pPr algn="just"/>
            <a:r>
              <a:rPr lang="en-US" dirty="0"/>
              <a:t>Columns for selected features, RSS, R-squared, the number of features, </a:t>
            </a:r>
            <a:r>
              <a:rPr lang="en-US" dirty="0" err="1"/>
              <a:t>C_p</a:t>
            </a:r>
            <a:r>
              <a:rPr lang="en-US" dirty="0"/>
              <a:t>, AIC, BIC, and modified R-squared are included in the final </a:t>
            </a:r>
            <a:r>
              <a:rPr lang="en-US" dirty="0" err="1"/>
              <a:t>DataFrame</a:t>
            </a:r>
            <a:r>
              <a:rPr lang="en-US" dirty="0"/>
              <a:t> df1.</a:t>
            </a:r>
          </a:p>
          <a:p>
            <a:pPr algn="just"/>
            <a:r>
              <a:rPr lang="en-US" dirty="0"/>
              <a:t>From the result we observed that the model with all the features is having high RSS and R squared values.</a:t>
            </a:r>
          </a:p>
        </p:txBody>
      </p:sp>
      <p:sp>
        <p:nvSpPr>
          <p:cNvPr id="4" name="Slide Number Placeholder 3">
            <a:extLst>
              <a:ext uri="{FF2B5EF4-FFF2-40B4-BE49-F238E27FC236}">
                <a16:creationId xmlns:a16="http://schemas.microsoft.com/office/drawing/2014/main" id="{2E50C219-9903-8825-5E08-007FCCE53F50}"/>
              </a:ext>
            </a:extLst>
          </p:cNvPr>
          <p:cNvSpPr>
            <a:spLocks noGrp="1"/>
          </p:cNvSpPr>
          <p:nvPr>
            <p:ph type="sldNum" sz="quarter" idx="12"/>
          </p:nvPr>
        </p:nvSpPr>
        <p:spPr>
          <a:xfrm>
            <a:off x="8590663" y="671513"/>
            <a:ext cx="683339" cy="365125"/>
          </a:xfrm>
        </p:spPr>
        <p:txBody>
          <a:bodyPr/>
          <a:lstStyle/>
          <a:p>
            <a:fld id="{E9F35CC5-3CA3-43C1-B6DE-187BBA77679F}" type="slidenum">
              <a:rPr lang="en-US" sz="1200" smtClean="0"/>
              <a:t>30</a:t>
            </a:fld>
            <a:endParaRPr lang="en-US" dirty="0"/>
          </a:p>
        </p:txBody>
      </p:sp>
    </p:spTree>
    <p:extLst>
      <p:ext uri="{BB962C8B-B14F-4D97-AF65-F5344CB8AC3E}">
        <p14:creationId xmlns:p14="http://schemas.microsoft.com/office/powerpoint/2010/main" val="2801442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19AC-DB49-F890-C007-EC98EC669E73}"/>
              </a:ext>
            </a:extLst>
          </p:cNvPr>
          <p:cNvSpPr>
            <a:spLocks noGrp="1"/>
          </p:cNvSpPr>
          <p:nvPr>
            <p:ph type="title"/>
          </p:nvPr>
        </p:nvSpPr>
        <p:spPr>
          <a:xfrm>
            <a:off x="605617" y="72567"/>
            <a:ext cx="8596668" cy="744071"/>
          </a:xfrm>
        </p:spPr>
        <p:txBody>
          <a:bodyPr/>
          <a:lstStyle/>
          <a:p>
            <a:r>
              <a:rPr lang="en-US" dirty="0"/>
              <a:t>MODEL SELECTION</a:t>
            </a:r>
            <a:r>
              <a:rPr lang="en-US" dirty="0">
                <a:sym typeface="Wingdings" panose="05000000000000000000" pitchFamily="2" charset="2"/>
              </a:rPr>
              <a:t>: </a:t>
            </a:r>
            <a:r>
              <a:rPr lang="en-US" sz="1800" dirty="0">
                <a:sym typeface="Wingdings" panose="05000000000000000000" pitchFamily="2" charset="2"/>
              </a:rPr>
              <a:t>(continued…)</a:t>
            </a:r>
            <a:endParaRPr lang="en-US" dirty="0"/>
          </a:p>
        </p:txBody>
      </p:sp>
      <p:sp>
        <p:nvSpPr>
          <p:cNvPr id="3" name="Content Placeholder 2">
            <a:extLst>
              <a:ext uri="{FF2B5EF4-FFF2-40B4-BE49-F238E27FC236}">
                <a16:creationId xmlns:a16="http://schemas.microsoft.com/office/drawing/2014/main" id="{93539446-D0D4-D8A8-8069-E2C122987F6F}"/>
              </a:ext>
            </a:extLst>
          </p:cNvPr>
          <p:cNvSpPr>
            <a:spLocks noGrp="1"/>
          </p:cNvSpPr>
          <p:nvPr>
            <p:ph idx="1"/>
          </p:nvPr>
        </p:nvSpPr>
        <p:spPr>
          <a:xfrm>
            <a:off x="197224" y="681318"/>
            <a:ext cx="11618258" cy="5970493"/>
          </a:xfrm>
        </p:spPr>
        <p:txBody>
          <a:bodyPr>
            <a:normAutofit fontScale="92500" lnSpcReduction="10000"/>
          </a:bodyPr>
          <a:lstStyle/>
          <a:p>
            <a:pPr algn="just"/>
            <a:r>
              <a:rPr lang="en-US" dirty="0"/>
              <a:t>We have plotted a subplot of line graphs and scatter plots to display the performance of various information criteria (</a:t>
            </a:r>
            <a:r>
              <a:rPr lang="en-US" dirty="0" err="1"/>
              <a:t>C_p</a:t>
            </a:r>
            <a:r>
              <a:rPr lang="en-US" dirty="0"/>
              <a:t>, AIC, BIC, and Adjusted R-squared) in the context of subset selection for better understanding.</a:t>
            </a:r>
          </a:p>
          <a:p>
            <a:pPr algn="just"/>
            <a:r>
              <a:rPr lang="en-US" dirty="0"/>
              <a:t>A graphical illustration of how various information requirements behave as the number of predictors in the model grows. The plots aid in selecting optimal subsets of predictors for each criterion. On each plot, the 'x' marker denotes the subset with the highest criterion value. This visualization assists in making educated model selection selections based on many criteria.</a:t>
            </a:r>
          </a:p>
          <a:p>
            <a:pPr algn="just"/>
            <a:endParaRPr lang="en-US" dirty="0"/>
          </a:p>
          <a:p>
            <a:endParaRPr lang="en-US" dirty="0"/>
          </a:p>
          <a:p>
            <a:endParaRPr lang="en-US" dirty="0"/>
          </a:p>
          <a:p>
            <a:endParaRPr lang="en-US" dirty="0"/>
          </a:p>
          <a:p>
            <a:endParaRPr lang="en-US" dirty="0"/>
          </a:p>
          <a:p>
            <a:endParaRPr lang="en-US" dirty="0"/>
          </a:p>
          <a:p>
            <a:endParaRPr lang="en-US" dirty="0"/>
          </a:p>
          <a:p>
            <a:r>
              <a:rPr lang="en-US" dirty="0"/>
              <a:t>This shows that 'Dry_Bulb_squared','Dry_Bulb','Hr_End_4','Hr_End_3','Hr_End_5','Hr_End_2','Hr_End_6','Hr_End_24','Hr_End_7','Hr_End_23','Hr_End_19','Hr_End_18''Hr_End_20','Hr_End_17','Hr_End_21','Hr_End_16','Hr_End_14','Hr_End_15','Hr_End_13','Hr_End_12','Hr_End_11','Hr_End_10','Hr_End_9','Hr_End_22','Hr_End_8''DAYOFWEEK_Sunday','DAYOFWEEK_Saturday','DAYOFWEEK_Wednesday','DAYOFWEEK_Tuesday','DAYOFWEEK_Thursday','DAYOFWEEK_Monday''Interactive_Term','Dew_Point','Dew_Point_squared' - with all these 34 features are considered as best model for the data.</a:t>
            </a:r>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p:txBody>
      </p:sp>
      <p:pic>
        <p:nvPicPr>
          <p:cNvPr id="6" name="Picture 5">
            <a:extLst>
              <a:ext uri="{FF2B5EF4-FFF2-40B4-BE49-F238E27FC236}">
                <a16:creationId xmlns:a16="http://schemas.microsoft.com/office/drawing/2014/main" id="{F5DDB636-2C56-4560-41A3-FF654DEFB574}"/>
              </a:ext>
            </a:extLst>
          </p:cNvPr>
          <p:cNvPicPr>
            <a:picLocks noChangeAspect="1"/>
          </p:cNvPicPr>
          <p:nvPr/>
        </p:nvPicPr>
        <p:blipFill>
          <a:blip r:embed="rId2"/>
          <a:stretch>
            <a:fillRect/>
          </a:stretch>
        </p:blipFill>
        <p:spPr>
          <a:xfrm>
            <a:off x="1797666" y="2229018"/>
            <a:ext cx="8596668" cy="2650976"/>
          </a:xfrm>
          <a:prstGeom prst="rect">
            <a:avLst/>
          </a:prstGeom>
        </p:spPr>
      </p:pic>
      <p:sp>
        <p:nvSpPr>
          <p:cNvPr id="4" name="Slide Number Placeholder 3">
            <a:extLst>
              <a:ext uri="{FF2B5EF4-FFF2-40B4-BE49-F238E27FC236}">
                <a16:creationId xmlns:a16="http://schemas.microsoft.com/office/drawing/2014/main" id="{FFC45397-AE9B-3C2E-BDF0-2EB81D9AE870}"/>
              </a:ext>
            </a:extLst>
          </p:cNvPr>
          <p:cNvSpPr>
            <a:spLocks noGrp="1"/>
          </p:cNvSpPr>
          <p:nvPr>
            <p:ph type="sldNum" sz="quarter" idx="12"/>
          </p:nvPr>
        </p:nvSpPr>
        <p:spPr>
          <a:xfrm>
            <a:off x="8518946" y="262039"/>
            <a:ext cx="683339" cy="365125"/>
          </a:xfrm>
        </p:spPr>
        <p:txBody>
          <a:bodyPr/>
          <a:lstStyle/>
          <a:p>
            <a:fld id="{E9F35CC5-3CA3-43C1-B6DE-187BBA77679F}" type="slidenum">
              <a:rPr lang="en-US" sz="1200" smtClean="0"/>
              <a:t>31</a:t>
            </a:fld>
            <a:endParaRPr lang="en-US" dirty="0"/>
          </a:p>
        </p:txBody>
      </p:sp>
    </p:spTree>
    <p:extLst>
      <p:ext uri="{BB962C8B-B14F-4D97-AF65-F5344CB8AC3E}">
        <p14:creationId xmlns:p14="http://schemas.microsoft.com/office/powerpoint/2010/main" val="3156309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4A04D-13F3-9D17-775A-03AF659AE3AF}"/>
              </a:ext>
            </a:extLst>
          </p:cNvPr>
          <p:cNvSpPr>
            <a:spLocks noGrp="1"/>
          </p:cNvSpPr>
          <p:nvPr>
            <p:ph type="title"/>
          </p:nvPr>
        </p:nvSpPr>
        <p:spPr>
          <a:xfrm>
            <a:off x="596652" y="161365"/>
            <a:ext cx="8596668" cy="770965"/>
          </a:xfrm>
        </p:spPr>
        <p:txBody>
          <a:bodyPr/>
          <a:lstStyle/>
          <a:p>
            <a:r>
              <a:rPr lang="en-US" dirty="0"/>
              <a:t>MODEL TRAINING:</a:t>
            </a:r>
          </a:p>
        </p:txBody>
      </p:sp>
      <p:sp>
        <p:nvSpPr>
          <p:cNvPr id="3" name="Content Placeholder 2">
            <a:extLst>
              <a:ext uri="{FF2B5EF4-FFF2-40B4-BE49-F238E27FC236}">
                <a16:creationId xmlns:a16="http://schemas.microsoft.com/office/drawing/2014/main" id="{8D347CB4-0CD6-DE42-2957-81D1D071C4FF}"/>
              </a:ext>
            </a:extLst>
          </p:cNvPr>
          <p:cNvSpPr>
            <a:spLocks noGrp="1"/>
          </p:cNvSpPr>
          <p:nvPr>
            <p:ph idx="1"/>
          </p:nvPr>
        </p:nvSpPr>
        <p:spPr>
          <a:xfrm>
            <a:off x="596652" y="833719"/>
            <a:ext cx="8677350" cy="5207644"/>
          </a:xfrm>
        </p:spPr>
        <p:txBody>
          <a:bodyPr/>
          <a:lstStyle/>
          <a:p>
            <a:r>
              <a:rPr lang="en-US" dirty="0"/>
              <a:t>Based on the date, the dataset is divided into training and testing sets. Data prior to '2022-12-1' is utilized for training (</a:t>
            </a:r>
            <a:r>
              <a:rPr lang="en-US" dirty="0" err="1"/>
              <a:t>training_data</a:t>
            </a:r>
            <a:r>
              <a:rPr lang="en-US" dirty="0"/>
              <a:t>), whereas data after '2022-12-1' is used for testing (</a:t>
            </a:r>
            <a:r>
              <a:rPr lang="en-US" dirty="0" err="1"/>
              <a:t>testing_data</a:t>
            </a:r>
            <a:r>
              <a:rPr lang="en-US" dirty="0"/>
              <a:t>).</a:t>
            </a:r>
          </a:p>
          <a:p>
            <a:r>
              <a:rPr lang="en-US" dirty="0"/>
              <a:t>Creating Feature Matrix and Target Variable:</a:t>
            </a:r>
          </a:p>
          <a:p>
            <a:pPr marL="0" indent="0" algn="just">
              <a:buNone/>
            </a:pPr>
            <a:r>
              <a:rPr lang="en-US" dirty="0"/>
              <a:t> The feature matrices (</a:t>
            </a:r>
            <a:r>
              <a:rPr lang="en-US" dirty="0" err="1"/>
              <a:t>X_train</a:t>
            </a:r>
            <a:r>
              <a:rPr lang="en-US" dirty="0"/>
              <a:t> and </a:t>
            </a:r>
            <a:r>
              <a:rPr lang="en-US" dirty="0" err="1"/>
              <a:t>X_test</a:t>
            </a:r>
            <a:r>
              <a:rPr lang="en-US" dirty="0"/>
              <a:t>) for both the training and testing sets are defined using specified columns from the </a:t>
            </a:r>
            <a:r>
              <a:rPr lang="en-US" dirty="0" err="1"/>
              <a:t>DataFrame</a:t>
            </a:r>
            <a:r>
              <a:rPr lang="en-US" dirty="0"/>
              <a:t>. These are the characteristics that will be utilized to predict the target </a:t>
            </a:r>
            <a:r>
              <a:rPr lang="en-US" dirty="0" err="1"/>
              <a:t>variable.For</a:t>
            </a:r>
            <a:r>
              <a:rPr lang="en-US" dirty="0"/>
              <a:t> each set, the goal variables (</a:t>
            </a:r>
            <a:r>
              <a:rPr lang="en-US" dirty="0" err="1"/>
              <a:t>y_train</a:t>
            </a:r>
            <a:r>
              <a:rPr lang="en-US" dirty="0"/>
              <a:t> and </a:t>
            </a:r>
            <a:r>
              <a:rPr lang="en-US" dirty="0" err="1"/>
              <a:t>y_test</a:t>
            </a:r>
            <a:r>
              <a:rPr lang="en-US" dirty="0"/>
              <a:t>) are defined as the '</a:t>
            </a:r>
            <a:r>
              <a:rPr lang="en-US" dirty="0" err="1"/>
              <a:t>RT_Demand</a:t>
            </a:r>
            <a:r>
              <a:rPr lang="en-US" dirty="0"/>
              <a:t>’ column.</a:t>
            </a:r>
          </a:p>
          <a:p>
            <a:pPr algn="just"/>
            <a:r>
              <a:rPr lang="en-US" dirty="0"/>
              <a:t>Machine learning models can be trained and tested using these datasets. The feature matrices are represented by </a:t>
            </a:r>
            <a:r>
              <a:rPr lang="en-US" dirty="0" err="1"/>
              <a:t>X_train</a:t>
            </a:r>
            <a:r>
              <a:rPr lang="en-US" dirty="0"/>
              <a:t> and </a:t>
            </a:r>
            <a:r>
              <a:rPr lang="en-US" dirty="0" err="1"/>
              <a:t>X_test</a:t>
            </a:r>
            <a:r>
              <a:rPr lang="en-US" dirty="0"/>
              <a:t>, while the target variables are represented by </a:t>
            </a:r>
            <a:r>
              <a:rPr lang="en-US" dirty="0" err="1"/>
              <a:t>y_train</a:t>
            </a:r>
            <a:r>
              <a:rPr lang="en-US" dirty="0"/>
              <a:t> and </a:t>
            </a:r>
            <a:r>
              <a:rPr lang="en-US" dirty="0" err="1"/>
              <a:t>y_test</a:t>
            </a:r>
            <a:r>
              <a:rPr lang="en-US" dirty="0"/>
              <a:t>.</a:t>
            </a:r>
          </a:p>
          <a:p>
            <a:pPr algn="just"/>
            <a:r>
              <a:rPr lang="en-US" dirty="0"/>
              <a:t>A fundamental linear regression method in which a model is created, trained with existing data, and used to make predictions on fresh, unknown data. Linear regression presupposes that the independent variables (features) and the dependent variable (target) have a linear relationship. The trained model can then be assessed further and used for analysis or prediction.</a:t>
            </a:r>
          </a:p>
        </p:txBody>
      </p:sp>
      <p:sp>
        <p:nvSpPr>
          <p:cNvPr id="4" name="Slide Number Placeholder 3">
            <a:extLst>
              <a:ext uri="{FF2B5EF4-FFF2-40B4-BE49-F238E27FC236}">
                <a16:creationId xmlns:a16="http://schemas.microsoft.com/office/drawing/2014/main" id="{62079CFE-89E9-29D2-328A-FDF66E95E125}"/>
              </a:ext>
            </a:extLst>
          </p:cNvPr>
          <p:cNvSpPr>
            <a:spLocks noGrp="1"/>
          </p:cNvSpPr>
          <p:nvPr>
            <p:ph type="sldNum" sz="quarter" idx="12"/>
          </p:nvPr>
        </p:nvSpPr>
        <p:spPr>
          <a:xfrm>
            <a:off x="8550322" y="364284"/>
            <a:ext cx="683339" cy="365125"/>
          </a:xfrm>
        </p:spPr>
        <p:txBody>
          <a:bodyPr/>
          <a:lstStyle/>
          <a:p>
            <a:fld id="{E9F35CC5-3CA3-43C1-B6DE-187BBA77679F}" type="slidenum">
              <a:rPr lang="en-US" sz="1200" smtClean="0"/>
              <a:t>32</a:t>
            </a:fld>
            <a:endParaRPr lang="en-US" dirty="0"/>
          </a:p>
        </p:txBody>
      </p:sp>
    </p:spTree>
    <p:extLst>
      <p:ext uri="{BB962C8B-B14F-4D97-AF65-F5344CB8AC3E}">
        <p14:creationId xmlns:p14="http://schemas.microsoft.com/office/powerpoint/2010/main" val="3907588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CAB3-2F89-81A4-3BDF-18CE54CD2DB0}"/>
              </a:ext>
            </a:extLst>
          </p:cNvPr>
          <p:cNvSpPr>
            <a:spLocks noGrp="1"/>
          </p:cNvSpPr>
          <p:nvPr>
            <p:ph type="title"/>
          </p:nvPr>
        </p:nvSpPr>
        <p:spPr>
          <a:xfrm>
            <a:off x="677334" y="1004046"/>
            <a:ext cx="8596668" cy="770965"/>
          </a:xfrm>
        </p:spPr>
        <p:txBody>
          <a:bodyPr/>
          <a:lstStyle/>
          <a:p>
            <a:r>
              <a:rPr lang="en-US" dirty="0"/>
              <a:t>MODEL EVALUATION</a:t>
            </a:r>
            <a:r>
              <a:rPr lang="en-US" dirty="0">
                <a:sym typeface="Wingdings" panose="05000000000000000000" pitchFamily="2" charset="2"/>
              </a:rPr>
              <a:t>: </a:t>
            </a:r>
            <a:r>
              <a:rPr lang="en-US" sz="1600" dirty="0">
                <a:sym typeface="Wingdings" panose="05000000000000000000" pitchFamily="2" charset="2"/>
              </a:rPr>
              <a:t>(Continued…)</a:t>
            </a:r>
            <a:endParaRPr lang="en-US" dirty="0"/>
          </a:p>
        </p:txBody>
      </p:sp>
      <p:sp>
        <p:nvSpPr>
          <p:cNvPr id="3" name="Content Placeholder 2">
            <a:extLst>
              <a:ext uri="{FF2B5EF4-FFF2-40B4-BE49-F238E27FC236}">
                <a16:creationId xmlns:a16="http://schemas.microsoft.com/office/drawing/2014/main" id="{35A9ADE7-2DB1-B134-B3B7-5CB27B7A7EF4}"/>
              </a:ext>
            </a:extLst>
          </p:cNvPr>
          <p:cNvSpPr>
            <a:spLocks noGrp="1"/>
          </p:cNvSpPr>
          <p:nvPr>
            <p:ph idx="1"/>
          </p:nvPr>
        </p:nvSpPr>
        <p:spPr>
          <a:xfrm>
            <a:off x="677334" y="2232213"/>
            <a:ext cx="8596668" cy="4795268"/>
          </a:xfrm>
        </p:spPr>
        <p:txBody>
          <a:bodyPr/>
          <a:lstStyle/>
          <a:p>
            <a:r>
              <a:rPr lang="en-US" dirty="0"/>
              <a:t>These are the values for Linear Regression models:</a:t>
            </a:r>
          </a:p>
          <a:p>
            <a:r>
              <a:rPr lang="en-US" dirty="0"/>
              <a:t>The MSE and RMSE values are calculated:</a:t>
            </a:r>
          </a:p>
          <a:p>
            <a:pPr marL="0" indent="0">
              <a:buNone/>
            </a:pPr>
            <a:r>
              <a:rPr lang="en-US" dirty="0"/>
              <a:t>        Mean Squared Error(MSE) = 11663.605360351292</a:t>
            </a:r>
          </a:p>
          <a:p>
            <a:pPr marL="0" indent="0">
              <a:buNone/>
            </a:pPr>
            <a:r>
              <a:rPr lang="en-US" dirty="0"/>
              <a:t>        Root Mean Squared Error = 107.99817294913508</a:t>
            </a:r>
          </a:p>
          <a:p>
            <a:r>
              <a:rPr lang="en-US" dirty="0"/>
              <a:t>The r2 score value is calculated:</a:t>
            </a:r>
          </a:p>
          <a:p>
            <a:pPr marL="0" indent="0">
              <a:buNone/>
            </a:pPr>
            <a:r>
              <a:rPr lang="en-US" dirty="0"/>
              <a:t>        r2 score= 0.654714560140025</a:t>
            </a:r>
          </a:p>
          <a:p>
            <a:pPr marL="0" indent="0">
              <a:buNone/>
            </a:pPr>
            <a:endParaRPr lang="en-US" dirty="0"/>
          </a:p>
        </p:txBody>
      </p:sp>
      <p:sp>
        <p:nvSpPr>
          <p:cNvPr id="4" name="Slide Number Placeholder 3">
            <a:extLst>
              <a:ext uri="{FF2B5EF4-FFF2-40B4-BE49-F238E27FC236}">
                <a16:creationId xmlns:a16="http://schemas.microsoft.com/office/drawing/2014/main" id="{566FA8C1-C97C-DC29-03FE-11543198D0B7}"/>
              </a:ext>
            </a:extLst>
          </p:cNvPr>
          <p:cNvSpPr>
            <a:spLocks noGrp="1"/>
          </p:cNvSpPr>
          <p:nvPr>
            <p:ph type="sldNum" sz="quarter" idx="12"/>
          </p:nvPr>
        </p:nvSpPr>
        <p:spPr>
          <a:xfrm>
            <a:off x="8590663" y="1004046"/>
            <a:ext cx="683339" cy="365125"/>
          </a:xfrm>
        </p:spPr>
        <p:txBody>
          <a:bodyPr/>
          <a:lstStyle/>
          <a:p>
            <a:fld id="{E9F35CC5-3CA3-43C1-B6DE-187BBA77679F}" type="slidenum">
              <a:rPr lang="en-US" sz="1200" smtClean="0"/>
              <a:t>33</a:t>
            </a:fld>
            <a:endParaRPr lang="en-US" dirty="0"/>
          </a:p>
        </p:txBody>
      </p:sp>
    </p:spTree>
    <p:extLst>
      <p:ext uri="{BB962C8B-B14F-4D97-AF65-F5344CB8AC3E}">
        <p14:creationId xmlns:p14="http://schemas.microsoft.com/office/powerpoint/2010/main" val="10409659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0B92-DB18-C3F9-C971-1AE47812C981}"/>
              </a:ext>
            </a:extLst>
          </p:cNvPr>
          <p:cNvSpPr>
            <a:spLocks noGrp="1"/>
          </p:cNvSpPr>
          <p:nvPr>
            <p:ph type="title"/>
          </p:nvPr>
        </p:nvSpPr>
        <p:spPr>
          <a:xfrm>
            <a:off x="677334" y="609600"/>
            <a:ext cx="8596668" cy="950259"/>
          </a:xfrm>
        </p:spPr>
        <p:txBody>
          <a:bodyPr/>
          <a:lstStyle/>
          <a:p>
            <a:r>
              <a:rPr lang="en-US" dirty="0"/>
              <a:t>MODEL TRAINING</a:t>
            </a:r>
            <a:r>
              <a:rPr lang="en-US" dirty="0">
                <a:sym typeface="Wingdings" panose="05000000000000000000" pitchFamily="2" charset="2"/>
              </a:rPr>
              <a:t>: </a:t>
            </a:r>
            <a:r>
              <a:rPr lang="en-US" sz="1600" dirty="0">
                <a:sym typeface="Wingdings" panose="05000000000000000000" pitchFamily="2" charset="2"/>
              </a:rPr>
              <a:t>(Continued…)</a:t>
            </a:r>
            <a:endParaRPr lang="en-US" dirty="0"/>
          </a:p>
        </p:txBody>
      </p:sp>
      <p:sp>
        <p:nvSpPr>
          <p:cNvPr id="3" name="Content Placeholder 2">
            <a:extLst>
              <a:ext uri="{FF2B5EF4-FFF2-40B4-BE49-F238E27FC236}">
                <a16:creationId xmlns:a16="http://schemas.microsoft.com/office/drawing/2014/main" id="{C42BB8C7-4BCF-84C2-F91D-2065D4DEB4AD}"/>
              </a:ext>
            </a:extLst>
          </p:cNvPr>
          <p:cNvSpPr>
            <a:spLocks noGrp="1"/>
          </p:cNvSpPr>
          <p:nvPr>
            <p:ph idx="1"/>
          </p:nvPr>
        </p:nvSpPr>
        <p:spPr>
          <a:xfrm>
            <a:off x="677334" y="1281953"/>
            <a:ext cx="8923866" cy="5369859"/>
          </a:xfrm>
        </p:spPr>
        <p:txBody>
          <a:bodyPr>
            <a:normAutofit/>
          </a:bodyPr>
          <a:lstStyle/>
          <a:p>
            <a:r>
              <a:rPr lang="en-US" dirty="0"/>
              <a:t>Random Forest </a:t>
            </a:r>
            <a:r>
              <a:rPr lang="en-US" dirty="0" err="1"/>
              <a:t>Classifier:The</a:t>
            </a:r>
            <a:r>
              <a:rPr lang="en-US" dirty="0"/>
              <a:t> code creates and trains a Random Forest Regressor model with 100 trees based on the characteristics (</a:t>
            </a:r>
            <a:r>
              <a:rPr lang="en-US" dirty="0" err="1"/>
              <a:t>X_train</a:t>
            </a:r>
            <a:r>
              <a:rPr lang="en-US" dirty="0"/>
              <a:t>) and target variable (</a:t>
            </a:r>
            <a:r>
              <a:rPr lang="en-US" dirty="0" err="1"/>
              <a:t>y_train</a:t>
            </a:r>
            <a:r>
              <a:rPr lang="en-US" dirty="0"/>
              <a:t>) supplied.</a:t>
            </a:r>
          </a:p>
          <a:p>
            <a:pPr algn="just"/>
            <a:r>
              <a:rPr lang="en-US" dirty="0"/>
              <a:t>Random Forest models are a collection of decision trees, with each tree trained on a distinct sample of the data and making its own predictions. The final forecast is frequently an average of all the trees or a vote process.</a:t>
            </a:r>
          </a:p>
          <a:p>
            <a:pPr algn="just"/>
            <a:r>
              <a:rPr lang="en-US" dirty="0"/>
              <a:t>The </a:t>
            </a:r>
            <a:r>
              <a:rPr lang="en-US" dirty="0" err="1"/>
              <a:t>random_state</a:t>
            </a:r>
            <a:r>
              <a:rPr lang="en-US" dirty="0"/>
              <a:t> parameter is set to allow others to duplicate the exact same model if they use the same random seed.</a:t>
            </a:r>
          </a:p>
          <a:p>
            <a:pPr algn="just"/>
            <a:r>
              <a:rPr lang="en-US" dirty="0"/>
              <a:t>The </a:t>
            </a:r>
            <a:r>
              <a:rPr lang="en-US" dirty="0" err="1"/>
              <a:t>rf_model</a:t>
            </a:r>
            <a:r>
              <a:rPr lang="en-US" dirty="0"/>
              <a:t> instance holds information on the ensemble of decision trees after training, and this trained model can be used to make predictions on new data (</a:t>
            </a:r>
            <a:r>
              <a:rPr lang="en-US" dirty="0" err="1"/>
              <a:t>X_test</a:t>
            </a:r>
            <a:r>
              <a:rPr lang="en-US" dirty="0"/>
              <a:t>), evaluate performance, or examine feature importance. </a:t>
            </a:r>
          </a:p>
          <a:p>
            <a:pPr algn="just"/>
            <a:r>
              <a:rPr lang="en-US" dirty="0"/>
              <a:t>After training the Random Forest Regressor model, the predict technique is used to generate predictions using new, previously unseen data (in this case, the test set).The projected values for the target variable are stored in </a:t>
            </a:r>
            <a:r>
              <a:rPr lang="en-US" dirty="0" err="1"/>
              <a:t>rf_predictions</a:t>
            </a:r>
            <a:r>
              <a:rPr lang="en-US" dirty="0"/>
              <a:t>, which is a NumPy array or array-like object based on the characteristics in </a:t>
            </a:r>
            <a:r>
              <a:rPr lang="en-US" dirty="0" err="1"/>
              <a:t>X_test</a:t>
            </a:r>
            <a:r>
              <a:rPr lang="en-US" dirty="0"/>
              <a:t>.</a:t>
            </a:r>
          </a:p>
        </p:txBody>
      </p:sp>
      <p:sp>
        <p:nvSpPr>
          <p:cNvPr id="4" name="Slide Number Placeholder 3">
            <a:extLst>
              <a:ext uri="{FF2B5EF4-FFF2-40B4-BE49-F238E27FC236}">
                <a16:creationId xmlns:a16="http://schemas.microsoft.com/office/drawing/2014/main" id="{246B28E3-202D-F0BE-60DC-0ED2AABF30AC}"/>
              </a:ext>
            </a:extLst>
          </p:cNvPr>
          <p:cNvSpPr>
            <a:spLocks noGrp="1"/>
          </p:cNvSpPr>
          <p:nvPr>
            <p:ph type="sldNum" sz="quarter" idx="12"/>
          </p:nvPr>
        </p:nvSpPr>
        <p:spPr>
          <a:xfrm>
            <a:off x="8633012" y="581501"/>
            <a:ext cx="640990" cy="364275"/>
          </a:xfrm>
        </p:spPr>
        <p:txBody>
          <a:bodyPr/>
          <a:lstStyle/>
          <a:p>
            <a:fld id="{E9F35CC5-3CA3-43C1-B6DE-187BBA77679F}" type="slidenum">
              <a:rPr lang="en-US" sz="1200" smtClean="0"/>
              <a:t>34</a:t>
            </a:fld>
            <a:endParaRPr lang="en-US" dirty="0"/>
          </a:p>
        </p:txBody>
      </p:sp>
    </p:spTree>
    <p:extLst>
      <p:ext uri="{BB962C8B-B14F-4D97-AF65-F5344CB8AC3E}">
        <p14:creationId xmlns:p14="http://schemas.microsoft.com/office/powerpoint/2010/main" val="2600410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91BEB-5742-E4C7-CB8E-14BA06A83CDF}"/>
              </a:ext>
            </a:extLst>
          </p:cNvPr>
          <p:cNvSpPr>
            <a:spLocks noGrp="1"/>
          </p:cNvSpPr>
          <p:nvPr>
            <p:ph type="title"/>
          </p:nvPr>
        </p:nvSpPr>
        <p:spPr>
          <a:xfrm>
            <a:off x="677334" y="609600"/>
            <a:ext cx="8457701" cy="753035"/>
          </a:xfrm>
        </p:spPr>
        <p:txBody>
          <a:bodyPr/>
          <a:lstStyle/>
          <a:p>
            <a:r>
              <a:rPr lang="en-US" dirty="0"/>
              <a:t>MODEL  EVALUATION</a:t>
            </a:r>
            <a:r>
              <a:rPr lang="en-US" dirty="0">
                <a:sym typeface="Wingdings" panose="05000000000000000000" pitchFamily="2" charset="2"/>
              </a:rPr>
              <a:t>: </a:t>
            </a:r>
            <a:r>
              <a:rPr lang="en-US" sz="1600" dirty="0">
                <a:sym typeface="Wingdings" panose="05000000000000000000" pitchFamily="2" charset="2"/>
              </a:rPr>
              <a:t>(Continued…)</a:t>
            </a:r>
            <a:endParaRPr lang="en-US" dirty="0"/>
          </a:p>
        </p:txBody>
      </p:sp>
      <p:sp>
        <p:nvSpPr>
          <p:cNvPr id="3" name="Content Placeholder 2">
            <a:extLst>
              <a:ext uri="{FF2B5EF4-FFF2-40B4-BE49-F238E27FC236}">
                <a16:creationId xmlns:a16="http://schemas.microsoft.com/office/drawing/2014/main" id="{5B05DD80-CD7D-915E-8969-ECA9576FB5D9}"/>
              </a:ext>
            </a:extLst>
          </p:cNvPr>
          <p:cNvSpPr>
            <a:spLocks noGrp="1"/>
          </p:cNvSpPr>
          <p:nvPr>
            <p:ph idx="1"/>
          </p:nvPr>
        </p:nvSpPr>
        <p:spPr>
          <a:xfrm>
            <a:off x="677334" y="1362635"/>
            <a:ext cx="8596668" cy="4678727"/>
          </a:xfrm>
        </p:spPr>
        <p:txBody>
          <a:bodyPr/>
          <a:lstStyle/>
          <a:p>
            <a:r>
              <a:rPr lang="en-US" dirty="0"/>
              <a:t>To evaluate the model's performance, these predictions can be further assessed and compared to the actual target values (</a:t>
            </a:r>
            <a:r>
              <a:rPr lang="en-US" dirty="0" err="1"/>
              <a:t>y_test</a:t>
            </a:r>
            <a:r>
              <a:rPr lang="en-US" dirty="0"/>
              <a:t>). Mean Squared Error (MSE), Root Mean Squared Error (RMSE), and R-squared are all common measurements.</a:t>
            </a:r>
          </a:p>
          <a:p>
            <a:r>
              <a:rPr lang="en-US" dirty="0"/>
              <a:t>The MSE and RMSE values are calculated:</a:t>
            </a:r>
          </a:p>
          <a:p>
            <a:pPr marL="0" indent="0">
              <a:buNone/>
            </a:pPr>
            <a:r>
              <a:rPr lang="en-US" dirty="0"/>
              <a:t>        Mean Squared Error(MSE) = 6426.511885828212       </a:t>
            </a:r>
          </a:p>
          <a:p>
            <a:pPr marL="0" indent="0">
              <a:buNone/>
            </a:pPr>
            <a:r>
              <a:rPr lang="en-US" dirty="0"/>
              <a:t>        Root Mean Squared Error = 80.1655280393525</a:t>
            </a:r>
          </a:p>
          <a:p>
            <a:endParaRPr lang="en-US" dirty="0"/>
          </a:p>
        </p:txBody>
      </p:sp>
      <p:sp>
        <p:nvSpPr>
          <p:cNvPr id="4" name="Slide Number Placeholder 3">
            <a:extLst>
              <a:ext uri="{FF2B5EF4-FFF2-40B4-BE49-F238E27FC236}">
                <a16:creationId xmlns:a16="http://schemas.microsoft.com/office/drawing/2014/main" id="{6BC016F7-748C-DA89-3166-EDC3CFEFE93D}"/>
              </a:ext>
            </a:extLst>
          </p:cNvPr>
          <p:cNvSpPr>
            <a:spLocks noGrp="1"/>
          </p:cNvSpPr>
          <p:nvPr>
            <p:ph type="sldNum" sz="quarter" idx="12"/>
          </p:nvPr>
        </p:nvSpPr>
        <p:spPr>
          <a:xfrm>
            <a:off x="8521179" y="707362"/>
            <a:ext cx="683339" cy="365125"/>
          </a:xfrm>
        </p:spPr>
        <p:txBody>
          <a:bodyPr/>
          <a:lstStyle/>
          <a:p>
            <a:fld id="{E9F35CC5-3CA3-43C1-B6DE-187BBA77679F}" type="slidenum">
              <a:rPr lang="en-US" sz="1200" smtClean="0"/>
              <a:t>35</a:t>
            </a:fld>
            <a:endParaRPr lang="en-US" dirty="0"/>
          </a:p>
        </p:txBody>
      </p:sp>
    </p:spTree>
    <p:extLst>
      <p:ext uri="{BB962C8B-B14F-4D97-AF65-F5344CB8AC3E}">
        <p14:creationId xmlns:p14="http://schemas.microsoft.com/office/powerpoint/2010/main" val="3588091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E009-3AFF-C56D-04CE-86CF14D41D4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7F2C89A-FBC7-3584-A84F-B050988905B1}"/>
              </a:ext>
            </a:extLst>
          </p:cNvPr>
          <p:cNvSpPr>
            <a:spLocks noGrp="1"/>
          </p:cNvSpPr>
          <p:nvPr>
            <p:ph idx="1"/>
          </p:nvPr>
        </p:nvSpPr>
        <p:spPr/>
        <p:txBody>
          <a:bodyPr/>
          <a:lstStyle/>
          <a:p>
            <a:r>
              <a:rPr lang="en-US" dirty="0"/>
              <a:t>Based on this MSE and RMSE values Random Forest Classifier is the best model.</a:t>
            </a:r>
          </a:p>
          <a:p>
            <a:endParaRPr lang="en-US" dirty="0"/>
          </a:p>
          <a:p>
            <a:endParaRPr lang="en-US" dirty="0"/>
          </a:p>
        </p:txBody>
      </p:sp>
      <p:sp>
        <p:nvSpPr>
          <p:cNvPr id="4" name="Slide Number Placeholder 3">
            <a:extLst>
              <a:ext uri="{FF2B5EF4-FFF2-40B4-BE49-F238E27FC236}">
                <a16:creationId xmlns:a16="http://schemas.microsoft.com/office/drawing/2014/main" id="{6D73246D-E1E6-1449-7C7F-63A8E2F21511}"/>
              </a:ext>
            </a:extLst>
          </p:cNvPr>
          <p:cNvSpPr>
            <a:spLocks noGrp="1"/>
          </p:cNvSpPr>
          <p:nvPr>
            <p:ph type="sldNum" sz="quarter" idx="12"/>
          </p:nvPr>
        </p:nvSpPr>
        <p:spPr>
          <a:xfrm>
            <a:off x="8671346" y="609600"/>
            <a:ext cx="683339" cy="365125"/>
          </a:xfrm>
        </p:spPr>
        <p:txBody>
          <a:bodyPr/>
          <a:lstStyle/>
          <a:p>
            <a:fld id="{E9F35CC5-3CA3-43C1-B6DE-187BBA77679F}" type="slidenum">
              <a:rPr lang="en-US" sz="1050" smtClean="0"/>
              <a:t>36</a:t>
            </a:fld>
            <a:endParaRPr lang="en-US" dirty="0"/>
          </a:p>
        </p:txBody>
      </p:sp>
    </p:spTree>
    <p:extLst>
      <p:ext uri="{BB962C8B-B14F-4D97-AF65-F5344CB8AC3E}">
        <p14:creationId xmlns:p14="http://schemas.microsoft.com/office/powerpoint/2010/main" val="6427111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9092-012F-A1D7-53F9-252543566E3D}"/>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763DFB95-8B63-1DC9-1B46-45999111226E}"/>
              </a:ext>
            </a:extLst>
          </p:cNvPr>
          <p:cNvSpPr>
            <a:spLocks noGrp="1"/>
          </p:cNvSpPr>
          <p:nvPr>
            <p:ph idx="1"/>
          </p:nvPr>
        </p:nvSpPr>
        <p:spPr/>
        <p:txBody>
          <a:bodyPr/>
          <a:lstStyle/>
          <a:p>
            <a:r>
              <a:rPr lang="en-US" dirty="0"/>
              <a:t>We can add interactive variable between </a:t>
            </a:r>
            <a:r>
              <a:rPr lang="en-US" dirty="0" err="1"/>
              <a:t>Hr_end</a:t>
            </a:r>
            <a:r>
              <a:rPr lang="en-US" dirty="0"/>
              <a:t> and Day of week to improve the model.</a:t>
            </a:r>
          </a:p>
          <a:p>
            <a:r>
              <a:rPr lang="en-US" dirty="0"/>
              <a:t>We can add interactive variable between Dry bulb and DAYOFWEEK to improve the model.</a:t>
            </a:r>
          </a:p>
          <a:p>
            <a:r>
              <a:rPr lang="en-US" dirty="0"/>
              <a:t>We can add interactive variable between </a:t>
            </a:r>
            <a:r>
              <a:rPr lang="en-US" dirty="0" err="1"/>
              <a:t>Dry_bulb_square</a:t>
            </a:r>
            <a:r>
              <a:rPr lang="en-US" dirty="0"/>
              <a:t> and </a:t>
            </a:r>
            <a:r>
              <a:rPr lang="en-US" dirty="0" err="1"/>
              <a:t>Dayofweek</a:t>
            </a:r>
            <a:r>
              <a:rPr lang="en-US" dirty="0"/>
              <a:t> to improve the model.</a:t>
            </a:r>
          </a:p>
          <a:p>
            <a:r>
              <a:rPr lang="en-US" dirty="0"/>
              <a:t>We can extend the cross validation to the second level by training data sets till October 2022 and test it with November 2022.</a:t>
            </a:r>
          </a:p>
          <a:p>
            <a:r>
              <a:rPr lang="en-US" dirty="0"/>
              <a:t>We can consider public holidays and normal days to improve </a:t>
            </a:r>
            <a:r>
              <a:rPr lang="en-US"/>
              <a:t>the model .</a:t>
            </a:r>
            <a:endParaRPr lang="en-US" dirty="0"/>
          </a:p>
        </p:txBody>
      </p:sp>
      <p:sp>
        <p:nvSpPr>
          <p:cNvPr id="4" name="Slide Number Placeholder 3">
            <a:extLst>
              <a:ext uri="{FF2B5EF4-FFF2-40B4-BE49-F238E27FC236}">
                <a16:creationId xmlns:a16="http://schemas.microsoft.com/office/drawing/2014/main" id="{BD5FAC5C-6EAB-12CF-BA3D-F3A4100B6550}"/>
              </a:ext>
            </a:extLst>
          </p:cNvPr>
          <p:cNvSpPr>
            <a:spLocks noGrp="1"/>
          </p:cNvSpPr>
          <p:nvPr>
            <p:ph type="sldNum" sz="quarter" idx="12"/>
          </p:nvPr>
        </p:nvSpPr>
        <p:spPr/>
        <p:txBody>
          <a:bodyPr/>
          <a:lstStyle/>
          <a:p>
            <a:fld id="{E9F35CC5-3CA3-43C1-B6DE-187BBA77679F}" type="slidenum">
              <a:rPr lang="en-US" smtClean="0"/>
              <a:t>37</a:t>
            </a:fld>
            <a:endParaRPr lang="en-US"/>
          </a:p>
        </p:txBody>
      </p:sp>
    </p:spTree>
    <p:extLst>
      <p:ext uri="{BB962C8B-B14F-4D97-AF65-F5344CB8AC3E}">
        <p14:creationId xmlns:p14="http://schemas.microsoft.com/office/powerpoint/2010/main" val="2118072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9D444E-7560-3F75-8B77-179F811C105A}"/>
              </a:ext>
            </a:extLst>
          </p:cNvPr>
          <p:cNvSpPr>
            <a:spLocks noGrp="1"/>
          </p:cNvSpPr>
          <p:nvPr>
            <p:ph type="title"/>
          </p:nvPr>
        </p:nvSpPr>
        <p:spPr>
          <a:xfrm>
            <a:off x="829735" y="833540"/>
            <a:ext cx="8596668" cy="2595460"/>
          </a:xfrm>
        </p:spPr>
        <p:txBody>
          <a:bodyPr/>
          <a:lstStyle/>
          <a:p>
            <a:r>
              <a:rPr lang="en-US" dirty="0"/>
              <a:t>THANK YOU</a:t>
            </a:r>
          </a:p>
        </p:txBody>
      </p:sp>
      <p:sp>
        <p:nvSpPr>
          <p:cNvPr id="5" name="Text Placeholder 4">
            <a:extLst>
              <a:ext uri="{FF2B5EF4-FFF2-40B4-BE49-F238E27FC236}">
                <a16:creationId xmlns:a16="http://schemas.microsoft.com/office/drawing/2014/main" id="{2AC25C9A-BB0F-17F8-F6B1-89B7C3407B19}"/>
              </a:ext>
            </a:extLst>
          </p:cNvPr>
          <p:cNvSpPr>
            <a:spLocks noGrp="1"/>
          </p:cNvSpPr>
          <p:nvPr>
            <p:ph type="body" idx="1"/>
          </p:nvPr>
        </p:nvSpPr>
        <p:spPr>
          <a:xfrm>
            <a:off x="937311" y="3429000"/>
            <a:ext cx="8596668" cy="1513914"/>
          </a:xfrm>
        </p:spPr>
        <p:txBody>
          <a:bodyPr/>
          <a:lstStyle/>
          <a:p>
            <a:r>
              <a:rPr lang="en-US" dirty="0"/>
              <a:t>TEAM 6</a:t>
            </a:r>
          </a:p>
        </p:txBody>
      </p:sp>
      <p:sp>
        <p:nvSpPr>
          <p:cNvPr id="6" name="Slide Number Placeholder 5">
            <a:extLst>
              <a:ext uri="{FF2B5EF4-FFF2-40B4-BE49-F238E27FC236}">
                <a16:creationId xmlns:a16="http://schemas.microsoft.com/office/drawing/2014/main" id="{51A3BA17-26C2-C2F7-2ECD-306C6CCA730C}"/>
              </a:ext>
            </a:extLst>
          </p:cNvPr>
          <p:cNvSpPr>
            <a:spLocks noGrp="1"/>
          </p:cNvSpPr>
          <p:nvPr>
            <p:ph type="sldNum" sz="quarter" idx="12"/>
          </p:nvPr>
        </p:nvSpPr>
        <p:spPr>
          <a:xfrm>
            <a:off x="8743064" y="468415"/>
            <a:ext cx="683339" cy="365125"/>
          </a:xfrm>
        </p:spPr>
        <p:txBody>
          <a:bodyPr/>
          <a:lstStyle/>
          <a:p>
            <a:fld id="{E9F35CC5-3CA3-43C1-B6DE-187BBA77679F}" type="slidenum">
              <a:rPr lang="en-US" smtClean="0"/>
              <a:t>38</a:t>
            </a:fld>
            <a:endParaRPr lang="en-US" dirty="0"/>
          </a:p>
        </p:txBody>
      </p:sp>
    </p:spTree>
    <p:extLst>
      <p:ext uri="{BB962C8B-B14F-4D97-AF65-F5344CB8AC3E}">
        <p14:creationId xmlns:p14="http://schemas.microsoft.com/office/powerpoint/2010/main" val="1888025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15065-7328-EDCE-B759-D5C4008F986D}"/>
              </a:ext>
            </a:extLst>
          </p:cNvPr>
          <p:cNvSpPr>
            <a:spLocks noGrp="1"/>
          </p:cNvSpPr>
          <p:nvPr>
            <p:ph type="title"/>
          </p:nvPr>
        </p:nvSpPr>
        <p:spPr>
          <a:xfrm>
            <a:off x="573741" y="53229"/>
            <a:ext cx="8596668" cy="1320800"/>
          </a:xfrm>
        </p:spPr>
        <p:txBody>
          <a:bodyPr/>
          <a:lstStyle/>
          <a:p>
            <a:r>
              <a:rPr lang="en-US" dirty="0"/>
              <a:t>Business Purpose :</a:t>
            </a:r>
          </a:p>
        </p:txBody>
      </p:sp>
      <p:sp>
        <p:nvSpPr>
          <p:cNvPr id="3" name="Content Placeholder 2">
            <a:extLst>
              <a:ext uri="{FF2B5EF4-FFF2-40B4-BE49-F238E27FC236}">
                <a16:creationId xmlns:a16="http://schemas.microsoft.com/office/drawing/2014/main" id="{E200DB81-8705-4484-C19E-7DD85D846CBA}"/>
              </a:ext>
            </a:extLst>
          </p:cNvPr>
          <p:cNvSpPr>
            <a:spLocks noGrp="1"/>
          </p:cNvSpPr>
          <p:nvPr>
            <p:ph idx="1"/>
          </p:nvPr>
        </p:nvSpPr>
        <p:spPr>
          <a:xfrm>
            <a:off x="573741" y="713629"/>
            <a:ext cx="9099177" cy="5947147"/>
          </a:xfrm>
        </p:spPr>
        <p:txBody>
          <a:bodyPr>
            <a:normAutofit fontScale="85000" lnSpcReduction="10000"/>
          </a:bodyPr>
          <a:lstStyle/>
          <a:p>
            <a:pPr algn="just"/>
            <a:r>
              <a:rPr lang="en-US" b="1" dirty="0"/>
              <a:t>Cost Savings for Energy Traders: </a:t>
            </a:r>
            <a:r>
              <a:rPr lang="en-US" dirty="0"/>
              <a:t>Trading techniques that are optimized based on accurate load projections not only lower risks, but also result in cost savings for energy dealers. Precise estimates enable more strategic energy purchase and sales decisions.</a:t>
            </a:r>
          </a:p>
          <a:p>
            <a:pPr algn="just"/>
            <a:r>
              <a:rPr lang="en-US" b="1" dirty="0"/>
              <a:t>Grid Operators' Operational Efficiency: </a:t>
            </a:r>
            <a:r>
              <a:rPr lang="en-US" dirty="0"/>
              <a:t>Grid operators realize operational efficiency benefits by anticipating and responding to load changes, resulting in a smoother grid operation with less impact from unplanned events.</a:t>
            </a:r>
          </a:p>
          <a:p>
            <a:pPr algn="just"/>
            <a:r>
              <a:rPr lang="en-US" b="1" dirty="0"/>
              <a:t>Resilience in the Face of Outages: </a:t>
            </a:r>
            <a:r>
              <a:rPr lang="en-US" dirty="0"/>
              <a:t>Precise load estimates enable grid operators to proactively improve grid resilience, addressing vulnerabilities and averting outages to ensure consumers have uninterrupted power supply.</a:t>
            </a:r>
          </a:p>
          <a:p>
            <a:pPr algn="just"/>
            <a:r>
              <a:rPr lang="en-US" b="1" dirty="0"/>
              <a:t>Scheduling Adaptive Maintenance: </a:t>
            </a:r>
            <a:r>
              <a:rPr lang="en-US" dirty="0"/>
              <a:t>The ability to properly estimate load patterns assists grid operators in scheduling maintenance during times of low demand. This adaptive maintenance strategy reduces consumer disturbances while optimizing maintenance resource utilization.</a:t>
            </a:r>
          </a:p>
          <a:p>
            <a:pPr algn="just"/>
            <a:r>
              <a:rPr lang="en-US" b="1" dirty="0"/>
              <a:t>Sustainability and the Environment: </a:t>
            </a:r>
            <a:r>
              <a:rPr lang="en-US" dirty="0"/>
              <a:t>Reliable data-driven policy decisions based on precise load estimates enable policymakers to prioritize and advocate for sustainable energy practices, lowering the region's environmental impact by promoting renewable energy sources.</a:t>
            </a:r>
          </a:p>
          <a:p>
            <a:pPr algn="just"/>
            <a:r>
              <a:rPr lang="en-US" b="1" dirty="0"/>
              <a:t>Policymakers' Investment Confidence</a:t>
            </a:r>
            <a:r>
              <a:rPr lang="en-US" dirty="0"/>
              <a:t>: Reliable load projections enable policymakers to make educated investment decisions, promoting infrastructure development that is aligned with the region's long-term energy demands and aspirations.</a:t>
            </a:r>
          </a:p>
          <a:p>
            <a:pPr algn="just"/>
            <a:r>
              <a:rPr lang="en-US" b="1" dirty="0"/>
              <a:t>Public Awareness and Participation</a:t>
            </a:r>
            <a:r>
              <a:rPr lang="en-US" dirty="0"/>
              <a:t>: Accurate load forecasting, in conjunction with sustainable energy legislation, fosters an energy-efficient culture by educating the public on consumption trends and encouraging educated energy usage choices.</a:t>
            </a:r>
          </a:p>
          <a:p>
            <a:pPr algn="just"/>
            <a:r>
              <a:rPr lang="en-US" b="1" dirty="0"/>
              <a:t>Market Competitivity</a:t>
            </a:r>
            <a:r>
              <a:rPr lang="en-US" dirty="0"/>
              <a:t>: Accurate load forecasts provide energy traders a competitive advantage by enabling strategic positioning and responsiveness to market trends, fostering dynamism in the competitive energy market.</a:t>
            </a:r>
          </a:p>
        </p:txBody>
      </p:sp>
      <p:sp>
        <p:nvSpPr>
          <p:cNvPr id="4" name="Slide Number Placeholder 3">
            <a:extLst>
              <a:ext uri="{FF2B5EF4-FFF2-40B4-BE49-F238E27FC236}">
                <a16:creationId xmlns:a16="http://schemas.microsoft.com/office/drawing/2014/main" id="{05C23D7E-B94C-E364-4C99-F5FEAC4D1EC8}"/>
              </a:ext>
            </a:extLst>
          </p:cNvPr>
          <p:cNvSpPr>
            <a:spLocks noGrp="1"/>
          </p:cNvSpPr>
          <p:nvPr>
            <p:ph type="sldNum" sz="quarter" idx="12"/>
          </p:nvPr>
        </p:nvSpPr>
        <p:spPr>
          <a:xfrm>
            <a:off x="8617558" y="220571"/>
            <a:ext cx="683339" cy="365125"/>
          </a:xfrm>
        </p:spPr>
        <p:txBody>
          <a:bodyPr/>
          <a:lstStyle/>
          <a:p>
            <a:fld id="{E9F35CC5-3CA3-43C1-B6DE-187BBA77679F}" type="slidenum">
              <a:rPr lang="en-US" sz="1200" smtClean="0"/>
              <a:t>4</a:t>
            </a:fld>
            <a:endParaRPr lang="en-US" dirty="0"/>
          </a:p>
        </p:txBody>
      </p:sp>
    </p:spTree>
    <p:extLst>
      <p:ext uri="{BB962C8B-B14F-4D97-AF65-F5344CB8AC3E}">
        <p14:creationId xmlns:p14="http://schemas.microsoft.com/office/powerpoint/2010/main" val="2154496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3756-D1F5-8EDD-9FF6-0507A6D531D5}"/>
              </a:ext>
            </a:extLst>
          </p:cNvPr>
          <p:cNvSpPr>
            <a:spLocks noGrp="1"/>
          </p:cNvSpPr>
          <p:nvPr>
            <p:ph type="title"/>
          </p:nvPr>
        </p:nvSpPr>
        <p:spPr>
          <a:xfrm>
            <a:off x="677334" y="609600"/>
            <a:ext cx="8596668" cy="679704"/>
          </a:xfrm>
        </p:spPr>
        <p:txBody>
          <a:bodyPr/>
          <a:lstStyle/>
          <a:p>
            <a:r>
              <a:rPr lang="en-US" dirty="0"/>
              <a:t>DATA SOURCE:</a:t>
            </a:r>
          </a:p>
        </p:txBody>
      </p:sp>
      <p:sp>
        <p:nvSpPr>
          <p:cNvPr id="3" name="Content Placeholder 2">
            <a:extLst>
              <a:ext uri="{FF2B5EF4-FFF2-40B4-BE49-F238E27FC236}">
                <a16:creationId xmlns:a16="http://schemas.microsoft.com/office/drawing/2014/main" id="{D7443B2F-201F-4E9F-4EA2-79DD74317C55}"/>
              </a:ext>
            </a:extLst>
          </p:cNvPr>
          <p:cNvSpPr>
            <a:spLocks noGrp="1"/>
          </p:cNvSpPr>
          <p:nvPr>
            <p:ph idx="1"/>
          </p:nvPr>
        </p:nvSpPr>
        <p:spPr>
          <a:xfrm>
            <a:off x="677334" y="1719073"/>
            <a:ext cx="8596668" cy="4322290"/>
          </a:xfrm>
        </p:spPr>
        <p:txBody>
          <a:bodyPr/>
          <a:lstStyle/>
          <a:p>
            <a:r>
              <a:rPr lang="en-US" dirty="0">
                <a:latin typeface="+mj-lt"/>
                <a:cs typeface="Times New Roman" panose="02020603050405020304" pitchFamily="18" charset="0"/>
              </a:rPr>
              <a:t>The utilized data is from New Hampshire (NH) ranging from 2020 to 2022 for  analysis</a:t>
            </a:r>
          </a:p>
          <a:p>
            <a:r>
              <a:rPr lang="en-US" dirty="0">
                <a:latin typeface="+mj-lt"/>
                <a:cs typeface="Times New Roman" panose="02020603050405020304" pitchFamily="18" charset="0"/>
              </a:rPr>
              <a:t>A model is created for estimating the hourly load in New Hampshire for January 2023. </a:t>
            </a:r>
          </a:p>
          <a:p>
            <a:r>
              <a:rPr lang="en-US" dirty="0">
                <a:latin typeface="+mj-lt"/>
                <a:cs typeface="Times New Roman" panose="02020603050405020304" pitchFamily="18" charset="0"/>
              </a:rPr>
              <a:t>All pricing information from the three datasets, and data after January 1st, 2023, is not  included as asked.</a:t>
            </a:r>
          </a:p>
          <a:p>
            <a:endParaRPr lang="en-US" dirty="0">
              <a:latin typeface="+mj-lt"/>
              <a:cs typeface="Times New Roman" panose="02020603050405020304" pitchFamily="18" charset="0"/>
            </a:endParaRPr>
          </a:p>
        </p:txBody>
      </p:sp>
      <p:sp>
        <p:nvSpPr>
          <p:cNvPr id="4" name="Slide Number Placeholder 3">
            <a:extLst>
              <a:ext uri="{FF2B5EF4-FFF2-40B4-BE49-F238E27FC236}">
                <a16:creationId xmlns:a16="http://schemas.microsoft.com/office/drawing/2014/main" id="{C80DCD71-EBD9-2F7B-9668-F24DF5C1EE83}"/>
              </a:ext>
            </a:extLst>
          </p:cNvPr>
          <p:cNvSpPr>
            <a:spLocks noGrp="1"/>
          </p:cNvSpPr>
          <p:nvPr>
            <p:ph type="sldNum" sz="quarter" idx="12"/>
          </p:nvPr>
        </p:nvSpPr>
        <p:spPr>
          <a:xfrm>
            <a:off x="8527910" y="634074"/>
            <a:ext cx="683339" cy="365125"/>
          </a:xfrm>
        </p:spPr>
        <p:txBody>
          <a:bodyPr/>
          <a:lstStyle/>
          <a:p>
            <a:fld id="{E9F35CC5-3CA3-43C1-B6DE-187BBA77679F}" type="slidenum">
              <a:rPr lang="en-US" sz="1200" smtClean="0"/>
              <a:t>5</a:t>
            </a:fld>
            <a:endParaRPr lang="en-US" dirty="0"/>
          </a:p>
        </p:txBody>
      </p:sp>
    </p:spTree>
    <p:extLst>
      <p:ext uri="{BB962C8B-B14F-4D97-AF65-F5344CB8AC3E}">
        <p14:creationId xmlns:p14="http://schemas.microsoft.com/office/powerpoint/2010/main" val="936308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BB15-C561-06D7-8C4F-3F2407F8C813}"/>
              </a:ext>
            </a:extLst>
          </p:cNvPr>
          <p:cNvSpPr>
            <a:spLocks noGrp="1"/>
          </p:cNvSpPr>
          <p:nvPr>
            <p:ph type="title"/>
          </p:nvPr>
        </p:nvSpPr>
        <p:spPr>
          <a:xfrm>
            <a:off x="677334" y="609600"/>
            <a:ext cx="8596668" cy="743712"/>
          </a:xfrm>
        </p:spPr>
        <p:txBody>
          <a:bodyPr/>
          <a:lstStyle/>
          <a:p>
            <a:r>
              <a:rPr lang="en-US" dirty="0"/>
              <a:t>KEY WORDS:</a:t>
            </a:r>
          </a:p>
        </p:txBody>
      </p:sp>
      <p:sp>
        <p:nvSpPr>
          <p:cNvPr id="3" name="Content Placeholder 2">
            <a:extLst>
              <a:ext uri="{FF2B5EF4-FFF2-40B4-BE49-F238E27FC236}">
                <a16:creationId xmlns:a16="http://schemas.microsoft.com/office/drawing/2014/main" id="{9E26DF42-89AD-E963-0ABC-3C617279FDDC}"/>
              </a:ext>
            </a:extLst>
          </p:cNvPr>
          <p:cNvSpPr>
            <a:spLocks noGrp="1"/>
          </p:cNvSpPr>
          <p:nvPr>
            <p:ph idx="1"/>
          </p:nvPr>
        </p:nvSpPr>
        <p:spPr>
          <a:xfrm>
            <a:off x="677334" y="1281953"/>
            <a:ext cx="8596668" cy="4759410"/>
          </a:xfrm>
        </p:spPr>
        <p:txBody>
          <a:bodyPr>
            <a:normAutofit lnSpcReduction="10000"/>
          </a:bodyPr>
          <a:lstStyle/>
          <a:p>
            <a:pPr algn="just"/>
            <a:r>
              <a:rPr lang="en-US" dirty="0"/>
              <a:t>In this all along the project we use </a:t>
            </a:r>
          </a:p>
          <a:p>
            <a:pPr marL="0" indent="0" algn="just">
              <a:buNone/>
            </a:pPr>
            <a:r>
              <a:rPr lang="en-US" b="0" dirty="0">
                <a:solidFill>
                  <a:srgbClr val="CE9178"/>
                </a:solidFill>
                <a:effectLst/>
                <a:latin typeface="Courier New" panose="02070309020205020404" pitchFamily="49" charset="0"/>
              </a:rPr>
              <a:t>   </a:t>
            </a:r>
            <a:r>
              <a:rPr lang="en-US" b="0" dirty="0">
                <a:solidFill>
                  <a:schemeClr val="tx1"/>
                </a:solidFill>
                <a:effectLst/>
                <a:latin typeface="Courier New" panose="02070309020205020404" pitchFamily="49" charset="0"/>
              </a:rPr>
              <a:t>'Hr_End','Dry_Bulb','Dew_Point',’</a:t>
            </a:r>
            <a:r>
              <a:rPr lang="en-US" b="0" dirty="0" err="1">
                <a:solidFill>
                  <a:schemeClr val="tx1"/>
                </a:solidFill>
                <a:effectLst/>
                <a:latin typeface="Courier New" panose="02070309020205020404" pitchFamily="49" charset="0"/>
              </a:rPr>
              <a:t>RT_Demand</a:t>
            </a:r>
            <a:r>
              <a:rPr lang="en-US" b="0" dirty="0">
                <a:solidFill>
                  <a:schemeClr val="tx1"/>
                </a:solidFill>
                <a:effectLst/>
                <a:latin typeface="Courier New" panose="02070309020205020404" pitchFamily="49" charset="0"/>
              </a:rPr>
              <a:t>’</a:t>
            </a:r>
          </a:p>
          <a:p>
            <a:pPr algn="just"/>
            <a:r>
              <a:rPr lang="en-US" dirty="0" err="1">
                <a:solidFill>
                  <a:schemeClr val="tx1"/>
                </a:solidFill>
              </a:rPr>
              <a:t>Hr_End</a:t>
            </a:r>
            <a:r>
              <a:rPr lang="en-US" dirty="0">
                <a:solidFill>
                  <a:schemeClr val="tx1"/>
                </a:solidFill>
              </a:rPr>
              <a:t>: </a:t>
            </a:r>
            <a:r>
              <a:rPr lang="en-US" sz="1800" b="0" i="0" u="none" strike="noStrike" dirty="0">
                <a:solidFill>
                  <a:srgbClr val="000000"/>
                </a:solidFill>
                <a:effectLst/>
                <a:latin typeface="Calibri" panose="020F0502020204030204" pitchFamily="34" charset="0"/>
              </a:rPr>
              <a:t>The hour of the observation, in hour ending and 24-hour convention</a:t>
            </a:r>
            <a:r>
              <a:rPr lang="en-US" dirty="0"/>
              <a:t> </a:t>
            </a:r>
          </a:p>
          <a:p>
            <a:pPr algn="just"/>
            <a:r>
              <a:rPr lang="en-US" dirty="0" err="1">
                <a:solidFill>
                  <a:schemeClr val="tx1"/>
                </a:solidFill>
              </a:rPr>
              <a:t>Dry_Bulb</a:t>
            </a:r>
            <a:r>
              <a:rPr lang="en-US" dirty="0">
                <a:solidFill>
                  <a:schemeClr val="tx1"/>
                </a:solidFill>
              </a:rPr>
              <a:t>: The dry-bulb temperature in °F for the weather station which is not influenced by humidity corresponding to the load zone or Trading Hub .The summer period is June-September, while the winter period is October-May.					</a:t>
            </a:r>
          </a:p>
          <a:p>
            <a:pPr algn="just"/>
            <a:r>
              <a:rPr lang="en-US" dirty="0" err="1">
                <a:solidFill>
                  <a:schemeClr val="tx1"/>
                </a:solidFill>
              </a:rPr>
              <a:t>Dew_Point</a:t>
            </a:r>
            <a:r>
              <a:rPr lang="en-US" dirty="0">
                <a:solidFill>
                  <a:schemeClr val="tx1"/>
                </a:solidFill>
              </a:rPr>
              <a:t>: </a:t>
            </a:r>
            <a:r>
              <a:rPr lang="en-US" sz="1800" b="0" i="0" u="none" strike="noStrike" dirty="0">
                <a:solidFill>
                  <a:srgbClr val="000000"/>
                </a:solidFill>
                <a:effectLst/>
              </a:rPr>
              <a:t>The dewpoint temperature in °F for the weather </a:t>
            </a:r>
            <a:r>
              <a:rPr lang="en-US" sz="1800" b="0" i="0" u="none" strike="noStrike" dirty="0" err="1">
                <a:solidFill>
                  <a:srgbClr val="000000"/>
                </a:solidFill>
                <a:effectLst/>
              </a:rPr>
              <a:t>stationwhich</a:t>
            </a:r>
            <a:r>
              <a:rPr lang="en-US" sz="1800" b="0" i="0" u="none" strike="noStrike" dirty="0">
                <a:solidFill>
                  <a:srgbClr val="000000"/>
                </a:solidFill>
                <a:effectLst/>
              </a:rPr>
              <a:t> is influenced by humidity corresponding to the load zone or Trading Hub. The summer period is June-September, while the winter period is October-May.</a:t>
            </a:r>
            <a:r>
              <a:rPr lang="en-US" dirty="0"/>
              <a:t> </a:t>
            </a:r>
          </a:p>
          <a:p>
            <a:pPr algn="just"/>
            <a:r>
              <a:rPr lang="en-US" dirty="0" err="1">
                <a:solidFill>
                  <a:schemeClr val="tx1"/>
                </a:solidFill>
              </a:rPr>
              <a:t>Rt_Demand</a:t>
            </a:r>
            <a:r>
              <a:rPr lang="en-US" dirty="0">
                <a:solidFill>
                  <a:schemeClr val="tx1"/>
                </a:solidFill>
              </a:rPr>
              <a:t>: </a:t>
            </a:r>
            <a:r>
              <a:rPr lang="en-US" sz="1800" b="0" i="0" u="none" strike="noStrike" dirty="0">
                <a:solidFill>
                  <a:srgbClr val="000000"/>
                </a:solidFill>
                <a:effectLst/>
              </a:rPr>
              <a:t>Real-Time Demand, in MW, is Non-PTF Demand for wholesale market settlement from revenue quality metering, and is defined as the sum of non-dispatchable load assets, station service load assets, and unmetered load assets. Starting on June 1, 2018, this total also includes the grossed up demand response value. </a:t>
            </a:r>
            <a:endParaRPr lang="en-US" dirty="0">
              <a:solidFill>
                <a:schemeClr val="tx1"/>
              </a:solidFill>
            </a:endParaRPr>
          </a:p>
        </p:txBody>
      </p:sp>
      <p:sp>
        <p:nvSpPr>
          <p:cNvPr id="4" name="Slide Number Placeholder 3">
            <a:extLst>
              <a:ext uri="{FF2B5EF4-FFF2-40B4-BE49-F238E27FC236}">
                <a16:creationId xmlns:a16="http://schemas.microsoft.com/office/drawing/2014/main" id="{A7603C8F-755E-6EA7-7753-5369793EC54C}"/>
              </a:ext>
            </a:extLst>
          </p:cNvPr>
          <p:cNvSpPr>
            <a:spLocks noGrp="1"/>
          </p:cNvSpPr>
          <p:nvPr>
            <p:ph type="sldNum" sz="quarter" idx="12"/>
          </p:nvPr>
        </p:nvSpPr>
        <p:spPr>
          <a:xfrm>
            <a:off x="8590663" y="798893"/>
            <a:ext cx="683339" cy="365125"/>
          </a:xfrm>
        </p:spPr>
        <p:txBody>
          <a:bodyPr/>
          <a:lstStyle/>
          <a:p>
            <a:fld id="{E9F35CC5-3CA3-43C1-B6DE-187BBA77679F}" type="slidenum">
              <a:rPr lang="en-US" sz="1200" smtClean="0"/>
              <a:t>6</a:t>
            </a:fld>
            <a:endParaRPr lang="en-US" dirty="0"/>
          </a:p>
        </p:txBody>
      </p:sp>
    </p:spTree>
    <p:extLst>
      <p:ext uri="{BB962C8B-B14F-4D97-AF65-F5344CB8AC3E}">
        <p14:creationId xmlns:p14="http://schemas.microsoft.com/office/powerpoint/2010/main" val="2582178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E5E8-7DC6-6B93-A1F4-55DDD8F97A9A}"/>
              </a:ext>
            </a:extLst>
          </p:cNvPr>
          <p:cNvSpPr>
            <a:spLocks noGrp="1"/>
          </p:cNvSpPr>
          <p:nvPr>
            <p:ph type="title"/>
          </p:nvPr>
        </p:nvSpPr>
        <p:spPr>
          <a:xfrm>
            <a:off x="677334" y="609600"/>
            <a:ext cx="8596668" cy="732503"/>
          </a:xfrm>
        </p:spPr>
        <p:txBody>
          <a:bodyPr/>
          <a:lstStyle/>
          <a:p>
            <a:r>
              <a:rPr lang="en-US" dirty="0"/>
              <a:t>APPROACH:</a:t>
            </a:r>
          </a:p>
        </p:txBody>
      </p:sp>
      <p:sp>
        <p:nvSpPr>
          <p:cNvPr id="3" name="Content Placeholder 2">
            <a:extLst>
              <a:ext uri="{FF2B5EF4-FFF2-40B4-BE49-F238E27FC236}">
                <a16:creationId xmlns:a16="http://schemas.microsoft.com/office/drawing/2014/main" id="{40B84E13-28F2-0422-EF2D-547FFD395988}"/>
              </a:ext>
            </a:extLst>
          </p:cNvPr>
          <p:cNvSpPr>
            <a:spLocks noGrp="1"/>
          </p:cNvSpPr>
          <p:nvPr>
            <p:ph idx="1"/>
          </p:nvPr>
        </p:nvSpPr>
        <p:spPr>
          <a:xfrm>
            <a:off x="800100" y="1549141"/>
            <a:ext cx="8473902" cy="4699259"/>
          </a:xfrm>
        </p:spPr>
        <p:txBody>
          <a:bodyPr/>
          <a:lstStyle/>
          <a:p>
            <a:r>
              <a:rPr lang="en-US" dirty="0"/>
              <a:t>Data collection</a:t>
            </a:r>
          </a:p>
          <a:p>
            <a:r>
              <a:rPr lang="en-US" dirty="0"/>
              <a:t>Data preparation</a:t>
            </a:r>
          </a:p>
          <a:p>
            <a:r>
              <a:rPr lang="en-US" dirty="0"/>
              <a:t>Data exploration</a:t>
            </a:r>
          </a:p>
          <a:p>
            <a:r>
              <a:rPr lang="en-US" dirty="0"/>
              <a:t>Model Prediction </a:t>
            </a:r>
          </a:p>
          <a:p>
            <a:r>
              <a:rPr lang="en-US" dirty="0"/>
              <a:t>Feature Engineering</a:t>
            </a:r>
          </a:p>
          <a:p>
            <a:r>
              <a:rPr lang="en-US" dirty="0"/>
              <a:t>Model Selection</a:t>
            </a:r>
          </a:p>
          <a:p>
            <a:r>
              <a:rPr lang="en-US" dirty="0"/>
              <a:t>Model Training</a:t>
            </a:r>
          </a:p>
          <a:p>
            <a:r>
              <a:rPr lang="en-US" dirty="0"/>
              <a:t>Model Evaluation</a:t>
            </a:r>
          </a:p>
          <a:p>
            <a:pPr marL="0" indent="0">
              <a:buNone/>
            </a:pPr>
            <a:endParaRPr lang="en-US" dirty="0"/>
          </a:p>
        </p:txBody>
      </p:sp>
      <p:sp>
        <p:nvSpPr>
          <p:cNvPr id="8" name="Slide Number Placeholder 7">
            <a:extLst>
              <a:ext uri="{FF2B5EF4-FFF2-40B4-BE49-F238E27FC236}">
                <a16:creationId xmlns:a16="http://schemas.microsoft.com/office/drawing/2014/main" id="{D1FEE2B5-6351-B93B-1E9F-1DAECCCE775B}"/>
              </a:ext>
            </a:extLst>
          </p:cNvPr>
          <p:cNvSpPr>
            <a:spLocks noGrp="1"/>
          </p:cNvSpPr>
          <p:nvPr>
            <p:ph type="sldNum" sz="quarter" idx="12"/>
          </p:nvPr>
        </p:nvSpPr>
        <p:spPr>
          <a:xfrm>
            <a:off x="8590663" y="683560"/>
            <a:ext cx="683339" cy="365125"/>
          </a:xfrm>
        </p:spPr>
        <p:txBody>
          <a:bodyPr/>
          <a:lstStyle/>
          <a:p>
            <a:r>
              <a:rPr lang="en-US" sz="1600" dirty="0"/>
              <a:t>7</a:t>
            </a:r>
          </a:p>
        </p:txBody>
      </p:sp>
    </p:spTree>
    <p:extLst>
      <p:ext uri="{BB962C8B-B14F-4D97-AF65-F5344CB8AC3E}">
        <p14:creationId xmlns:p14="http://schemas.microsoft.com/office/powerpoint/2010/main" val="2905120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8F51-E28F-42D4-5C95-1DFE12573739}"/>
              </a:ext>
            </a:extLst>
          </p:cNvPr>
          <p:cNvSpPr>
            <a:spLocks noGrp="1"/>
          </p:cNvSpPr>
          <p:nvPr>
            <p:ph type="title"/>
          </p:nvPr>
        </p:nvSpPr>
        <p:spPr>
          <a:xfrm>
            <a:off x="677334" y="609600"/>
            <a:ext cx="8596668" cy="743712"/>
          </a:xfrm>
        </p:spPr>
        <p:txBody>
          <a:bodyPr/>
          <a:lstStyle/>
          <a:p>
            <a:r>
              <a:rPr lang="en-US" dirty="0"/>
              <a:t>DATA COLLECTION:</a:t>
            </a:r>
          </a:p>
        </p:txBody>
      </p:sp>
      <p:sp>
        <p:nvSpPr>
          <p:cNvPr id="3" name="Content Placeholder 2">
            <a:extLst>
              <a:ext uri="{FF2B5EF4-FFF2-40B4-BE49-F238E27FC236}">
                <a16:creationId xmlns:a16="http://schemas.microsoft.com/office/drawing/2014/main" id="{581031F7-6EE5-9197-934B-5436602A129D}"/>
              </a:ext>
            </a:extLst>
          </p:cNvPr>
          <p:cNvSpPr>
            <a:spLocks noGrp="1"/>
          </p:cNvSpPr>
          <p:nvPr>
            <p:ph idx="1"/>
          </p:nvPr>
        </p:nvSpPr>
        <p:spPr>
          <a:xfrm>
            <a:off x="677334" y="1783081"/>
            <a:ext cx="8596668" cy="4258282"/>
          </a:xfrm>
        </p:spPr>
        <p:txBody>
          <a:bodyPr/>
          <a:lstStyle/>
          <a:p>
            <a:r>
              <a:rPr lang="en-US" dirty="0"/>
              <a:t>Once loading all the required libraries, the 3 data sets are loaded </a:t>
            </a:r>
            <a:r>
              <a:rPr lang="en-US" b="0" i="0" dirty="0">
                <a:effectLst/>
                <a:latin typeface="+mj-lt"/>
              </a:rPr>
              <a:t>from New Hampshire (NH) spanning from 2020 to 2022</a:t>
            </a:r>
            <a:r>
              <a:rPr lang="en-US" dirty="0">
                <a:latin typeface="+mj-lt"/>
              </a:rPr>
              <a:t> .</a:t>
            </a:r>
          </a:p>
          <a:p>
            <a:r>
              <a:rPr lang="en-US" dirty="0">
                <a:latin typeface="+mj-lt"/>
              </a:rPr>
              <a:t>The three data sets loaded are:</a:t>
            </a:r>
          </a:p>
          <a:p>
            <a:pPr marL="0" indent="0">
              <a:buNone/>
            </a:pPr>
            <a:r>
              <a:rPr lang="en-US" dirty="0">
                <a:latin typeface="+mj-lt"/>
              </a:rPr>
              <a:t>               2020 SMD Hourly Data </a:t>
            </a:r>
          </a:p>
          <a:p>
            <a:pPr marL="0" indent="0">
              <a:buNone/>
            </a:pPr>
            <a:r>
              <a:rPr lang="en-US" dirty="0">
                <a:latin typeface="+mj-lt"/>
              </a:rPr>
              <a:t>               2021 SMD Hourly Data</a:t>
            </a:r>
          </a:p>
          <a:p>
            <a:pPr marL="0" indent="0">
              <a:buNone/>
            </a:pPr>
            <a:r>
              <a:rPr lang="en-US" dirty="0">
                <a:latin typeface="+mj-lt"/>
              </a:rPr>
              <a:t>               2022 SMD Hourly Data</a:t>
            </a:r>
          </a:p>
          <a:p>
            <a:r>
              <a:rPr lang="en-US" dirty="0">
                <a:latin typeface="+mj-lt"/>
              </a:rPr>
              <a:t>The above excel files are loaded using “</a:t>
            </a:r>
            <a:r>
              <a:rPr lang="en-US" dirty="0" err="1">
                <a:latin typeface="+mj-lt"/>
              </a:rPr>
              <a:t>pd.read_excel</a:t>
            </a:r>
            <a:r>
              <a:rPr lang="en-US" dirty="0">
                <a:latin typeface="+mj-lt"/>
              </a:rPr>
              <a:t> ()” function AND filtering the sheet name to be NH i.e., New Hampshire.</a:t>
            </a:r>
          </a:p>
          <a:p>
            <a:endParaRPr lang="en-US" dirty="0">
              <a:latin typeface="+mj-lt"/>
            </a:endParaRPr>
          </a:p>
        </p:txBody>
      </p:sp>
      <p:sp>
        <p:nvSpPr>
          <p:cNvPr id="4" name="Slide Number Placeholder 3">
            <a:extLst>
              <a:ext uri="{FF2B5EF4-FFF2-40B4-BE49-F238E27FC236}">
                <a16:creationId xmlns:a16="http://schemas.microsoft.com/office/drawing/2014/main" id="{ACA10FF0-539C-0210-AA60-6153DE1089D3}"/>
              </a:ext>
            </a:extLst>
          </p:cNvPr>
          <p:cNvSpPr>
            <a:spLocks noGrp="1"/>
          </p:cNvSpPr>
          <p:nvPr>
            <p:ph type="sldNum" sz="quarter" idx="12"/>
          </p:nvPr>
        </p:nvSpPr>
        <p:spPr>
          <a:xfrm>
            <a:off x="8590663" y="678235"/>
            <a:ext cx="683339" cy="365125"/>
          </a:xfrm>
        </p:spPr>
        <p:txBody>
          <a:bodyPr/>
          <a:lstStyle/>
          <a:p>
            <a:fld id="{E9F35CC5-3CA3-43C1-B6DE-187BBA77679F}" type="slidenum">
              <a:rPr lang="en-US" sz="1200" smtClean="0"/>
              <a:t>8</a:t>
            </a:fld>
            <a:endParaRPr lang="en-US" dirty="0"/>
          </a:p>
        </p:txBody>
      </p:sp>
    </p:spTree>
    <p:extLst>
      <p:ext uri="{BB962C8B-B14F-4D97-AF65-F5344CB8AC3E}">
        <p14:creationId xmlns:p14="http://schemas.microsoft.com/office/powerpoint/2010/main" val="4258832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6FED1-866F-95B8-7DFE-05FBE0C7064A}"/>
              </a:ext>
            </a:extLst>
          </p:cNvPr>
          <p:cNvSpPr>
            <a:spLocks noGrp="1"/>
          </p:cNvSpPr>
          <p:nvPr>
            <p:ph type="title"/>
          </p:nvPr>
        </p:nvSpPr>
        <p:spPr>
          <a:xfrm>
            <a:off x="677334" y="609600"/>
            <a:ext cx="8596668" cy="743712"/>
          </a:xfrm>
        </p:spPr>
        <p:txBody>
          <a:bodyPr/>
          <a:lstStyle/>
          <a:p>
            <a:r>
              <a:rPr lang="en-US" dirty="0"/>
              <a:t>DATA PREPARATION: </a:t>
            </a:r>
          </a:p>
        </p:txBody>
      </p:sp>
      <p:sp>
        <p:nvSpPr>
          <p:cNvPr id="3" name="Content Placeholder 2">
            <a:extLst>
              <a:ext uri="{FF2B5EF4-FFF2-40B4-BE49-F238E27FC236}">
                <a16:creationId xmlns:a16="http://schemas.microsoft.com/office/drawing/2014/main" id="{9A794CF5-5F0A-A692-A355-E2F36FB68600}"/>
              </a:ext>
            </a:extLst>
          </p:cNvPr>
          <p:cNvSpPr>
            <a:spLocks noGrp="1"/>
          </p:cNvSpPr>
          <p:nvPr>
            <p:ph idx="1"/>
          </p:nvPr>
        </p:nvSpPr>
        <p:spPr>
          <a:xfrm>
            <a:off x="677334" y="1892809"/>
            <a:ext cx="8596668" cy="4285714"/>
          </a:xfrm>
        </p:spPr>
        <p:txBody>
          <a:bodyPr>
            <a:normAutofit lnSpcReduction="10000"/>
          </a:bodyPr>
          <a:lstStyle/>
          <a:p>
            <a:r>
              <a:rPr lang="en-US" dirty="0"/>
              <a:t>Initially the data set consists of multiple variables which is not so required for our analysis.</a:t>
            </a:r>
          </a:p>
          <a:p>
            <a:r>
              <a:rPr lang="en-US" dirty="0"/>
              <a:t>For accurate forecasting we filter out the required variables out from the all the three datasets.</a:t>
            </a:r>
          </a:p>
          <a:p>
            <a:r>
              <a:rPr lang="en-US" dirty="0"/>
              <a:t>The required variables are:</a:t>
            </a:r>
          </a:p>
          <a:p>
            <a:pPr marL="0" indent="0">
              <a:buNone/>
            </a:pPr>
            <a:r>
              <a:rPr lang="en-US" dirty="0"/>
              <a:t>      1. Date</a:t>
            </a:r>
          </a:p>
          <a:p>
            <a:pPr marL="0" indent="0">
              <a:buNone/>
            </a:pPr>
            <a:r>
              <a:rPr lang="en-US" dirty="0"/>
              <a:t>      2. </a:t>
            </a:r>
            <a:r>
              <a:rPr lang="en-US" dirty="0" err="1"/>
              <a:t>Hr_End</a:t>
            </a:r>
            <a:endParaRPr lang="en-US" dirty="0"/>
          </a:p>
          <a:p>
            <a:pPr marL="0" indent="0">
              <a:buNone/>
            </a:pPr>
            <a:r>
              <a:rPr lang="en-US" dirty="0"/>
              <a:t>      3. </a:t>
            </a:r>
            <a:r>
              <a:rPr lang="en-US" dirty="0" err="1"/>
              <a:t>Dry_Bulb</a:t>
            </a:r>
            <a:endParaRPr lang="en-US" dirty="0"/>
          </a:p>
          <a:p>
            <a:pPr marL="0" indent="0">
              <a:buNone/>
            </a:pPr>
            <a:r>
              <a:rPr lang="en-US" dirty="0"/>
              <a:t>      4. </a:t>
            </a:r>
            <a:r>
              <a:rPr lang="en-US" dirty="0" err="1"/>
              <a:t>Dew_Point</a:t>
            </a:r>
            <a:endParaRPr lang="en-US" dirty="0"/>
          </a:p>
          <a:p>
            <a:pPr marL="0" indent="0">
              <a:buNone/>
            </a:pPr>
            <a:r>
              <a:rPr lang="en-US" dirty="0"/>
              <a:t>      5. </a:t>
            </a:r>
            <a:r>
              <a:rPr lang="en-US" dirty="0" err="1"/>
              <a:t>RT_Demand</a:t>
            </a:r>
            <a:endParaRPr lang="en-US" dirty="0"/>
          </a:p>
          <a:p>
            <a:r>
              <a:rPr lang="en-US" dirty="0"/>
              <a:t>Once filtering out the above variables , all the 3 datasets are joined together for efficiency and ease.</a:t>
            </a:r>
          </a:p>
        </p:txBody>
      </p:sp>
      <p:sp>
        <p:nvSpPr>
          <p:cNvPr id="4" name="Slide Number Placeholder 3">
            <a:extLst>
              <a:ext uri="{FF2B5EF4-FFF2-40B4-BE49-F238E27FC236}">
                <a16:creationId xmlns:a16="http://schemas.microsoft.com/office/drawing/2014/main" id="{9E4E7F2E-DD15-68F9-8622-C3AE0426697D}"/>
              </a:ext>
            </a:extLst>
          </p:cNvPr>
          <p:cNvSpPr>
            <a:spLocks noGrp="1"/>
          </p:cNvSpPr>
          <p:nvPr>
            <p:ph type="sldNum" sz="quarter" idx="12"/>
          </p:nvPr>
        </p:nvSpPr>
        <p:spPr>
          <a:xfrm>
            <a:off x="8492051" y="616331"/>
            <a:ext cx="683339" cy="365125"/>
          </a:xfrm>
        </p:spPr>
        <p:txBody>
          <a:bodyPr/>
          <a:lstStyle/>
          <a:p>
            <a:fld id="{E9F35CC5-3CA3-43C1-B6DE-187BBA77679F}" type="slidenum">
              <a:rPr lang="en-US" sz="1200" smtClean="0"/>
              <a:t>9</a:t>
            </a:fld>
            <a:endParaRPr lang="en-US" dirty="0"/>
          </a:p>
        </p:txBody>
      </p:sp>
    </p:spTree>
    <p:extLst>
      <p:ext uri="{BB962C8B-B14F-4D97-AF65-F5344CB8AC3E}">
        <p14:creationId xmlns:p14="http://schemas.microsoft.com/office/powerpoint/2010/main" val="2744971891"/>
      </p:ext>
    </p:extLst>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1839</TotalTime>
  <Words>4480</Words>
  <Application>Microsoft Office PowerPoint</Application>
  <PresentationFormat>Widescreen</PresentationFormat>
  <Paragraphs>457</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Facet</vt:lpstr>
      <vt:lpstr>DATA 5100</vt:lpstr>
      <vt:lpstr>CONTENTS:</vt:lpstr>
      <vt:lpstr>INTRODUCTION:</vt:lpstr>
      <vt:lpstr>Business Purpose :</vt:lpstr>
      <vt:lpstr>DATA SOURCE:</vt:lpstr>
      <vt:lpstr>KEY WORDS:</vt:lpstr>
      <vt:lpstr>APPROACH:</vt:lpstr>
      <vt:lpstr>DATA COLLECTION:</vt:lpstr>
      <vt:lpstr>DATA PREPARATION: </vt:lpstr>
      <vt:lpstr>DATA EXPLORATION :</vt:lpstr>
      <vt:lpstr>DATA EXPLORATION : (continued..)</vt:lpstr>
      <vt:lpstr>DATA EXPLORATION : (continued..)</vt:lpstr>
      <vt:lpstr>DATA EXPLORATION : (continued..)</vt:lpstr>
      <vt:lpstr>DATA EXPLORATION : (continued..)</vt:lpstr>
      <vt:lpstr>DATA EXPLORATION : (continued..)</vt:lpstr>
      <vt:lpstr>DATA EXPLORATION : (continued..)</vt:lpstr>
      <vt:lpstr>DATA EXPLORATION : (continued..)</vt:lpstr>
      <vt:lpstr>MODEL PREDICTION:</vt:lpstr>
      <vt:lpstr>MODEL PREDICTION: (continued..)</vt:lpstr>
      <vt:lpstr>MODEL PREDICTION: (continued..)</vt:lpstr>
      <vt:lpstr>MODEL PREDICTION: (continued..)</vt:lpstr>
      <vt:lpstr>MODEL PREDICTION: (continued..)</vt:lpstr>
      <vt:lpstr>MODEL PREDICTION: (continued..)</vt:lpstr>
      <vt:lpstr>MODEL PREDICTION: (continued..)</vt:lpstr>
      <vt:lpstr>MODEL PREDICTION: (continued..)</vt:lpstr>
      <vt:lpstr>MODEL PREDICTION: (continued..)</vt:lpstr>
      <vt:lpstr>MODEL PREDICTION: (continued..)</vt:lpstr>
      <vt:lpstr>FEATURE ENGINEERING:</vt:lpstr>
      <vt:lpstr>MODEL SELECTION</vt:lpstr>
      <vt:lpstr>MODEL SELECTION: (continued…) </vt:lpstr>
      <vt:lpstr>MODEL SELECTION: (continued…)</vt:lpstr>
      <vt:lpstr>MODEL TRAINING:</vt:lpstr>
      <vt:lpstr>MODEL EVALUATION: (Continued…)</vt:lpstr>
      <vt:lpstr>MODEL TRAINING: (Continued…)</vt:lpstr>
      <vt:lpstr>MODEL  EVALUATION: (Continued…)</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5100</dc:title>
  <dc:creator>Divyasree V</dc:creator>
  <cp:lastModifiedBy>Divyasree V</cp:lastModifiedBy>
  <cp:revision>2</cp:revision>
  <dcterms:created xsi:type="dcterms:W3CDTF">2023-11-28T22:34:08Z</dcterms:created>
  <dcterms:modified xsi:type="dcterms:W3CDTF">2023-12-01T18:54:30Z</dcterms:modified>
</cp:coreProperties>
</file>