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1701" r:id="rId2"/>
    <p:sldId id="1699" r:id="rId3"/>
    <p:sldId id="170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3F"/>
    <a:srgbClr val="F18017"/>
    <a:srgbClr val="FF8400"/>
    <a:srgbClr val="FEEB02"/>
    <a:srgbClr val="F37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54944-D75A-41D0-A1C6-790925AACAFA}" type="datetimeFigureOut">
              <a:rPr lang="en-SG" smtClean="0"/>
              <a:t>22/10/2020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91A61-EEE0-4955-9FCB-064458E029BF}" type="slidenum">
              <a:rPr lang="en-SG" smtClean="0"/>
              <a:t>‹#›</a:t>
            </a:fld>
            <a:endParaRPr lang="en-SG"/>
          </a:p>
        </p:txBody>
      </p:sp>
    </p:spTree>
    <p:extLst>
      <p:ext uri="{BB962C8B-B14F-4D97-AF65-F5344CB8AC3E}">
        <p14:creationId xmlns:p14="http://schemas.microsoft.com/office/powerpoint/2010/main" val="132914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AC22-2D90-405B-938B-0B48E830F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B04C9B0-30E7-4DB5-A9AC-D11391003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20CCB82-0E66-466A-873F-9E932FF271B9}"/>
              </a:ext>
            </a:extLst>
          </p:cNvPr>
          <p:cNvSpPr>
            <a:spLocks noGrp="1"/>
          </p:cNvSpPr>
          <p:nvPr>
            <p:ph type="dt" sz="half" idx="10"/>
          </p:nvPr>
        </p:nvSpPr>
        <p:spPr/>
        <p:txBody>
          <a:bodyPr/>
          <a:lstStyle/>
          <a:p>
            <a:fld id="{6DF2CB36-3CB9-4F2F-9C72-1FEAFFC03635}" type="datetimeFigureOut">
              <a:rPr lang="en-SG" smtClean="0"/>
              <a:t>22/10/2020</a:t>
            </a:fld>
            <a:endParaRPr lang="en-SG"/>
          </a:p>
        </p:txBody>
      </p:sp>
      <p:sp>
        <p:nvSpPr>
          <p:cNvPr id="5" name="Footer Placeholder 4">
            <a:extLst>
              <a:ext uri="{FF2B5EF4-FFF2-40B4-BE49-F238E27FC236}">
                <a16:creationId xmlns:a16="http://schemas.microsoft.com/office/drawing/2014/main" id="{3F11AF27-EC64-4CD0-B96C-E745284AADE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2037E02-623E-4304-88AD-4FE89C3FCA61}"/>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66689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ECDB-19AB-430C-BCA7-A983761079C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29A717-2FDE-4584-8BB1-526021BEB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E90881F-9FAE-4B5D-8B34-41571AF996B0}"/>
              </a:ext>
            </a:extLst>
          </p:cNvPr>
          <p:cNvSpPr>
            <a:spLocks noGrp="1"/>
          </p:cNvSpPr>
          <p:nvPr>
            <p:ph type="dt" sz="half" idx="10"/>
          </p:nvPr>
        </p:nvSpPr>
        <p:spPr/>
        <p:txBody>
          <a:bodyPr/>
          <a:lstStyle/>
          <a:p>
            <a:fld id="{6DF2CB36-3CB9-4F2F-9C72-1FEAFFC03635}" type="datetimeFigureOut">
              <a:rPr lang="en-SG" smtClean="0"/>
              <a:t>22/10/2020</a:t>
            </a:fld>
            <a:endParaRPr lang="en-SG"/>
          </a:p>
        </p:txBody>
      </p:sp>
      <p:sp>
        <p:nvSpPr>
          <p:cNvPr id="5" name="Footer Placeholder 4">
            <a:extLst>
              <a:ext uri="{FF2B5EF4-FFF2-40B4-BE49-F238E27FC236}">
                <a16:creationId xmlns:a16="http://schemas.microsoft.com/office/drawing/2014/main" id="{BCEC0C7F-9BA7-440D-B2A0-9CEAA89FF8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DF954-5EAE-4805-8EB4-FE3120CD1798}"/>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05829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2A612B-A309-4CB3-BC28-3FA9FA9BEE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002C790-2253-4830-AB69-2A1C171E6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E868DE-CA33-4EA2-B096-D8B9AE193781}"/>
              </a:ext>
            </a:extLst>
          </p:cNvPr>
          <p:cNvSpPr>
            <a:spLocks noGrp="1"/>
          </p:cNvSpPr>
          <p:nvPr>
            <p:ph type="dt" sz="half" idx="10"/>
          </p:nvPr>
        </p:nvSpPr>
        <p:spPr/>
        <p:txBody>
          <a:bodyPr/>
          <a:lstStyle/>
          <a:p>
            <a:fld id="{6DF2CB36-3CB9-4F2F-9C72-1FEAFFC03635}" type="datetimeFigureOut">
              <a:rPr lang="en-SG" smtClean="0"/>
              <a:t>22/10/2020</a:t>
            </a:fld>
            <a:endParaRPr lang="en-SG"/>
          </a:p>
        </p:txBody>
      </p:sp>
      <p:sp>
        <p:nvSpPr>
          <p:cNvPr id="5" name="Footer Placeholder 4">
            <a:extLst>
              <a:ext uri="{FF2B5EF4-FFF2-40B4-BE49-F238E27FC236}">
                <a16:creationId xmlns:a16="http://schemas.microsoft.com/office/drawing/2014/main" id="{E7E1CB73-B776-4137-B257-A3ED1F5AB1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63969E-10B9-4358-BF7A-14A8EB34A21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7274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24A4-6E29-4637-96F8-06E37C1C1BD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24E6CAA-54FE-40B5-B711-0AA0872DF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C2B2FFC-72CA-4E99-8DFA-6412179AE87C}"/>
              </a:ext>
            </a:extLst>
          </p:cNvPr>
          <p:cNvSpPr>
            <a:spLocks noGrp="1"/>
          </p:cNvSpPr>
          <p:nvPr>
            <p:ph type="dt" sz="half" idx="10"/>
          </p:nvPr>
        </p:nvSpPr>
        <p:spPr/>
        <p:txBody>
          <a:bodyPr/>
          <a:lstStyle/>
          <a:p>
            <a:fld id="{6DF2CB36-3CB9-4F2F-9C72-1FEAFFC03635}" type="datetimeFigureOut">
              <a:rPr lang="en-SG" smtClean="0"/>
              <a:t>22/10/2020</a:t>
            </a:fld>
            <a:endParaRPr lang="en-SG"/>
          </a:p>
        </p:txBody>
      </p:sp>
      <p:sp>
        <p:nvSpPr>
          <p:cNvPr id="5" name="Footer Placeholder 4">
            <a:extLst>
              <a:ext uri="{FF2B5EF4-FFF2-40B4-BE49-F238E27FC236}">
                <a16:creationId xmlns:a16="http://schemas.microsoft.com/office/drawing/2014/main" id="{D76361D5-14E7-487D-8278-568D41ACFC8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E6C988-FD1D-44CB-ADAB-A820E1E5014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0779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B2B7-A4B7-4CE5-B467-9B5691E68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EAC1F59-28F0-49DE-86B5-71DEC2768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00263-D4A5-44BC-B9E7-148491A94638}"/>
              </a:ext>
            </a:extLst>
          </p:cNvPr>
          <p:cNvSpPr>
            <a:spLocks noGrp="1"/>
          </p:cNvSpPr>
          <p:nvPr>
            <p:ph type="dt" sz="half" idx="10"/>
          </p:nvPr>
        </p:nvSpPr>
        <p:spPr/>
        <p:txBody>
          <a:bodyPr/>
          <a:lstStyle/>
          <a:p>
            <a:fld id="{6DF2CB36-3CB9-4F2F-9C72-1FEAFFC03635}" type="datetimeFigureOut">
              <a:rPr lang="en-SG" smtClean="0"/>
              <a:t>22/10/2020</a:t>
            </a:fld>
            <a:endParaRPr lang="en-SG"/>
          </a:p>
        </p:txBody>
      </p:sp>
      <p:sp>
        <p:nvSpPr>
          <p:cNvPr id="5" name="Footer Placeholder 4">
            <a:extLst>
              <a:ext uri="{FF2B5EF4-FFF2-40B4-BE49-F238E27FC236}">
                <a16:creationId xmlns:a16="http://schemas.microsoft.com/office/drawing/2014/main" id="{9D2229A1-DD20-4A63-8EA9-2BDD08F2DC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A1A2BA-BD98-4A9F-B428-0814A596C8F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29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1A72-25BC-4628-A226-25327A57FEF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6DB0780-1578-4910-ABB0-62CEF1C1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1DB8DFC-8318-4D2A-A784-FECD9C542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0859194-5259-4467-B057-E6E52AA12CC5}"/>
              </a:ext>
            </a:extLst>
          </p:cNvPr>
          <p:cNvSpPr>
            <a:spLocks noGrp="1"/>
          </p:cNvSpPr>
          <p:nvPr>
            <p:ph type="dt" sz="half" idx="10"/>
          </p:nvPr>
        </p:nvSpPr>
        <p:spPr/>
        <p:txBody>
          <a:bodyPr/>
          <a:lstStyle/>
          <a:p>
            <a:fld id="{6DF2CB36-3CB9-4F2F-9C72-1FEAFFC03635}" type="datetimeFigureOut">
              <a:rPr lang="en-SG" smtClean="0"/>
              <a:t>22/10/2020</a:t>
            </a:fld>
            <a:endParaRPr lang="en-SG"/>
          </a:p>
        </p:txBody>
      </p:sp>
      <p:sp>
        <p:nvSpPr>
          <p:cNvPr id="6" name="Footer Placeholder 5">
            <a:extLst>
              <a:ext uri="{FF2B5EF4-FFF2-40B4-BE49-F238E27FC236}">
                <a16:creationId xmlns:a16="http://schemas.microsoft.com/office/drawing/2014/main" id="{84FD29AF-C451-4D01-91CD-2420CE2F2B8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6B06DA2-1612-49D9-BB61-DB5309BEC5DC}"/>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392329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23DD-F742-46BF-954A-A7C629C38D7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BE4EB25-FDDB-41A3-83A5-4702FDA20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6955F-5847-40EA-A947-46077EE9B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7847610-1F5F-4F1D-87DA-4D3AA30E8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9A943-562A-4988-BA5B-4EBC6EBD6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4575AA3-2B1B-4D6F-8EAD-604DCD9E6BF8}"/>
              </a:ext>
            </a:extLst>
          </p:cNvPr>
          <p:cNvSpPr>
            <a:spLocks noGrp="1"/>
          </p:cNvSpPr>
          <p:nvPr>
            <p:ph type="dt" sz="half" idx="10"/>
          </p:nvPr>
        </p:nvSpPr>
        <p:spPr/>
        <p:txBody>
          <a:bodyPr/>
          <a:lstStyle/>
          <a:p>
            <a:fld id="{6DF2CB36-3CB9-4F2F-9C72-1FEAFFC03635}" type="datetimeFigureOut">
              <a:rPr lang="en-SG" smtClean="0"/>
              <a:t>22/10/2020</a:t>
            </a:fld>
            <a:endParaRPr lang="en-SG"/>
          </a:p>
        </p:txBody>
      </p:sp>
      <p:sp>
        <p:nvSpPr>
          <p:cNvPr id="8" name="Footer Placeholder 7">
            <a:extLst>
              <a:ext uri="{FF2B5EF4-FFF2-40B4-BE49-F238E27FC236}">
                <a16:creationId xmlns:a16="http://schemas.microsoft.com/office/drawing/2014/main" id="{04DE7D76-37B3-4FB7-870A-EF96CF44D4C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6D115AF-09BE-4455-A24D-23BB5A3424B2}"/>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8896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6E9B-E14C-419E-979B-0DEFE3F3A00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94F5B74-61CE-46BF-85ED-283849793B60}"/>
              </a:ext>
            </a:extLst>
          </p:cNvPr>
          <p:cNvSpPr>
            <a:spLocks noGrp="1"/>
          </p:cNvSpPr>
          <p:nvPr>
            <p:ph type="dt" sz="half" idx="10"/>
          </p:nvPr>
        </p:nvSpPr>
        <p:spPr/>
        <p:txBody>
          <a:bodyPr/>
          <a:lstStyle/>
          <a:p>
            <a:fld id="{6DF2CB36-3CB9-4F2F-9C72-1FEAFFC03635}" type="datetimeFigureOut">
              <a:rPr lang="en-SG" smtClean="0"/>
              <a:t>22/10/2020</a:t>
            </a:fld>
            <a:endParaRPr lang="en-SG"/>
          </a:p>
        </p:txBody>
      </p:sp>
      <p:sp>
        <p:nvSpPr>
          <p:cNvPr id="4" name="Footer Placeholder 3">
            <a:extLst>
              <a:ext uri="{FF2B5EF4-FFF2-40B4-BE49-F238E27FC236}">
                <a16:creationId xmlns:a16="http://schemas.microsoft.com/office/drawing/2014/main" id="{593CD4D4-4343-443F-9A5F-42D4C944A8F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298A2A-4A36-4BBE-B82F-46CB7AC197D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42717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31ED3-6F8A-4AE8-B9AA-785A84B71D91}"/>
              </a:ext>
            </a:extLst>
          </p:cNvPr>
          <p:cNvSpPr>
            <a:spLocks noGrp="1"/>
          </p:cNvSpPr>
          <p:nvPr>
            <p:ph type="dt" sz="half" idx="10"/>
          </p:nvPr>
        </p:nvSpPr>
        <p:spPr/>
        <p:txBody>
          <a:bodyPr/>
          <a:lstStyle/>
          <a:p>
            <a:fld id="{6DF2CB36-3CB9-4F2F-9C72-1FEAFFC03635}" type="datetimeFigureOut">
              <a:rPr lang="en-SG" smtClean="0"/>
              <a:t>22/10/2020</a:t>
            </a:fld>
            <a:endParaRPr lang="en-SG"/>
          </a:p>
        </p:txBody>
      </p:sp>
      <p:sp>
        <p:nvSpPr>
          <p:cNvPr id="3" name="Footer Placeholder 2">
            <a:extLst>
              <a:ext uri="{FF2B5EF4-FFF2-40B4-BE49-F238E27FC236}">
                <a16:creationId xmlns:a16="http://schemas.microsoft.com/office/drawing/2014/main" id="{AA1E0DA9-F58E-4644-8B20-1C359EF0040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2CC2ADC-7C45-4A81-B695-26DF4E2C2AC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56514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3DDE-300F-42E5-98E0-CE125C908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2B57451-C422-4BE3-A0DF-FC4B6260A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4FFDAC8-80B5-4F4F-9F74-C6B461AB9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B36E5-E111-4B36-B486-08B21FBC7BC9}"/>
              </a:ext>
            </a:extLst>
          </p:cNvPr>
          <p:cNvSpPr>
            <a:spLocks noGrp="1"/>
          </p:cNvSpPr>
          <p:nvPr>
            <p:ph type="dt" sz="half" idx="10"/>
          </p:nvPr>
        </p:nvSpPr>
        <p:spPr/>
        <p:txBody>
          <a:bodyPr/>
          <a:lstStyle/>
          <a:p>
            <a:fld id="{6DF2CB36-3CB9-4F2F-9C72-1FEAFFC03635}" type="datetimeFigureOut">
              <a:rPr lang="en-SG" smtClean="0"/>
              <a:t>22/10/2020</a:t>
            </a:fld>
            <a:endParaRPr lang="en-SG"/>
          </a:p>
        </p:txBody>
      </p:sp>
      <p:sp>
        <p:nvSpPr>
          <p:cNvPr id="6" name="Footer Placeholder 5">
            <a:extLst>
              <a:ext uri="{FF2B5EF4-FFF2-40B4-BE49-F238E27FC236}">
                <a16:creationId xmlns:a16="http://schemas.microsoft.com/office/drawing/2014/main" id="{ADD5C32A-E0B8-4FD4-8D1D-9CE9E453CA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F917634-334F-4288-82AE-DC3B956FED9F}"/>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04884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2AA3-DA64-43FA-87D3-30B6CB7F8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AB24369-68AC-4F75-A956-513BFD3C7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D44544F-D0BD-4301-B59B-E74E3F11D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8E29D-709E-4F42-8BD0-22BE993CAD13}"/>
              </a:ext>
            </a:extLst>
          </p:cNvPr>
          <p:cNvSpPr>
            <a:spLocks noGrp="1"/>
          </p:cNvSpPr>
          <p:nvPr>
            <p:ph type="dt" sz="half" idx="10"/>
          </p:nvPr>
        </p:nvSpPr>
        <p:spPr/>
        <p:txBody>
          <a:bodyPr/>
          <a:lstStyle/>
          <a:p>
            <a:fld id="{6DF2CB36-3CB9-4F2F-9C72-1FEAFFC03635}" type="datetimeFigureOut">
              <a:rPr lang="en-SG" smtClean="0"/>
              <a:t>22/10/2020</a:t>
            </a:fld>
            <a:endParaRPr lang="en-SG"/>
          </a:p>
        </p:txBody>
      </p:sp>
      <p:sp>
        <p:nvSpPr>
          <p:cNvPr id="6" name="Footer Placeholder 5">
            <a:extLst>
              <a:ext uri="{FF2B5EF4-FFF2-40B4-BE49-F238E27FC236}">
                <a16:creationId xmlns:a16="http://schemas.microsoft.com/office/drawing/2014/main" id="{A55F782A-89E9-4C27-8991-BA75050ACE3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9A1127E-258D-4133-83FF-E675EDE2530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1744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AC6D4-A387-48FF-A886-28215BF96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B7F5E9D-CC42-4DE0-80D2-E2B9905AF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468DD03-1DC9-43EC-965C-1250C32BC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2CB36-3CB9-4F2F-9C72-1FEAFFC03635}" type="datetimeFigureOut">
              <a:rPr lang="en-SG" smtClean="0"/>
              <a:t>22/10/2020</a:t>
            </a:fld>
            <a:endParaRPr lang="en-SG"/>
          </a:p>
        </p:txBody>
      </p:sp>
      <p:sp>
        <p:nvSpPr>
          <p:cNvPr id="5" name="Footer Placeholder 4">
            <a:extLst>
              <a:ext uri="{FF2B5EF4-FFF2-40B4-BE49-F238E27FC236}">
                <a16:creationId xmlns:a16="http://schemas.microsoft.com/office/drawing/2014/main" id="{8987CBC0-0E1B-4B8B-BE47-86851DF3C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D3D3E81-55D2-45EE-9B91-2801EA0FF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29B80-8477-40AD-B9AE-6E87F8BB97CF}" type="slidenum">
              <a:rPr lang="en-SG" smtClean="0"/>
              <a:t>‹#›</a:t>
            </a:fld>
            <a:endParaRPr lang="en-SG"/>
          </a:p>
        </p:txBody>
      </p:sp>
    </p:spTree>
    <p:extLst>
      <p:ext uri="{BB962C8B-B14F-4D97-AF65-F5344CB8AC3E}">
        <p14:creationId xmlns:p14="http://schemas.microsoft.com/office/powerpoint/2010/main" val="4245379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descr="portrait">
            <a:extLst>
              <a:ext uri="{FF2B5EF4-FFF2-40B4-BE49-F238E27FC236}">
                <a16:creationId xmlns:a16="http://schemas.microsoft.com/office/drawing/2014/main" id="{81C80765-B74C-4780-A92D-43EEC24B7A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7" y="2860363"/>
            <a:ext cx="3997637"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1AD4C86C-4BEF-47C7-A15E-3F5372D68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73" y="98431"/>
            <a:ext cx="11634053" cy="2297723"/>
          </a:xfrm>
          <a:prstGeom prst="rect">
            <a:avLst/>
          </a:prstGeom>
        </p:spPr>
      </p:pic>
      <p:pic>
        <p:nvPicPr>
          <p:cNvPr id="1026" name="Picture 2">
            <a:extLst>
              <a:ext uri="{FF2B5EF4-FFF2-40B4-BE49-F238E27FC236}">
                <a16:creationId xmlns:a16="http://schemas.microsoft.com/office/drawing/2014/main" id="{49C9CF80-7E60-4C51-A07D-D6980EF4F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707" y="2860362"/>
            <a:ext cx="3997637" cy="14992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id="{C0D88FCC-86EB-4B28-BD6E-C2CB663284AE}"/>
              </a:ext>
            </a:extLst>
          </p:cNvPr>
          <p:cNvGraphicFramePr>
            <a:graphicFrameLocks noGrp="1"/>
          </p:cNvGraphicFramePr>
          <p:nvPr>
            <p:extLst>
              <p:ext uri="{D42A27DB-BD31-4B8C-83A1-F6EECF244321}">
                <p14:modId xmlns:p14="http://schemas.microsoft.com/office/powerpoint/2010/main" val="1345353172"/>
              </p:ext>
            </p:extLst>
          </p:nvPr>
        </p:nvGraphicFramePr>
        <p:xfrm>
          <a:off x="6258358" y="2860362"/>
          <a:ext cx="5654668" cy="2549838"/>
        </p:xfrm>
        <a:graphic>
          <a:graphicData uri="http://schemas.openxmlformats.org/drawingml/2006/table">
            <a:tbl>
              <a:tblPr firstRow="1" bandRow="1">
                <a:tableStyleId>{5C22544A-7EE6-4342-B048-85BDC9FD1C3A}</a:tableStyleId>
              </a:tblPr>
              <a:tblGrid>
                <a:gridCol w="1635125">
                  <a:extLst>
                    <a:ext uri="{9D8B030D-6E8A-4147-A177-3AD203B41FA5}">
                      <a16:colId xmlns:a16="http://schemas.microsoft.com/office/drawing/2014/main" val="2970816289"/>
                    </a:ext>
                  </a:extLst>
                </a:gridCol>
                <a:gridCol w="4019543">
                  <a:extLst>
                    <a:ext uri="{9D8B030D-6E8A-4147-A177-3AD203B41FA5}">
                      <a16:colId xmlns:a16="http://schemas.microsoft.com/office/drawing/2014/main" val="1389794540"/>
                    </a:ext>
                  </a:extLst>
                </a:gridCol>
              </a:tblGrid>
              <a:tr h="507031">
                <a:tc>
                  <a:txBody>
                    <a:bodyPr/>
                    <a:lstStyle/>
                    <a:p>
                      <a:r>
                        <a:rPr lang="en-US" sz="1800" b="0" dirty="0"/>
                        <a:t>Presented By</a:t>
                      </a:r>
                    </a:p>
                  </a:txBody>
                  <a:tcPr>
                    <a:solidFill>
                      <a:srgbClr val="FF8400"/>
                    </a:solidFill>
                  </a:tcPr>
                </a:tc>
                <a:tc>
                  <a:txBody>
                    <a:bodyPr/>
                    <a:lstStyle/>
                    <a:p>
                      <a:r>
                        <a:rPr lang="en-US" sz="1800" b="0" dirty="0"/>
                        <a:t>Siva Teja</a:t>
                      </a:r>
                    </a:p>
                  </a:txBody>
                  <a:tcPr>
                    <a:solidFill>
                      <a:srgbClr val="FFCF3F"/>
                    </a:solidFill>
                  </a:tcPr>
                </a:tc>
                <a:extLst>
                  <a:ext uri="{0D108BD9-81ED-4DB2-BD59-A6C34878D82A}">
                    <a16:rowId xmlns:a16="http://schemas.microsoft.com/office/drawing/2014/main" val="2627434807"/>
                  </a:ext>
                </a:extLst>
              </a:tr>
              <a:tr h="519358">
                <a:tc>
                  <a:txBody>
                    <a:bodyPr/>
                    <a:lstStyle/>
                    <a:p>
                      <a:r>
                        <a:rPr lang="en-US" sz="1800" b="0" kern="1200" dirty="0">
                          <a:solidFill>
                            <a:schemeClr val="lt1"/>
                          </a:solidFill>
                          <a:latin typeface="+mn-lt"/>
                          <a:ea typeface="+mn-ea"/>
                          <a:cs typeface="+mn-cs"/>
                        </a:rPr>
                        <a:t>Registration ID</a:t>
                      </a:r>
                    </a:p>
                  </a:txBody>
                  <a:tcPr>
                    <a:solidFill>
                      <a:srgbClr val="F37F17"/>
                    </a:solidFill>
                  </a:tcPr>
                </a:tc>
                <a:tc>
                  <a:txBody>
                    <a:bodyPr/>
                    <a:lstStyle/>
                    <a:p>
                      <a:r>
                        <a:rPr lang="en-US" sz="1800" b="0" kern="1200" dirty="0">
                          <a:solidFill>
                            <a:schemeClr val="lt1"/>
                          </a:solidFill>
                          <a:latin typeface="+mn-lt"/>
                          <a:ea typeface="+mn-ea"/>
                          <a:cs typeface="+mn-cs"/>
                        </a:rPr>
                        <a:t>RPACULT143</a:t>
                      </a:r>
                    </a:p>
                  </a:txBody>
                  <a:tcPr>
                    <a:solidFill>
                      <a:srgbClr val="FFCF3F"/>
                    </a:solidFill>
                  </a:tcPr>
                </a:tc>
                <a:extLst>
                  <a:ext uri="{0D108BD9-81ED-4DB2-BD59-A6C34878D82A}">
                    <a16:rowId xmlns:a16="http://schemas.microsoft.com/office/drawing/2014/main" val="2466973859"/>
                  </a:ext>
                </a:extLst>
              </a:tr>
              <a:tr h="484734">
                <a:tc>
                  <a:txBody>
                    <a:bodyPr/>
                    <a:lstStyle/>
                    <a:p>
                      <a:r>
                        <a:rPr lang="en-US" sz="1800" b="0" kern="1200" dirty="0">
                          <a:solidFill>
                            <a:schemeClr val="lt1"/>
                          </a:solidFill>
                          <a:latin typeface="+mn-lt"/>
                          <a:ea typeface="+mn-ea"/>
                          <a:cs typeface="+mn-cs"/>
                        </a:rPr>
                        <a:t>Team Name</a:t>
                      </a:r>
                    </a:p>
                  </a:txBody>
                  <a:tcPr>
                    <a:solidFill>
                      <a:srgbClr val="F37F17"/>
                    </a:solidFill>
                  </a:tcPr>
                </a:tc>
                <a:tc>
                  <a:txBody>
                    <a:bodyPr/>
                    <a:lstStyle/>
                    <a:p>
                      <a:r>
                        <a:rPr lang="en-US" sz="1800" b="0" kern="1200" dirty="0">
                          <a:solidFill>
                            <a:schemeClr val="lt1"/>
                          </a:solidFill>
                          <a:latin typeface="+mn-lt"/>
                          <a:ea typeface="+mn-ea"/>
                          <a:cs typeface="+mn-cs"/>
                        </a:rPr>
                        <a:t>Team Amigo</a:t>
                      </a:r>
                    </a:p>
                  </a:txBody>
                  <a:tcPr>
                    <a:solidFill>
                      <a:srgbClr val="FFCF3F"/>
                    </a:solidFill>
                  </a:tcPr>
                </a:tc>
                <a:extLst>
                  <a:ext uri="{0D108BD9-81ED-4DB2-BD59-A6C34878D82A}">
                    <a16:rowId xmlns:a16="http://schemas.microsoft.com/office/drawing/2014/main" val="2592984095"/>
                  </a:ext>
                </a:extLst>
              </a:tr>
              <a:tr h="1038715">
                <a:tc>
                  <a:txBody>
                    <a:bodyPr/>
                    <a:lstStyle/>
                    <a:p>
                      <a:r>
                        <a:rPr lang="en-US" sz="1800" b="0" kern="1200" dirty="0">
                          <a:solidFill>
                            <a:schemeClr val="lt1"/>
                          </a:solidFill>
                          <a:latin typeface="+mn-lt"/>
                          <a:ea typeface="+mn-ea"/>
                          <a:cs typeface="+mn-cs"/>
                        </a:rPr>
                        <a:t>Team Members</a:t>
                      </a:r>
                    </a:p>
                  </a:txBody>
                  <a:tcPr>
                    <a:solidFill>
                      <a:srgbClr val="F18017"/>
                    </a:solidFill>
                  </a:tcPr>
                </a:tc>
                <a:tc>
                  <a:txBody>
                    <a:bodyPr/>
                    <a:lstStyle/>
                    <a:p>
                      <a:r>
                        <a:rPr lang="en-US" sz="1800" b="0" kern="1200" dirty="0">
                          <a:solidFill>
                            <a:schemeClr val="lt1"/>
                          </a:solidFill>
                          <a:latin typeface="+mn-lt"/>
                          <a:ea typeface="+mn-ea"/>
                          <a:cs typeface="+mn-cs"/>
                        </a:rPr>
                        <a:t>RPACULT139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latin typeface="+mn-lt"/>
                          <a:ea typeface="+mn-ea"/>
                          <a:cs typeface="+mn-cs"/>
                        </a:rPr>
                        <a:t>RPACULT143</a:t>
                      </a:r>
                    </a:p>
                    <a:p>
                      <a:endParaRPr lang="en-US" sz="1800" b="0" kern="1200" dirty="0">
                        <a:solidFill>
                          <a:schemeClr val="lt1"/>
                        </a:solidFill>
                        <a:latin typeface="+mn-lt"/>
                        <a:ea typeface="+mn-ea"/>
                        <a:cs typeface="+mn-cs"/>
                      </a:endParaRPr>
                    </a:p>
                  </a:txBody>
                  <a:tcPr>
                    <a:solidFill>
                      <a:srgbClr val="FFCF3F"/>
                    </a:solidFill>
                  </a:tcPr>
                </a:tc>
                <a:extLst>
                  <a:ext uri="{0D108BD9-81ED-4DB2-BD59-A6C34878D82A}">
                    <a16:rowId xmlns:a16="http://schemas.microsoft.com/office/drawing/2014/main" val="914295854"/>
                  </a:ext>
                </a:extLst>
              </a:tr>
            </a:tbl>
          </a:graphicData>
        </a:graphic>
      </p:graphicFrame>
    </p:spTree>
    <p:extLst>
      <p:ext uri="{BB962C8B-B14F-4D97-AF65-F5344CB8AC3E}">
        <p14:creationId xmlns:p14="http://schemas.microsoft.com/office/powerpoint/2010/main" val="228746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5EF1947-FAFD-4949-94CF-2B7E7D18320E}"/>
              </a:ext>
            </a:extLst>
          </p:cNvPr>
          <p:cNvGraphicFramePr>
            <a:graphicFrameLocks noGrp="1"/>
          </p:cNvGraphicFramePr>
          <p:nvPr>
            <p:extLst>
              <p:ext uri="{D42A27DB-BD31-4B8C-83A1-F6EECF244321}">
                <p14:modId xmlns:p14="http://schemas.microsoft.com/office/powerpoint/2010/main" val="2297663877"/>
              </p:ext>
            </p:extLst>
          </p:nvPr>
        </p:nvGraphicFramePr>
        <p:xfrm>
          <a:off x="6400800" y="2992259"/>
          <a:ext cx="5311946" cy="1238197"/>
        </p:xfrm>
        <a:graphic>
          <a:graphicData uri="http://schemas.openxmlformats.org/drawingml/2006/table">
            <a:tbl>
              <a:tblPr/>
              <a:tblGrid>
                <a:gridCol w="2655973">
                  <a:extLst>
                    <a:ext uri="{9D8B030D-6E8A-4147-A177-3AD203B41FA5}">
                      <a16:colId xmlns:a16="http://schemas.microsoft.com/office/drawing/2014/main" val="4098734268"/>
                    </a:ext>
                  </a:extLst>
                </a:gridCol>
                <a:gridCol w="2655973">
                  <a:extLst>
                    <a:ext uri="{9D8B030D-6E8A-4147-A177-3AD203B41FA5}">
                      <a16:colId xmlns:a16="http://schemas.microsoft.com/office/drawing/2014/main" val="3533512649"/>
                    </a:ext>
                  </a:extLst>
                </a:gridCol>
              </a:tblGrid>
              <a:tr h="230021">
                <a:tc gridSpan="2">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Applications Used</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002369402"/>
                  </a:ext>
                </a:extLst>
              </a:tr>
              <a:tr h="230021">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Name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Type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2917830843"/>
                  </a:ext>
                </a:extLst>
              </a:tr>
              <a:tr h="259385">
                <a:tc>
                  <a:txBody>
                    <a:bodyPr/>
                    <a:lstStyle/>
                    <a:p>
                      <a:pPr marL="0" algn="l" defTabSz="1219170" rtl="0" eaLnBrk="1" fontAlgn="ctr" latinLnBrk="0" hangingPunct="1">
                        <a:spcBef>
                          <a:spcPts val="0"/>
                        </a:spcBef>
                        <a:spcAft>
                          <a:spcPts val="0"/>
                        </a:spcAft>
                      </a:pPr>
                      <a:r>
                        <a:rPr lang="en-SG" sz="800" b="0" i="0" u="none" strike="noStrike" kern="1200" dirty="0">
                          <a:solidFill>
                            <a:srgbClr val="000000"/>
                          </a:solidFill>
                          <a:effectLst/>
                          <a:latin typeface="Verdana" panose="020B0604030504040204" pitchFamily="34" charset="0"/>
                          <a:ea typeface="+mn-ea"/>
                          <a:cs typeface="+mn-cs"/>
                        </a:rPr>
                        <a:t>BP Release File</a:t>
                      </a: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dirty="0">
                          <a:effectLst/>
                        </a:rPr>
                        <a:t>XML</a:t>
                      </a: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6548316"/>
                  </a:ext>
                </a:extLst>
              </a:tr>
              <a:tr h="259385">
                <a:tc>
                  <a:txBody>
                    <a:bodyPr/>
                    <a:lstStyle/>
                    <a:p>
                      <a:pPr rtl="0" fontAlgn="ctr">
                        <a:spcBef>
                          <a:spcPts val="0"/>
                        </a:spcBef>
                        <a:spcAft>
                          <a:spcPts val="0"/>
                        </a:spcAft>
                      </a:pPr>
                      <a:r>
                        <a:rPr lang="en-US" sz="800" b="0" i="0" u="none" strike="noStrike" dirty="0">
                          <a:solidFill>
                            <a:srgbClr val="000000"/>
                          </a:solidFill>
                          <a:effectLst/>
                          <a:latin typeface="Verdana" panose="020B0604030504040204" pitchFamily="34" charset="0"/>
                        </a:rPr>
                        <a:t>MS Excel</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Desktop Application</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3339274"/>
                  </a:ext>
                </a:extLst>
              </a:tr>
              <a:tr h="259385">
                <a:tc>
                  <a:txBody>
                    <a:bodyPr/>
                    <a:lstStyle/>
                    <a:p>
                      <a:pPr rtl="0" fontAlgn="ctr">
                        <a:spcBef>
                          <a:spcPts val="0"/>
                        </a:spcBef>
                        <a:spcAft>
                          <a:spcPts val="0"/>
                        </a:spcAft>
                      </a:pP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8489797"/>
                  </a:ext>
                </a:extLst>
              </a:tr>
            </a:tbl>
          </a:graphicData>
        </a:graphic>
      </p:graphicFrame>
      <p:graphicFrame>
        <p:nvGraphicFramePr>
          <p:cNvPr id="96" name="Table 95">
            <a:extLst>
              <a:ext uri="{FF2B5EF4-FFF2-40B4-BE49-F238E27FC236}">
                <a16:creationId xmlns:a16="http://schemas.microsoft.com/office/drawing/2014/main" id="{2820953A-94AF-414D-B477-66CE7B49C012}"/>
              </a:ext>
            </a:extLst>
          </p:cNvPr>
          <p:cNvGraphicFramePr>
            <a:graphicFrameLocks noGrp="1"/>
          </p:cNvGraphicFramePr>
          <p:nvPr>
            <p:extLst>
              <p:ext uri="{D42A27DB-BD31-4B8C-83A1-F6EECF244321}">
                <p14:modId xmlns:p14="http://schemas.microsoft.com/office/powerpoint/2010/main" val="1621237289"/>
              </p:ext>
            </p:extLst>
          </p:nvPr>
        </p:nvGraphicFramePr>
        <p:xfrm>
          <a:off x="6400800" y="4214898"/>
          <a:ext cx="5311945" cy="1839397"/>
        </p:xfrm>
        <a:graphic>
          <a:graphicData uri="http://schemas.openxmlformats.org/drawingml/2006/table">
            <a:tbl>
              <a:tblPr/>
              <a:tblGrid>
                <a:gridCol w="3983958">
                  <a:extLst>
                    <a:ext uri="{9D8B030D-6E8A-4147-A177-3AD203B41FA5}">
                      <a16:colId xmlns:a16="http://schemas.microsoft.com/office/drawing/2014/main" val="3589846913"/>
                    </a:ext>
                  </a:extLst>
                </a:gridCol>
                <a:gridCol w="1327987">
                  <a:extLst>
                    <a:ext uri="{9D8B030D-6E8A-4147-A177-3AD203B41FA5}">
                      <a16:colId xmlns:a16="http://schemas.microsoft.com/office/drawing/2014/main" val="3596061634"/>
                    </a:ext>
                  </a:extLst>
                </a:gridCol>
              </a:tblGrid>
              <a:tr h="197573">
                <a:tc gridSpan="2">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Estimated Benefits (Optional)</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411108380"/>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Quantitative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3716113665"/>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① Manual Processing time per case (min)</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9309871"/>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② Number of cases per month</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a:solidFill>
                            <a:srgbClr val="FF0000"/>
                          </a:solidFill>
                          <a:effectLst/>
                          <a:latin typeface="Verdana" panose="020B0604030504040204" pitchFamily="34" charset="0"/>
                        </a:rPr>
                        <a:t>xx</a:t>
                      </a:r>
                      <a:endParaRPr lang="en-SG" sz="280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2555990"/>
                  </a:ext>
                </a:extLst>
              </a:tr>
              <a:tr h="197573">
                <a:tc>
                  <a:txBody>
                    <a:bodyPr/>
                    <a:lstStyle/>
                    <a:p>
                      <a:pPr rtl="0" fontAlgn="t">
                        <a:spcBef>
                          <a:spcPts val="0"/>
                        </a:spcBef>
                        <a:spcAft>
                          <a:spcPts val="0"/>
                        </a:spcAft>
                      </a:pPr>
                      <a:r>
                        <a:rPr lang="en-SG" sz="800" b="0" i="0" u="none" strike="noStrike" dirty="0">
                          <a:solidFill>
                            <a:srgbClr val="000000"/>
                          </a:solidFill>
                          <a:effectLst/>
                          <a:latin typeface="Verdana" panose="020B0604030504040204" pitchFamily="34" charset="0"/>
                        </a:rPr>
                        <a:t>③ FTE capacity creation (①*②/9,600) </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9610215"/>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Qualitative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1483806337"/>
                  </a:ext>
                </a:extLst>
              </a:tr>
              <a:tr h="653959">
                <a:tc gridSpan="2">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Comments:</a:t>
                      </a:r>
                      <a:endParaRPr lang="en-US" sz="800" dirty="0">
                        <a:effectLst/>
                      </a:endParaRPr>
                    </a:p>
                    <a:p>
                      <a:pPr rtl="0" fontAlgn="t">
                        <a:spcBef>
                          <a:spcPts val="0"/>
                        </a:spcBef>
                        <a:spcAft>
                          <a:spcPts val="0"/>
                        </a:spcAft>
                      </a:pPr>
                      <a:r>
                        <a:rPr lang="en-US" sz="800" b="0" i="0" u="none" strike="noStrike" dirty="0">
                          <a:solidFill>
                            <a:srgbClr val="000000"/>
                          </a:solidFill>
                          <a:effectLst/>
                          <a:latin typeface="Verdana" panose="020B0604030504040204" pitchFamily="34" charset="0"/>
                        </a:rPr>
                        <a:t>&lt;Reduced manual efforts in maintaining data integrity between legacy and modern systems&gt;</a:t>
                      </a:r>
                    </a:p>
                    <a:p>
                      <a:pPr rtl="0" fontAlgn="t">
                        <a:spcBef>
                          <a:spcPts val="0"/>
                        </a:spcBef>
                        <a:spcAft>
                          <a:spcPts val="0"/>
                        </a:spcAft>
                      </a:pPr>
                      <a:endParaRPr lang="en-US"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SG"/>
                    </a:p>
                  </a:txBody>
                  <a:tcPr/>
                </a:tc>
                <a:extLst>
                  <a:ext uri="{0D108BD9-81ED-4DB2-BD59-A6C34878D82A}">
                    <a16:rowId xmlns:a16="http://schemas.microsoft.com/office/drawing/2014/main" val="2078547731"/>
                  </a:ext>
                </a:extLst>
              </a:tr>
            </a:tbl>
          </a:graphicData>
        </a:graphic>
      </p:graphicFrame>
      <p:sp>
        <p:nvSpPr>
          <p:cNvPr id="102" name="Rectangle 101">
            <a:extLst>
              <a:ext uri="{FF2B5EF4-FFF2-40B4-BE49-F238E27FC236}">
                <a16:creationId xmlns:a16="http://schemas.microsoft.com/office/drawing/2014/main" id="{EDE585A0-1C3E-4083-B204-CC97C0428CB0}"/>
              </a:ext>
            </a:extLst>
          </p:cNvPr>
          <p:cNvSpPr/>
          <p:nvPr/>
        </p:nvSpPr>
        <p:spPr>
          <a:xfrm>
            <a:off x="762001" y="1676400"/>
            <a:ext cx="10950744" cy="210586"/>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FFFFFF"/>
                </a:solidFill>
                <a:latin typeface="Verdana" panose="020B0604030504040204" pitchFamily="34" charset="0"/>
              </a:rPr>
              <a:t>Process</a:t>
            </a:r>
            <a:r>
              <a:rPr lang="en-US" sz="1100" dirty="0"/>
              <a:t> </a:t>
            </a:r>
            <a:r>
              <a:rPr lang="en-US" sz="900" b="1" dirty="0">
                <a:solidFill>
                  <a:srgbClr val="FFFFFF"/>
                </a:solidFill>
                <a:latin typeface="Verdana" panose="020B0604030504040204" pitchFamily="34" charset="0"/>
              </a:rPr>
              <a:t>Brief Description</a:t>
            </a:r>
            <a:endParaRPr lang="en-SG" sz="900" b="1" dirty="0">
              <a:solidFill>
                <a:srgbClr val="FFFFFF"/>
              </a:solidFill>
              <a:latin typeface="Verdana" panose="020B0604030504040204" pitchFamily="34" charset="0"/>
            </a:endParaRPr>
          </a:p>
        </p:txBody>
      </p:sp>
      <p:sp>
        <p:nvSpPr>
          <p:cNvPr id="112" name="Title 3">
            <a:extLst>
              <a:ext uri="{FF2B5EF4-FFF2-40B4-BE49-F238E27FC236}">
                <a16:creationId xmlns:a16="http://schemas.microsoft.com/office/drawing/2014/main" id="{2A4DBDF8-7B85-4EC3-9DD3-5FD07FB2A1B0}"/>
              </a:ext>
            </a:extLst>
          </p:cNvPr>
          <p:cNvSpPr txBox="1">
            <a:spLocks/>
          </p:cNvSpPr>
          <p:nvPr/>
        </p:nvSpPr>
        <p:spPr>
          <a:xfrm>
            <a:off x="755575" y="39316"/>
            <a:ext cx="10363200" cy="817561"/>
          </a:xfrm>
          <a:prstGeom prst="rect">
            <a:avLst/>
          </a:prstGeom>
        </p:spPr>
        <p:txBody>
          <a:bodyPr vert="horz" lIns="0" tIns="0" rIns="0" bIns="0" rtlCol="0" anchor="ctr">
            <a:normAutofit/>
          </a:bodyPr>
          <a:lstStyle>
            <a:lvl1pPr algn="l" defTabSz="1219170" rtl="0" eaLnBrk="1" latinLnBrk="0" hangingPunct="1">
              <a:lnSpc>
                <a:spcPct val="86000"/>
              </a:lnSpc>
              <a:spcBef>
                <a:spcPct val="0"/>
              </a:spcBef>
              <a:buNone/>
              <a:defRPr sz="3600" b="1" kern="800" spc="-53">
                <a:solidFill>
                  <a:srgbClr val="000000"/>
                </a:solidFill>
                <a:latin typeface="+mj-lt"/>
                <a:ea typeface="+mj-ea"/>
                <a:cs typeface="+mj-cs"/>
              </a:defRPr>
            </a:lvl1pPr>
          </a:lstStyle>
          <a:p>
            <a:r>
              <a:rPr lang="en-US" sz="2400" dirty="0"/>
              <a:t>“The” RPACULT 2020 – Process Summary Report </a:t>
            </a:r>
            <a:endParaRPr lang="en-SG" sz="2400" dirty="0"/>
          </a:p>
        </p:txBody>
      </p:sp>
      <p:sp>
        <p:nvSpPr>
          <p:cNvPr id="2" name="Rectangle 1">
            <a:extLst>
              <a:ext uri="{FF2B5EF4-FFF2-40B4-BE49-F238E27FC236}">
                <a16:creationId xmlns:a16="http://schemas.microsoft.com/office/drawing/2014/main" id="{F2C93769-86DF-4CE6-B347-4CA41FEE3BF5}"/>
              </a:ext>
            </a:extLst>
          </p:cNvPr>
          <p:cNvSpPr/>
          <p:nvPr/>
        </p:nvSpPr>
        <p:spPr>
          <a:xfrm>
            <a:off x="685801" y="762000"/>
            <a:ext cx="1219200" cy="307777"/>
          </a:xfrm>
          <a:prstGeom prst="rect">
            <a:avLst/>
          </a:prstGeom>
        </p:spPr>
        <p:txBody>
          <a:bodyPr wrap="square">
            <a:spAutoFit/>
          </a:bodyPr>
          <a:lstStyle/>
          <a:p>
            <a:pPr lvl="0">
              <a:buClr>
                <a:schemeClr val="dk1"/>
              </a:buClr>
              <a:buSzPts val="900"/>
            </a:pPr>
            <a:r>
              <a:rPr lang="en-US" sz="1400" dirty="0"/>
              <a:t>Project Title </a:t>
            </a:r>
          </a:p>
        </p:txBody>
      </p:sp>
      <p:sp>
        <p:nvSpPr>
          <p:cNvPr id="8" name="TextBox 7">
            <a:extLst>
              <a:ext uri="{FF2B5EF4-FFF2-40B4-BE49-F238E27FC236}">
                <a16:creationId xmlns:a16="http://schemas.microsoft.com/office/drawing/2014/main" id="{2D5B1E59-FE2B-4959-92DF-0D47B4B670F8}"/>
              </a:ext>
            </a:extLst>
          </p:cNvPr>
          <p:cNvSpPr txBox="1"/>
          <p:nvPr/>
        </p:nvSpPr>
        <p:spPr>
          <a:xfrm>
            <a:off x="2743201" y="782085"/>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a:t>Audit Bot</a:t>
            </a:r>
            <a:endParaRPr lang="en-SG" sz="1000" dirty="0"/>
          </a:p>
        </p:txBody>
      </p:sp>
      <p:sp>
        <p:nvSpPr>
          <p:cNvPr id="11" name="Rectangle 10">
            <a:extLst>
              <a:ext uri="{FF2B5EF4-FFF2-40B4-BE49-F238E27FC236}">
                <a16:creationId xmlns:a16="http://schemas.microsoft.com/office/drawing/2014/main" id="{82C018D3-F2BC-46F4-AEDC-5237754A7DA1}"/>
              </a:ext>
            </a:extLst>
          </p:cNvPr>
          <p:cNvSpPr/>
          <p:nvPr/>
        </p:nvSpPr>
        <p:spPr>
          <a:xfrm>
            <a:off x="762001" y="1886986"/>
            <a:ext cx="10944392" cy="879055"/>
          </a:xfrm>
          <a:prstGeom prst="rect">
            <a:avLst/>
          </a:prstGeom>
          <a:solidFill>
            <a:schemeClr val="bg1">
              <a:lumMod val="9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a:solidFill>
                  <a:schemeClr val="tx1"/>
                </a:solidFill>
              </a:rPr>
              <a:t>This BOT deals </a:t>
            </a:r>
            <a:r>
              <a:rPr lang="en-US" sz="1000" dirty="0">
                <a:solidFill>
                  <a:schemeClr val="tx1"/>
                </a:solidFill>
              </a:rPr>
              <a:t>with the performing Audit for Blue Prism Projects. In this current code we have included checks for following points as a part of audit check – Work Queue, Environment Variables, Session Variables, Environment Locking, Logging, Exception Handling and IsStopRequested scenarios. This will check whether the mentioned criteria is followed or not. If it is not followed it will be listed in an excel file along with the process name and the criteria which is missing in that code.</a:t>
            </a:r>
          </a:p>
        </p:txBody>
      </p:sp>
      <p:sp>
        <p:nvSpPr>
          <p:cNvPr id="13" name="Rectangle 12">
            <a:extLst>
              <a:ext uri="{FF2B5EF4-FFF2-40B4-BE49-F238E27FC236}">
                <a16:creationId xmlns:a16="http://schemas.microsoft.com/office/drawing/2014/main" id="{D371BA47-0BB8-4D70-BA4E-F99537F49EF2}"/>
              </a:ext>
            </a:extLst>
          </p:cNvPr>
          <p:cNvSpPr/>
          <p:nvPr/>
        </p:nvSpPr>
        <p:spPr>
          <a:xfrm>
            <a:off x="685800" y="1216223"/>
            <a:ext cx="2057400" cy="307777"/>
          </a:xfrm>
          <a:prstGeom prst="rect">
            <a:avLst/>
          </a:prstGeom>
        </p:spPr>
        <p:txBody>
          <a:bodyPr wrap="square">
            <a:spAutoFit/>
          </a:bodyPr>
          <a:lstStyle/>
          <a:p>
            <a:pPr lvl="0">
              <a:buClr>
                <a:schemeClr val="dk1"/>
              </a:buClr>
              <a:buSzPts val="900"/>
            </a:pPr>
            <a:r>
              <a:rPr lang="en-US" sz="1400" dirty="0"/>
              <a:t>Automation Tool Used </a:t>
            </a:r>
          </a:p>
        </p:txBody>
      </p:sp>
      <p:sp>
        <p:nvSpPr>
          <p:cNvPr id="15" name="TextBox 14">
            <a:extLst>
              <a:ext uri="{FF2B5EF4-FFF2-40B4-BE49-F238E27FC236}">
                <a16:creationId xmlns:a16="http://schemas.microsoft.com/office/drawing/2014/main" id="{6B3A813E-2F7A-4D33-840C-54C66920F378}"/>
              </a:ext>
            </a:extLst>
          </p:cNvPr>
          <p:cNvSpPr txBox="1"/>
          <p:nvPr/>
        </p:nvSpPr>
        <p:spPr>
          <a:xfrm>
            <a:off x="2743200" y="1203427"/>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a:t>Blue Prism</a:t>
            </a:r>
            <a:endParaRPr lang="en-SG" sz="1000" dirty="0"/>
          </a:p>
        </p:txBody>
      </p:sp>
      <p:sp>
        <p:nvSpPr>
          <p:cNvPr id="17" name="Rectangle: Rounded Corners 16">
            <a:extLst>
              <a:ext uri="{FF2B5EF4-FFF2-40B4-BE49-F238E27FC236}">
                <a16:creationId xmlns:a16="http://schemas.microsoft.com/office/drawing/2014/main" id="{D560F432-C091-4CBF-B800-66CA2DD88C8D}"/>
              </a:ext>
            </a:extLst>
          </p:cNvPr>
          <p:cNvSpPr/>
          <p:nvPr/>
        </p:nvSpPr>
        <p:spPr>
          <a:xfrm>
            <a:off x="789075" y="335068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Gathering</a:t>
            </a:r>
            <a:endParaRPr lang="en-SG" sz="1200" dirty="0">
              <a:solidFill>
                <a:schemeClr val="tx1"/>
              </a:solidFill>
            </a:endParaRPr>
          </a:p>
        </p:txBody>
      </p:sp>
      <p:sp>
        <p:nvSpPr>
          <p:cNvPr id="19" name="Arrow: Down 18">
            <a:extLst>
              <a:ext uri="{FF2B5EF4-FFF2-40B4-BE49-F238E27FC236}">
                <a16:creationId xmlns:a16="http://schemas.microsoft.com/office/drawing/2014/main" id="{6B6E83B2-3B73-4F1B-86E9-FDE21C7B1769}"/>
              </a:ext>
            </a:extLst>
          </p:cNvPr>
          <p:cNvSpPr/>
          <p:nvPr/>
        </p:nvSpPr>
        <p:spPr>
          <a:xfrm>
            <a:off x="1295400" y="3786145"/>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85A8FBC5-CDDD-449A-A0B8-E65FF33830FB}"/>
              </a:ext>
            </a:extLst>
          </p:cNvPr>
          <p:cNvSpPr/>
          <p:nvPr/>
        </p:nvSpPr>
        <p:spPr>
          <a:xfrm>
            <a:off x="789075" y="4091960"/>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Processing</a:t>
            </a:r>
            <a:endParaRPr lang="en-SG" sz="1200" dirty="0">
              <a:solidFill>
                <a:schemeClr val="tx1"/>
              </a:solidFill>
            </a:endParaRPr>
          </a:p>
        </p:txBody>
      </p:sp>
      <p:sp>
        <p:nvSpPr>
          <p:cNvPr id="23" name="Arrow: Down 22">
            <a:extLst>
              <a:ext uri="{FF2B5EF4-FFF2-40B4-BE49-F238E27FC236}">
                <a16:creationId xmlns:a16="http://schemas.microsoft.com/office/drawing/2014/main" id="{1F52F301-CF33-4196-8FB3-57DF79E6D470}"/>
              </a:ext>
            </a:extLst>
          </p:cNvPr>
          <p:cNvSpPr/>
          <p:nvPr/>
        </p:nvSpPr>
        <p:spPr>
          <a:xfrm>
            <a:off x="1295400" y="4527421"/>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4" name="Rectangle: Rounded Corners 23">
            <a:extLst>
              <a:ext uri="{FF2B5EF4-FFF2-40B4-BE49-F238E27FC236}">
                <a16:creationId xmlns:a16="http://schemas.microsoft.com/office/drawing/2014/main" id="{B68D3A08-4083-4E7E-9BC4-5DBDFDAC9FDF}"/>
              </a:ext>
            </a:extLst>
          </p:cNvPr>
          <p:cNvSpPr/>
          <p:nvPr/>
        </p:nvSpPr>
        <p:spPr>
          <a:xfrm>
            <a:off x="789074" y="4858636"/>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Application Interaction</a:t>
            </a:r>
            <a:endParaRPr lang="en-SG" sz="1200" dirty="0">
              <a:solidFill>
                <a:schemeClr val="tx1"/>
              </a:solidFill>
            </a:endParaRPr>
          </a:p>
        </p:txBody>
      </p:sp>
      <p:sp>
        <p:nvSpPr>
          <p:cNvPr id="25" name="Arrow: Down 24">
            <a:extLst>
              <a:ext uri="{FF2B5EF4-FFF2-40B4-BE49-F238E27FC236}">
                <a16:creationId xmlns:a16="http://schemas.microsoft.com/office/drawing/2014/main" id="{22C24915-8C7D-49A0-81EA-B71B52170467}"/>
              </a:ext>
            </a:extLst>
          </p:cNvPr>
          <p:cNvSpPr/>
          <p:nvPr/>
        </p:nvSpPr>
        <p:spPr>
          <a:xfrm>
            <a:off x="1295399" y="5294097"/>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6" name="Rectangle: Rounded Corners 25">
            <a:extLst>
              <a:ext uri="{FF2B5EF4-FFF2-40B4-BE49-F238E27FC236}">
                <a16:creationId xmlns:a16="http://schemas.microsoft.com/office/drawing/2014/main" id="{771FF4F2-6D70-4E85-A451-14FDAEAAFAB5}"/>
              </a:ext>
            </a:extLst>
          </p:cNvPr>
          <p:cNvSpPr/>
          <p:nvPr/>
        </p:nvSpPr>
        <p:spPr>
          <a:xfrm>
            <a:off x="789075" y="561456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Robot Outcome</a:t>
            </a:r>
            <a:endParaRPr lang="en-SG" sz="1200" dirty="0">
              <a:solidFill>
                <a:schemeClr val="tx1"/>
              </a:solidFill>
            </a:endParaRPr>
          </a:p>
        </p:txBody>
      </p:sp>
      <p:graphicFrame>
        <p:nvGraphicFramePr>
          <p:cNvPr id="30" name="Table 29">
            <a:extLst>
              <a:ext uri="{FF2B5EF4-FFF2-40B4-BE49-F238E27FC236}">
                <a16:creationId xmlns:a16="http://schemas.microsoft.com/office/drawing/2014/main" id="{90F3E3BC-EC93-4740-AB51-ED550D71C375}"/>
              </a:ext>
            </a:extLst>
          </p:cNvPr>
          <p:cNvGraphicFramePr>
            <a:graphicFrameLocks noGrp="1"/>
          </p:cNvGraphicFramePr>
          <p:nvPr>
            <p:extLst>
              <p:ext uri="{D42A27DB-BD31-4B8C-83A1-F6EECF244321}">
                <p14:modId xmlns:p14="http://schemas.microsoft.com/office/powerpoint/2010/main" val="557107126"/>
              </p:ext>
            </p:extLst>
          </p:nvPr>
        </p:nvGraphicFramePr>
        <p:xfrm>
          <a:off x="770468" y="2986613"/>
          <a:ext cx="5325532" cy="230021"/>
        </p:xfrm>
        <a:graphic>
          <a:graphicData uri="http://schemas.openxmlformats.org/drawingml/2006/table">
            <a:tbl>
              <a:tblPr/>
              <a:tblGrid>
                <a:gridCol w="5325532">
                  <a:extLst>
                    <a:ext uri="{9D8B030D-6E8A-4147-A177-3AD203B41FA5}">
                      <a16:colId xmlns:a16="http://schemas.microsoft.com/office/drawing/2014/main" val="4098734268"/>
                    </a:ext>
                  </a:extLst>
                </a:gridCol>
              </a:tblGrid>
              <a:tr h="230021">
                <a:tc>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Robot To-Be Design Insight</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1002369402"/>
                  </a:ext>
                </a:extLst>
              </a:tr>
            </a:tbl>
          </a:graphicData>
        </a:graphic>
      </p:graphicFrame>
      <p:sp>
        <p:nvSpPr>
          <p:cNvPr id="31" name="Rectangle 30">
            <a:extLst>
              <a:ext uri="{FF2B5EF4-FFF2-40B4-BE49-F238E27FC236}">
                <a16:creationId xmlns:a16="http://schemas.microsoft.com/office/drawing/2014/main" id="{11C3FD8C-075E-41D1-8709-955956A440CD}"/>
              </a:ext>
            </a:extLst>
          </p:cNvPr>
          <p:cNvSpPr/>
          <p:nvPr/>
        </p:nvSpPr>
        <p:spPr>
          <a:xfrm>
            <a:off x="2286000" y="3350683"/>
            <a:ext cx="3810000" cy="43546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A folder “Audit Bot” need to be created in desktop of the machine and the BP Release file for which audit has to be done should be placed in that folder</a:t>
            </a:r>
            <a:r>
              <a:rPr lang="en-US" sz="1000">
                <a:solidFill>
                  <a:schemeClr val="tx1"/>
                </a:solidFill>
              </a:rPr>
              <a:t>. ‘</a:t>
            </a:r>
            <a:r>
              <a:rPr lang="en-US" sz="1000" dirty="0">
                <a:solidFill>
                  <a:schemeClr val="tx1"/>
                </a:solidFill>
              </a:rPr>
              <a:t>Audit Bot Queue’ should be created</a:t>
            </a:r>
            <a:endParaRPr lang="en-SG" sz="900" dirty="0">
              <a:solidFill>
                <a:schemeClr val="tx1"/>
              </a:solidFill>
            </a:endParaRPr>
          </a:p>
        </p:txBody>
      </p:sp>
      <p:sp>
        <p:nvSpPr>
          <p:cNvPr id="32" name="Rectangle 31">
            <a:extLst>
              <a:ext uri="{FF2B5EF4-FFF2-40B4-BE49-F238E27FC236}">
                <a16:creationId xmlns:a16="http://schemas.microsoft.com/office/drawing/2014/main" id="{DC534B1A-DE68-42E7-97C4-92C4415EE1E8}"/>
              </a:ext>
            </a:extLst>
          </p:cNvPr>
          <p:cNvSpPr/>
          <p:nvPr/>
        </p:nvSpPr>
        <p:spPr>
          <a:xfrm>
            <a:off x="2286000" y="4091959"/>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No application is involved</a:t>
            </a:r>
            <a:endParaRPr lang="en-SG" sz="900" dirty="0">
              <a:solidFill>
                <a:schemeClr val="tx1"/>
              </a:solidFill>
            </a:endParaRPr>
          </a:p>
        </p:txBody>
      </p:sp>
      <p:sp>
        <p:nvSpPr>
          <p:cNvPr id="34" name="Rectangle 33">
            <a:extLst>
              <a:ext uri="{FF2B5EF4-FFF2-40B4-BE49-F238E27FC236}">
                <a16:creationId xmlns:a16="http://schemas.microsoft.com/office/drawing/2014/main" id="{A7902788-63BB-4582-BC65-0541C2AA21F8}"/>
              </a:ext>
            </a:extLst>
          </p:cNvPr>
          <p:cNvSpPr/>
          <p:nvPr/>
        </p:nvSpPr>
        <p:spPr>
          <a:xfrm>
            <a:off x="2286000" y="4858636"/>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Only with BP Release or XML File.</a:t>
            </a:r>
            <a:endParaRPr lang="en-SG" sz="900" dirty="0">
              <a:solidFill>
                <a:schemeClr val="tx1"/>
              </a:solidFill>
            </a:endParaRPr>
          </a:p>
        </p:txBody>
      </p:sp>
      <p:sp>
        <p:nvSpPr>
          <p:cNvPr id="36" name="Rectangle 35">
            <a:extLst>
              <a:ext uri="{FF2B5EF4-FFF2-40B4-BE49-F238E27FC236}">
                <a16:creationId xmlns:a16="http://schemas.microsoft.com/office/drawing/2014/main" id="{B28F52D8-5EA1-41D1-B0F6-327B06E4B59D}"/>
              </a:ext>
            </a:extLst>
          </p:cNvPr>
          <p:cNvSpPr/>
          <p:nvPr/>
        </p:nvSpPr>
        <p:spPr>
          <a:xfrm>
            <a:off x="2286000" y="5625313"/>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An Audit Report Excel file</a:t>
            </a:r>
            <a:endParaRPr lang="en-SG" sz="900" dirty="0">
              <a:solidFill>
                <a:schemeClr val="tx1"/>
              </a:solidFill>
            </a:endParaRPr>
          </a:p>
        </p:txBody>
      </p:sp>
    </p:spTree>
    <p:extLst>
      <p:ext uri="{BB962C8B-B14F-4D97-AF65-F5344CB8AC3E}">
        <p14:creationId xmlns:p14="http://schemas.microsoft.com/office/powerpoint/2010/main" val="393446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C00CF-AEE6-442F-9E35-AB3CBF672110}"/>
              </a:ext>
            </a:extLst>
          </p:cNvPr>
          <p:cNvSpPr>
            <a:spLocks noGrp="1"/>
          </p:cNvSpPr>
          <p:nvPr>
            <p:ph type="title"/>
          </p:nvPr>
        </p:nvSpPr>
        <p:spPr/>
        <p:txBody>
          <a:bodyPr>
            <a:normAutofit/>
          </a:bodyPr>
          <a:lstStyle/>
          <a:p>
            <a:r>
              <a:rPr lang="en-US" dirty="0"/>
              <a:t>Additional Diagrams/Details</a:t>
            </a:r>
          </a:p>
        </p:txBody>
      </p:sp>
      <p:sp>
        <p:nvSpPr>
          <p:cNvPr id="3" name="TextBox 2">
            <a:extLst>
              <a:ext uri="{FF2B5EF4-FFF2-40B4-BE49-F238E27FC236}">
                <a16:creationId xmlns:a16="http://schemas.microsoft.com/office/drawing/2014/main" id="{BCC942B5-EAF7-4895-A773-FEBAF59D8ED2}"/>
              </a:ext>
            </a:extLst>
          </p:cNvPr>
          <p:cNvSpPr txBox="1"/>
          <p:nvPr/>
        </p:nvSpPr>
        <p:spPr>
          <a:xfrm>
            <a:off x="838200" y="1690688"/>
            <a:ext cx="9436100"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We rather do automation to allocate our time in productive things. Most of our time during automation projects get consumed in checking best practices. So why not bot do that?</a:t>
            </a:r>
          </a:p>
          <a:p>
            <a:pPr marL="285750" indent="-285750">
              <a:buFont typeface="Wingdings" panose="05000000000000000000" pitchFamily="2" charset="2"/>
              <a:buChar char="§"/>
            </a:pPr>
            <a:r>
              <a:rPr lang="en-US" dirty="0"/>
              <a:t>That’s where this Audit Process comes in handy to check if best practices were followed</a:t>
            </a:r>
          </a:p>
          <a:p>
            <a:pPr marL="285750" indent="-285750">
              <a:buFont typeface="Wingdings" panose="05000000000000000000" pitchFamily="2" charset="2"/>
              <a:buChar char="§"/>
            </a:pPr>
            <a:r>
              <a:rPr lang="en-US" dirty="0"/>
              <a:t>We have added few check points in this process. It can be further developed or modified based on one’s requirement.</a:t>
            </a:r>
          </a:p>
        </p:txBody>
      </p:sp>
    </p:spTree>
    <p:extLst>
      <p:ext uri="{BB962C8B-B14F-4D97-AF65-F5344CB8AC3E}">
        <p14:creationId xmlns:p14="http://schemas.microsoft.com/office/powerpoint/2010/main" val="819206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335</Words>
  <Application>Microsoft Office PowerPoint</Application>
  <PresentationFormat>Widescreen</PresentationFormat>
  <Paragraphs>47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Verdana</vt:lpstr>
      <vt:lpstr>Wingdings</vt:lpstr>
      <vt:lpstr>Office Theme</vt:lpstr>
      <vt:lpstr>PowerPoint Presentation</vt:lpstr>
      <vt:lpstr>PowerPoint Presentation</vt:lpstr>
      <vt:lpstr>Additional Diagrams/Details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C. Goel</dc:creator>
  <cp:lastModifiedBy>Kukkannagari Siva Teja Yadav</cp:lastModifiedBy>
  <cp:revision>36</cp:revision>
  <dcterms:created xsi:type="dcterms:W3CDTF">2020-10-10T04:21:21Z</dcterms:created>
  <dcterms:modified xsi:type="dcterms:W3CDTF">2020-10-22T09:47:09Z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2020-10-10T04:27:18Z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7c2104e4-6e0a-4850-8908-27263ef59ba5</vt:lpwstr>
  </property>
  <property fmtid="{D5CDD505-2E9C-101B-9397-08002B2CF9AE}" pid="8" name="MSIP_Label_5fae8262-b78e-4366-8929-a5d6aac95320_ContentBits">
    <vt:lpwstr>0</vt:lpwstr>
  </property>
</Properties>
</file>