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09C1B-626C-464F-B11B-BEE53CDBC1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7138930-1247-42B1-8D7C-8E52964AFC09}">
      <dgm:prSet custT="1"/>
      <dgm:spPr/>
      <dgm:t>
        <a:bodyPr/>
        <a:lstStyle/>
        <a:p>
          <a:pPr>
            <a:lnSpc>
              <a:spcPct val="100000"/>
            </a:lnSpc>
          </a:pPr>
          <a:r>
            <a:rPr lang="en-IN" sz="2400" b="1"/>
            <a:t>Problem Description:</a:t>
          </a:r>
        </a:p>
        <a:p>
          <a:pPr>
            <a:lnSpc>
              <a:spcPct val="100000"/>
            </a:lnSpc>
          </a:pPr>
          <a:r>
            <a:rPr lang="en-IN" sz="1800"/>
            <a:t>The current automation testing Framework’s in the market faces 3 main challenges such as</a:t>
          </a:r>
        </a:p>
        <a:p>
          <a:endParaRPr lang="en-US" sz="1800"/>
        </a:p>
      </dgm:t>
    </dgm:pt>
    <dgm:pt modelId="{DF8D2D35-BEF3-404E-8934-34B545FDCC8E}" type="parTrans" cxnId="{C28BECB1-861F-41FE-BD3F-A9894CE3C3CC}">
      <dgm:prSet/>
      <dgm:spPr/>
      <dgm:t>
        <a:bodyPr/>
        <a:lstStyle/>
        <a:p>
          <a:endParaRPr lang="en-US"/>
        </a:p>
      </dgm:t>
    </dgm:pt>
    <dgm:pt modelId="{C4F724F0-B31F-4C25-AD39-3C3DA2C67FA2}" type="sibTrans" cxnId="{C28BECB1-861F-41FE-BD3F-A9894CE3C3CC}">
      <dgm:prSet/>
      <dgm:spPr/>
      <dgm:t>
        <a:bodyPr/>
        <a:lstStyle/>
        <a:p>
          <a:endParaRPr lang="en-US"/>
        </a:p>
      </dgm:t>
    </dgm:pt>
    <dgm:pt modelId="{773DCDA6-E605-48C9-91E8-A9807222C21D}">
      <dgm:prSet custT="1"/>
      <dgm:spPr/>
      <dgm:t>
        <a:bodyPr/>
        <a:lstStyle/>
        <a:p>
          <a:pPr>
            <a:lnSpc>
              <a:spcPct val="100000"/>
            </a:lnSpc>
          </a:pPr>
          <a:r>
            <a:rPr lang="en-IN" sz="1800" b="1" dirty="0"/>
            <a:t>Underutilization of System Resources: </a:t>
          </a:r>
          <a:r>
            <a:rPr lang="en-IN" sz="1800" dirty="0"/>
            <a:t>The existing frameworks are not utilizing the system resources fully; due to this it is taking longer test case execution times which in turn results in delays in code deployment.</a:t>
          </a:r>
          <a:endParaRPr lang="en-US" sz="1800" dirty="0"/>
        </a:p>
      </dgm:t>
    </dgm:pt>
    <dgm:pt modelId="{3B90E981-7784-4A11-B77D-11D1C34A09D5}" type="parTrans" cxnId="{50FE1DFA-2E8E-4211-986E-6A4A5FB68E19}">
      <dgm:prSet/>
      <dgm:spPr/>
      <dgm:t>
        <a:bodyPr/>
        <a:lstStyle/>
        <a:p>
          <a:endParaRPr lang="en-US"/>
        </a:p>
      </dgm:t>
    </dgm:pt>
    <dgm:pt modelId="{70BF8F54-ECA3-4A75-B7EE-97473FCF270C}" type="sibTrans" cxnId="{50FE1DFA-2E8E-4211-986E-6A4A5FB68E19}">
      <dgm:prSet/>
      <dgm:spPr/>
      <dgm:t>
        <a:bodyPr/>
        <a:lstStyle/>
        <a:p>
          <a:endParaRPr lang="en-US"/>
        </a:p>
      </dgm:t>
    </dgm:pt>
    <dgm:pt modelId="{BFAE3FB6-CFEC-4A76-9E85-458FC8F51425}">
      <dgm:prSet custT="1"/>
      <dgm:spPr/>
      <dgm:t>
        <a:bodyPr/>
        <a:lstStyle/>
        <a:p>
          <a:pPr>
            <a:lnSpc>
              <a:spcPct val="100000"/>
            </a:lnSpc>
          </a:pPr>
          <a:r>
            <a:rPr lang="en-IN" sz="1800" b="1" dirty="0"/>
            <a:t>Manual Distribution of testcases:</a:t>
          </a:r>
          <a:r>
            <a:rPr lang="en-IN" sz="1800" dirty="0"/>
            <a:t> In software industry testcases are distributed manually to different systems and then performs testcase execution, due to this it leads to wastage in human effort.</a:t>
          </a:r>
          <a:endParaRPr lang="en-US" sz="1800" dirty="0"/>
        </a:p>
      </dgm:t>
    </dgm:pt>
    <dgm:pt modelId="{F48BD2BF-2A87-4BD6-854F-711DC661B67D}" type="parTrans" cxnId="{5BFCDA0A-4008-4E8F-82B3-A6F58FBD36CA}">
      <dgm:prSet/>
      <dgm:spPr/>
      <dgm:t>
        <a:bodyPr/>
        <a:lstStyle/>
        <a:p>
          <a:endParaRPr lang="en-US"/>
        </a:p>
      </dgm:t>
    </dgm:pt>
    <dgm:pt modelId="{DBA90319-6812-41C3-AB31-646D4E5C9EC0}" type="sibTrans" cxnId="{5BFCDA0A-4008-4E8F-82B3-A6F58FBD36CA}">
      <dgm:prSet/>
      <dgm:spPr/>
      <dgm:t>
        <a:bodyPr/>
        <a:lstStyle/>
        <a:p>
          <a:endParaRPr lang="en-US"/>
        </a:p>
      </dgm:t>
    </dgm:pt>
    <dgm:pt modelId="{92FD4736-77B5-4355-A51E-3878D1303BA0}">
      <dgm:prSet custT="1"/>
      <dgm:spPr/>
      <dgm:t>
        <a:bodyPr/>
        <a:lstStyle/>
        <a:p>
          <a:pPr>
            <a:lnSpc>
              <a:spcPct val="100000"/>
            </a:lnSpc>
          </a:pPr>
          <a:r>
            <a:rPr lang="en-IN" sz="1800" b="1" dirty="0"/>
            <a:t>Inefficient in test execution Report generation:</a:t>
          </a:r>
          <a:r>
            <a:rPr lang="en-IN" sz="1800" dirty="0"/>
            <a:t> when we run testcases in different systems the Test execution reports are fragmented in different system and do not provide a unified view of test execution report.</a:t>
          </a:r>
          <a:endParaRPr lang="en-US" sz="1800" dirty="0"/>
        </a:p>
      </dgm:t>
    </dgm:pt>
    <dgm:pt modelId="{69C683BE-4340-4439-9F6E-839AD2EB4289}" type="parTrans" cxnId="{DC779E11-832F-49D6-B152-9E9959561C32}">
      <dgm:prSet/>
      <dgm:spPr/>
      <dgm:t>
        <a:bodyPr/>
        <a:lstStyle/>
        <a:p>
          <a:endParaRPr lang="en-US"/>
        </a:p>
      </dgm:t>
    </dgm:pt>
    <dgm:pt modelId="{56396F25-FA1B-4C68-86A1-745C05E2AF98}" type="sibTrans" cxnId="{DC779E11-832F-49D6-B152-9E9959561C32}">
      <dgm:prSet/>
      <dgm:spPr/>
      <dgm:t>
        <a:bodyPr/>
        <a:lstStyle/>
        <a:p>
          <a:endParaRPr lang="en-US"/>
        </a:p>
      </dgm:t>
    </dgm:pt>
    <dgm:pt modelId="{0D07DC34-D3D1-41BA-AA08-634490A4D6EC}">
      <dgm:prSet custT="1"/>
      <dgm:spPr/>
      <dgm:t>
        <a:bodyPr/>
        <a:lstStyle/>
        <a:p>
          <a:pPr>
            <a:lnSpc>
              <a:spcPct val="100000"/>
            </a:lnSpc>
          </a:pPr>
          <a:endParaRPr lang="en-US" sz="1800"/>
        </a:p>
      </dgm:t>
    </dgm:pt>
    <dgm:pt modelId="{A8FAF8A5-A6AF-407B-9F4F-7D726B2E6CF9}" type="parTrans" cxnId="{8A314496-9F75-45EB-8252-8BC7E8A5CDC6}">
      <dgm:prSet/>
      <dgm:spPr/>
      <dgm:t>
        <a:bodyPr/>
        <a:lstStyle/>
        <a:p>
          <a:endParaRPr lang="en-IN"/>
        </a:p>
      </dgm:t>
    </dgm:pt>
    <dgm:pt modelId="{9FE402EF-9B8C-4A24-BDB2-B8FED1611B8B}" type="sibTrans" cxnId="{8A314496-9F75-45EB-8252-8BC7E8A5CDC6}">
      <dgm:prSet/>
      <dgm:spPr/>
      <dgm:t>
        <a:bodyPr/>
        <a:lstStyle/>
        <a:p>
          <a:endParaRPr lang="en-IN"/>
        </a:p>
      </dgm:t>
    </dgm:pt>
    <dgm:pt modelId="{8A4B02DA-ECD6-4CD2-A349-15C80056C414}">
      <dgm:prSet custT="1"/>
      <dgm:spPr/>
      <dgm:t>
        <a:bodyPr/>
        <a:lstStyle/>
        <a:p>
          <a:pPr>
            <a:lnSpc>
              <a:spcPct val="100000"/>
            </a:lnSpc>
          </a:pPr>
          <a:endParaRPr lang="en-US" sz="1800"/>
        </a:p>
      </dgm:t>
    </dgm:pt>
    <dgm:pt modelId="{7BC516C9-BAA3-474E-AB5D-1DFB2444EA35}" type="parTrans" cxnId="{AB10E51F-6118-4B0C-AA72-3FE5B367CEB1}">
      <dgm:prSet/>
      <dgm:spPr/>
      <dgm:t>
        <a:bodyPr/>
        <a:lstStyle/>
        <a:p>
          <a:endParaRPr lang="en-IN"/>
        </a:p>
      </dgm:t>
    </dgm:pt>
    <dgm:pt modelId="{7617BA42-25B3-474F-988A-88DDEC13BF0A}" type="sibTrans" cxnId="{AB10E51F-6118-4B0C-AA72-3FE5B367CEB1}">
      <dgm:prSet/>
      <dgm:spPr/>
      <dgm:t>
        <a:bodyPr/>
        <a:lstStyle/>
        <a:p>
          <a:endParaRPr lang="en-IN"/>
        </a:p>
      </dgm:t>
    </dgm:pt>
    <dgm:pt modelId="{88E9010C-66F4-4B87-8249-100145CF544E}" type="pres">
      <dgm:prSet presAssocID="{80909C1B-626C-464F-B11B-BEE53CDBC1AF}" presName="root" presStyleCnt="0">
        <dgm:presLayoutVars>
          <dgm:dir/>
          <dgm:resizeHandles val="exact"/>
        </dgm:presLayoutVars>
      </dgm:prSet>
      <dgm:spPr/>
    </dgm:pt>
    <dgm:pt modelId="{1F9EADD0-9234-4446-8952-9D47C26E5568}" type="pres">
      <dgm:prSet presAssocID="{37138930-1247-42B1-8D7C-8E52964AFC09}" presName="compNode" presStyleCnt="0"/>
      <dgm:spPr/>
    </dgm:pt>
    <dgm:pt modelId="{9842C94E-2715-4907-98AD-35B0439C01FE}" type="pres">
      <dgm:prSet presAssocID="{37138930-1247-42B1-8D7C-8E52964AFC09}" presName="bgRect" presStyleLbl="bgShp" presStyleIdx="0" presStyleCnt="1"/>
      <dgm:spPr/>
    </dgm:pt>
    <dgm:pt modelId="{EBDDA532-8653-4180-856F-1B782A8550E4}" type="pres">
      <dgm:prSet presAssocID="{37138930-1247-42B1-8D7C-8E52964AFC0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732F0D15-1F14-47D8-8D73-827723542E93}" type="pres">
      <dgm:prSet presAssocID="{37138930-1247-42B1-8D7C-8E52964AFC09}" presName="spaceRect" presStyleCnt="0"/>
      <dgm:spPr/>
    </dgm:pt>
    <dgm:pt modelId="{4A57A239-40D0-48FC-96A5-8FC9A0C8A1B3}" type="pres">
      <dgm:prSet presAssocID="{37138930-1247-42B1-8D7C-8E52964AFC09}" presName="parTx" presStyleLbl="revTx" presStyleIdx="0" presStyleCnt="2">
        <dgm:presLayoutVars>
          <dgm:chMax val="0"/>
          <dgm:chPref val="0"/>
        </dgm:presLayoutVars>
      </dgm:prSet>
      <dgm:spPr/>
    </dgm:pt>
    <dgm:pt modelId="{F778B55A-2B55-4587-B8C0-644DB1308880}" type="pres">
      <dgm:prSet presAssocID="{37138930-1247-42B1-8D7C-8E52964AFC09}" presName="desTx" presStyleLbl="revTx" presStyleIdx="1" presStyleCnt="2">
        <dgm:presLayoutVars/>
      </dgm:prSet>
      <dgm:spPr/>
    </dgm:pt>
  </dgm:ptLst>
  <dgm:cxnLst>
    <dgm:cxn modelId="{5BFCDA0A-4008-4E8F-82B3-A6F58FBD36CA}" srcId="{37138930-1247-42B1-8D7C-8E52964AFC09}" destId="{BFAE3FB6-CFEC-4A76-9E85-458FC8F51425}" srcOrd="2" destOrd="0" parTransId="{F48BD2BF-2A87-4BD6-854F-711DC661B67D}" sibTransId="{DBA90319-6812-41C3-AB31-646D4E5C9EC0}"/>
    <dgm:cxn modelId="{DC779E11-832F-49D6-B152-9E9959561C32}" srcId="{37138930-1247-42B1-8D7C-8E52964AFC09}" destId="{92FD4736-77B5-4355-A51E-3878D1303BA0}" srcOrd="4" destOrd="0" parTransId="{69C683BE-4340-4439-9F6E-839AD2EB4289}" sibTransId="{56396F25-FA1B-4C68-86A1-745C05E2AF98}"/>
    <dgm:cxn modelId="{AB10E51F-6118-4B0C-AA72-3FE5B367CEB1}" srcId="{37138930-1247-42B1-8D7C-8E52964AFC09}" destId="{8A4B02DA-ECD6-4CD2-A349-15C80056C414}" srcOrd="3" destOrd="0" parTransId="{7BC516C9-BAA3-474E-AB5D-1DFB2444EA35}" sibTransId="{7617BA42-25B3-474F-988A-88DDEC13BF0A}"/>
    <dgm:cxn modelId="{0B45CC32-1E79-490F-BA9E-C5BF0DF9530C}" type="presOf" srcId="{8A4B02DA-ECD6-4CD2-A349-15C80056C414}" destId="{F778B55A-2B55-4587-B8C0-644DB1308880}" srcOrd="0" destOrd="3" presId="urn:microsoft.com/office/officeart/2018/2/layout/IconVerticalSolidList"/>
    <dgm:cxn modelId="{890E626E-8E7D-43B8-8216-DA76AE4F9BBB}" type="presOf" srcId="{BFAE3FB6-CFEC-4A76-9E85-458FC8F51425}" destId="{F778B55A-2B55-4587-B8C0-644DB1308880}" srcOrd="0" destOrd="2" presId="urn:microsoft.com/office/officeart/2018/2/layout/IconVerticalSolidList"/>
    <dgm:cxn modelId="{6EF5D150-40F1-4D5D-A592-E1FB646DF412}" type="presOf" srcId="{80909C1B-626C-464F-B11B-BEE53CDBC1AF}" destId="{88E9010C-66F4-4B87-8249-100145CF544E}" srcOrd="0" destOrd="0" presId="urn:microsoft.com/office/officeart/2018/2/layout/IconVerticalSolidList"/>
    <dgm:cxn modelId="{8A314496-9F75-45EB-8252-8BC7E8A5CDC6}" srcId="{37138930-1247-42B1-8D7C-8E52964AFC09}" destId="{0D07DC34-D3D1-41BA-AA08-634490A4D6EC}" srcOrd="1" destOrd="0" parTransId="{A8FAF8A5-A6AF-407B-9F4F-7D726B2E6CF9}" sibTransId="{9FE402EF-9B8C-4A24-BDB2-B8FED1611B8B}"/>
    <dgm:cxn modelId="{092196AF-93BC-443A-AF08-9961B6CFDF29}" type="presOf" srcId="{92FD4736-77B5-4355-A51E-3878D1303BA0}" destId="{F778B55A-2B55-4587-B8C0-644DB1308880}" srcOrd="0" destOrd="4" presId="urn:microsoft.com/office/officeart/2018/2/layout/IconVerticalSolidList"/>
    <dgm:cxn modelId="{C28BECB1-861F-41FE-BD3F-A9894CE3C3CC}" srcId="{80909C1B-626C-464F-B11B-BEE53CDBC1AF}" destId="{37138930-1247-42B1-8D7C-8E52964AFC09}" srcOrd="0" destOrd="0" parTransId="{DF8D2D35-BEF3-404E-8934-34B545FDCC8E}" sibTransId="{C4F724F0-B31F-4C25-AD39-3C3DA2C67FA2}"/>
    <dgm:cxn modelId="{614F41D1-2AC4-4695-BE1A-325A8B90A4B6}" type="presOf" srcId="{37138930-1247-42B1-8D7C-8E52964AFC09}" destId="{4A57A239-40D0-48FC-96A5-8FC9A0C8A1B3}" srcOrd="0" destOrd="0" presId="urn:microsoft.com/office/officeart/2018/2/layout/IconVerticalSolidList"/>
    <dgm:cxn modelId="{E4283AD8-B6BA-4CCA-9188-20B03BCA1BE1}" type="presOf" srcId="{773DCDA6-E605-48C9-91E8-A9807222C21D}" destId="{F778B55A-2B55-4587-B8C0-644DB1308880}" srcOrd="0" destOrd="0" presId="urn:microsoft.com/office/officeart/2018/2/layout/IconVerticalSolidList"/>
    <dgm:cxn modelId="{5576CAF7-662E-4F02-A832-655C2314E1CF}" type="presOf" srcId="{0D07DC34-D3D1-41BA-AA08-634490A4D6EC}" destId="{F778B55A-2B55-4587-B8C0-644DB1308880}" srcOrd="0" destOrd="1" presId="urn:microsoft.com/office/officeart/2018/2/layout/IconVerticalSolidList"/>
    <dgm:cxn modelId="{50FE1DFA-2E8E-4211-986E-6A4A5FB68E19}" srcId="{37138930-1247-42B1-8D7C-8E52964AFC09}" destId="{773DCDA6-E605-48C9-91E8-A9807222C21D}" srcOrd="0" destOrd="0" parTransId="{3B90E981-7784-4A11-B77D-11D1C34A09D5}" sibTransId="{70BF8F54-ECA3-4A75-B7EE-97473FCF270C}"/>
    <dgm:cxn modelId="{F7FEAF0A-52F8-4285-8BE3-09C25E3AE192}" type="presParOf" srcId="{88E9010C-66F4-4B87-8249-100145CF544E}" destId="{1F9EADD0-9234-4446-8952-9D47C26E5568}" srcOrd="0" destOrd="0" presId="urn:microsoft.com/office/officeart/2018/2/layout/IconVerticalSolidList"/>
    <dgm:cxn modelId="{DCDDE0FD-9481-4809-991E-8857A5C5B51E}" type="presParOf" srcId="{1F9EADD0-9234-4446-8952-9D47C26E5568}" destId="{9842C94E-2715-4907-98AD-35B0439C01FE}" srcOrd="0" destOrd="0" presId="urn:microsoft.com/office/officeart/2018/2/layout/IconVerticalSolidList"/>
    <dgm:cxn modelId="{25DD8C10-3422-4DA0-ABC9-322FBF740730}" type="presParOf" srcId="{1F9EADD0-9234-4446-8952-9D47C26E5568}" destId="{EBDDA532-8653-4180-856F-1B782A8550E4}" srcOrd="1" destOrd="0" presId="urn:microsoft.com/office/officeart/2018/2/layout/IconVerticalSolidList"/>
    <dgm:cxn modelId="{510AB019-CE7A-4A4C-A96A-44D63E1C1A6C}" type="presParOf" srcId="{1F9EADD0-9234-4446-8952-9D47C26E5568}" destId="{732F0D15-1F14-47D8-8D73-827723542E93}" srcOrd="2" destOrd="0" presId="urn:microsoft.com/office/officeart/2018/2/layout/IconVerticalSolidList"/>
    <dgm:cxn modelId="{3C6C99FB-2D2E-4169-A703-4D7EDE7C1443}" type="presParOf" srcId="{1F9EADD0-9234-4446-8952-9D47C26E5568}" destId="{4A57A239-40D0-48FC-96A5-8FC9A0C8A1B3}" srcOrd="3" destOrd="0" presId="urn:microsoft.com/office/officeart/2018/2/layout/IconVerticalSolidList"/>
    <dgm:cxn modelId="{FEF3ADDD-B268-441D-A0AF-A3CD41BA18A8}" type="presParOf" srcId="{1F9EADD0-9234-4446-8952-9D47C26E5568}" destId="{F778B55A-2B55-4587-B8C0-644DB130888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72B2B-E72F-4F91-8CD4-B29B721889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0AD7F80-ABC2-46E1-8938-3E1074BBDA98}">
      <dgm:prSet custT="1"/>
      <dgm:spPr/>
      <dgm:t>
        <a:bodyPr/>
        <a:lstStyle/>
        <a:p>
          <a:r>
            <a:rPr lang="en-IN" sz="1200" b="1" dirty="0"/>
            <a:t>Data Management Layer Design</a:t>
          </a:r>
          <a:r>
            <a:rPr lang="en-IN" sz="1000" b="1" dirty="0"/>
            <a:t>:</a:t>
          </a:r>
          <a:endParaRPr lang="en-US" sz="1000" dirty="0"/>
        </a:p>
      </dgm:t>
    </dgm:pt>
    <dgm:pt modelId="{DD7C4525-6C57-44A4-ACC8-D3A5F371E0E2}" type="parTrans" cxnId="{19C81F17-C9DB-4EFF-9BB5-54FA146731E3}">
      <dgm:prSet/>
      <dgm:spPr/>
      <dgm:t>
        <a:bodyPr/>
        <a:lstStyle/>
        <a:p>
          <a:endParaRPr lang="en-US"/>
        </a:p>
      </dgm:t>
    </dgm:pt>
    <dgm:pt modelId="{CCC9889B-9001-459E-913A-1B21EA40A875}" type="sibTrans" cxnId="{19C81F17-C9DB-4EFF-9BB5-54FA146731E3}">
      <dgm:prSet/>
      <dgm:spPr/>
      <dgm:t>
        <a:bodyPr/>
        <a:lstStyle/>
        <a:p>
          <a:endParaRPr lang="en-US"/>
        </a:p>
      </dgm:t>
    </dgm:pt>
    <dgm:pt modelId="{4D9431D8-5758-44C3-8B05-EC13A944B8D1}">
      <dgm:prSet/>
      <dgm:spPr/>
      <dgm:t>
        <a:bodyPr/>
        <a:lstStyle/>
        <a:p>
          <a:r>
            <a:rPr lang="en-IN"/>
            <a:t>The Data Management Layer Design in this project, focuses on how data is structured and managed within the Java Selenium Framework. This design includes a detailed database schema.</a:t>
          </a:r>
          <a:endParaRPr lang="en-US"/>
        </a:p>
      </dgm:t>
    </dgm:pt>
    <dgm:pt modelId="{414196FC-3A57-4150-AF59-EE6468E22311}" type="parTrans" cxnId="{5AE430DA-AAD2-46AD-AB57-A0369714EDEB}">
      <dgm:prSet/>
      <dgm:spPr/>
      <dgm:t>
        <a:bodyPr/>
        <a:lstStyle/>
        <a:p>
          <a:endParaRPr lang="en-US"/>
        </a:p>
      </dgm:t>
    </dgm:pt>
    <dgm:pt modelId="{B7FC718B-74A3-47A3-9EF4-B0634C1ADFF8}" type="sibTrans" cxnId="{5AE430DA-AAD2-46AD-AB57-A0369714EDEB}">
      <dgm:prSet/>
      <dgm:spPr/>
      <dgm:t>
        <a:bodyPr/>
        <a:lstStyle/>
        <a:p>
          <a:endParaRPr lang="en-US"/>
        </a:p>
      </dgm:t>
    </dgm:pt>
    <dgm:pt modelId="{7563D1E9-E75E-4983-9F4D-26A4E1C7BD1E}">
      <dgm:prSet custT="1"/>
      <dgm:spPr/>
      <dgm:t>
        <a:bodyPr/>
        <a:lstStyle/>
        <a:p>
          <a:r>
            <a:rPr lang="en-IN" sz="1200" b="1" dirty="0"/>
            <a:t>Database schema:</a:t>
          </a:r>
          <a:endParaRPr lang="en-US" sz="1200" dirty="0"/>
        </a:p>
      </dgm:t>
    </dgm:pt>
    <dgm:pt modelId="{AB333C2F-7BFF-466D-A735-45BFD8D682EB}" type="parTrans" cxnId="{7462948A-1CA2-41B8-BDE8-7CA7F78A0378}">
      <dgm:prSet/>
      <dgm:spPr/>
      <dgm:t>
        <a:bodyPr/>
        <a:lstStyle/>
        <a:p>
          <a:endParaRPr lang="en-US"/>
        </a:p>
      </dgm:t>
    </dgm:pt>
    <dgm:pt modelId="{F378A3D4-4F01-442E-AC96-044518972B02}" type="sibTrans" cxnId="{7462948A-1CA2-41B8-BDE8-7CA7F78A0378}">
      <dgm:prSet/>
      <dgm:spPr/>
      <dgm:t>
        <a:bodyPr/>
        <a:lstStyle/>
        <a:p>
          <a:endParaRPr lang="en-US"/>
        </a:p>
      </dgm:t>
    </dgm:pt>
    <dgm:pt modelId="{C1CE885D-42D3-4BB9-B596-6069F95AF9F3}">
      <dgm:prSet/>
      <dgm:spPr/>
      <dgm:t>
        <a:bodyPr/>
        <a:lstStyle/>
        <a:p>
          <a:r>
            <a:rPr lang="en-IN"/>
            <a:t>The database schema for the "Optimizing Java Selenium Framework with Automated Test Distribution and Full Resource Utilization" project includes two main tables - TestCases and TestData. These tables are crucial for storing and managing test-related data and their execution outcomes, as visualized in the provided diagram.</a:t>
          </a:r>
          <a:endParaRPr lang="en-US"/>
        </a:p>
      </dgm:t>
    </dgm:pt>
    <dgm:pt modelId="{083A1F50-0715-45A1-8C8A-54603F759637}" type="parTrans" cxnId="{8864C98D-BE23-4C80-95E3-97117792E987}">
      <dgm:prSet/>
      <dgm:spPr/>
      <dgm:t>
        <a:bodyPr/>
        <a:lstStyle/>
        <a:p>
          <a:endParaRPr lang="en-US"/>
        </a:p>
      </dgm:t>
    </dgm:pt>
    <dgm:pt modelId="{D429040C-7085-408D-A82F-A316E3F83AC9}" type="sibTrans" cxnId="{8864C98D-BE23-4C80-95E3-97117792E987}">
      <dgm:prSet/>
      <dgm:spPr/>
      <dgm:t>
        <a:bodyPr/>
        <a:lstStyle/>
        <a:p>
          <a:endParaRPr lang="en-US"/>
        </a:p>
      </dgm:t>
    </dgm:pt>
    <dgm:pt modelId="{8BFE82DB-0C22-4AAA-8C7A-192794B6ECE2}" type="pres">
      <dgm:prSet presAssocID="{8B372B2B-E72F-4F91-8CD4-B29B721889F1}" presName="hierChild1" presStyleCnt="0">
        <dgm:presLayoutVars>
          <dgm:chPref val="1"/>
          <dgm:dir/>
          <dgm:animOne val="branch"/>
          <dgm:animLvl val="lvl"/>
          <dgm:resizeHandles/>
        </dgm:presLayoutVars>
      </dgm:prSet>
      <dgm:spPr/>
    </dgm:pt>
    <dgm:pt modelId="{B9FC9C00-9C94-4FDA-8BE9-84EB19CCC9D5}" type="pres">
      <dgm:prSet presAssocID="{C0AD7F80-ABC2-46E1-8938-3E1074BBDA98}" presName="hierRoot1" presStyleCnt="0"/>
      <dgm:spPr/>
    </dgm:pt>
    <dgm:pt modelId="{CA63889F-7751-4F69-8CCB-98BD89524C38}" type="pres">
      <dgm:prSet presAssocID="{C0AD7F80-ABC2-46E1-8938-3E1074BBDA98}" presName="composite" presStyleCnt="0"/>
      <dgm:spPr/>
    </dgm:pt>
    <dgm:pt modelId="{B3B3D5E9-67FD-4FA6-81B5-B0FD7D71BCE5}" type="pres">
      <dgm:prSet presAssocID="{C0AD7F80-ABC2-46E1-8938-3E1074BBDA98}" presName="background" presStyleLbl="node0" presStyleIdx="0" presStyleCnt="4"/>
      <dgm:spPr/>
    </dgm:pt>
    <dgm:pt modelId="{441FC879-E51D-4B3A-A93D-381A0B1F4B33}" type="pres">
      <dgm:prSet presAssocID="{C0AD7F80-ABC2-46E1-8938-3E1074BBDA98}" presName="text" presStyleLbl="fgAcc0" presStyleIdx="0" presStyleCnt="4">
        <dgm:presLayoutVars>
          <dgm:chPref val="3"/>
        </dgm:presLayoutVars>
      </dgm:prSet>
      <dgm:spPr/>
    </dgm:pt>
    <dgm:pt modelId="{145AAABF-A318-4BC5-982A-6923D568F082}" type="pres">
      <dgm:prSet presAssocID="{C0AD7F80-ABC2-46E1-8938-3E1074BBDA98}" presName="hierChild2" presStyleCnt="0"/>
      <dgm:spPr/>
    </dgm:pt>
    <dgm:pt modelId="{C0E1C7BC-6E07-4007-B468-69DB56F4A3D8}" type="pres">
      <dgm:prSet presAssocID="{4D9431D8-5758-44C3-8B05-EC13A944B8D1}" presName="hierRoot1" presStyleCnt="0"/>
      <dgm:spPr/>
    </dgm:pt>
    <dgm:pt modelId="{D87DE776-93FE-4FC9-885F-1B06FD1BC9FF}" type="pres">
      <dgm:prSet presAssocID="{4D9431D8-5758-44C3-8B05-EC13A944B8D1}" presName="composite" presStyleCnt="0"/>
      <dgm:spPr/>
    </dgm:pt>
    <dgm:pt modelId="{1F408489-1D5E-45DE-A8A6-BE68AC5D9053}" type="pres">
      <dgm:prSet presAssocID="{4D9431D8-5758-44C3-8B05-EC13A944B8D1}" presName="background" presStyleLbl="node0" presStyleIdx="1" presStyleCnt="4"/>
      <dgm:spPr/>
    </dgm:pt>
    <dgm:pt modelId="{2B38963B-D5A2-47F7-8B88-365C36203B29}" type="pres">
      <dgm:prSet presAssocID="{4D9431D8-5758-44C3-8B05-EC13A944B8D1}" presName="text" presStyleLbl="fgAcc0" presStyleIdx="1" presStyleCnt="4">
        <dgm:presLayoutVars>
          <dgm:chPref val="3"/>
        </dgm:presLayoutVars>
      </dgm:prSet>
      <dgm:spPr/>
    </dgm:pt>
    <dgm:pt modelId="{DB5A6552-4C15-44B9-A72E-6EF102C21720}" type="pres">
      <dgm:prSet presAssocID="{4D9431D8-5758-44C3-8B05-EC13A944B8D1}" presName="hierChild2" presStyleCnt="0"/>
      <dgm:spPr/>
    </dgm:pt>
    <dgm:pt modelId="{CEFDD51A-3D03-4D0B-98B8-19A30F597C05}" type="pres">
      <dgm:prSet presAssocID="{7563D1E9-E75E-4983-9F4D-26A4E1C7BD1E}" presName="hierRoot1" presStyleCnt="0"/>
      <dgm:spPr/>
    </dgm:pt>
    <dgm:pt modelId="{0343BF40-E823-4EAB-A80F-A91D3BAB899B}" type="pres">
      <dgm:prSet presAssocID="{7563D1E9-E75E-4983-9F4D-26A4E1C7BD1E}" presName="composite" presStyleCnt="0"/>
      <dgm:spPr/>
    </dgm:pt>
    <dgm:pt modelId="{D616EE1A-7302-4FD4-A42B-67047E8A990A}" type="pres">
      <dgm:prSet presAssocID="{7563D1E9-E75E-4983-9F4D-26A4E1C7BD1E}" presName="background" presStyleLbl="node0" presStyleIdx="2" presStyleCnt="4"/>
      <dgm:spPr/>
    </dgm:pt>
    <dgm:pt modelId="{F2F59622-5681-4EB4-951B-1B2A18FCBF5C}" type="pres">
      <dgm:prSet presAssocID="{7563D1E9-E75E-4983-9F4D-26A4E1C7BD1E}" presName="text" presStyleLbl="fgAcc0" presStyleIdx="2" presStyleCnt="4">
        <dgm:presLayoutVars>
          <dgm:chPref val="3"/>
        </dgm:presLayoutVars>
      </dgm:prSet>
      <dgm:spPr/>
    </dgm:pt>
    <dgm:pt modelId="{FCD99C64-58A0-487E-BEA0-FA8618A19366}" type="pres">
      <dgm:prSet presAssocID="{7563D1E9-E75E-4983-9F4D-26A4E1C7BD1E}" presName="hierChild2" presStyleCnt="0"/>
      <dgm:spPr/>
    </dgm:pt>
    <dgm:pt modelId="{66CE02D3-DB99-435B-8F42-570D12802C82}" type="pres">
      <dgm:prSet presAssocID="{C1CE885D-42D3-4BB9-B596-6069F95AF9F3}" presName="hierRoot1" presStyleCnt="0"/>
      <dgm:spPr/>
    </dgm:pt>
    <dgm:pt modelId="{F4A3D4A2-88EA-49F0-B491-0A58B6716410}" type="pres">
      <dgm:prSet presAssocID="{C1CE885D-42D3-4BB9-B596-6069F95AF9F3}" presName="composite" presStyleCnt="0"/>
      <dgm:spPr/>
    </dgm:pt>
    <dgm:pt modelId="{454DAE84-0CC2-4B1E-B72E-216CA8A47635}" type="pres">
      <dgm:prSet presAssocID="{C1CE885D-42D3-4BB9-B596-6069F95AF9F3}" presName="background" presStyleLbl="node0" presStyleIdx="3" presStyleCnt="4"/>
      <dgm:spPr/>
    </dgm:pt>
    <dgm:pt modelId="{DC4C0B76-28D3-4B7B-B69A-6946831191DB}" type="pres">
      <dgm:prSet presAssocID="{C1CE885D-42D3-4BB9-B596-6069F95AF9F3}" presName="text" presStyleLbl="fgAcc0" presStyleIdx="3" presStyleCnt="4">
        <dgm:presLayoutVars>
          <dgm:chPref val="3"/>
        </dgm:presLayoutVars>
      </dgm:prSet>
      <dgm:spPr/>
    </dgm:pt>
    <dgm:pt modelId="{B6C9B82D-5E2A-4FC7-9DAB-8FFA0280DEC7}" type="pres">
      <dgm:prSet presAssocID="{C1CE885D-42D3-4BB9-B596-6069F95AF9F3}" presName="hierChild2" presStyleCnt="0"/>
      <dgm:spPr/>
    </dgm:pt>
  </dgm:ptLst>
  <dgm:cxnLst>
    <dgm:cxn modelId="{19C81F17-C9DB-4EFF-9BB5-54FA146731E3}" srcId="{8B372B2B-E72F-4F91-8CD4-B29B721889F1}" destId="{C0AD7F80-ABC2-46E1-8938-3E1074BBDA98}" srcOrd="0" destOrd="0" parTransId="{DD7C4525-6C57-44A4-ACC8-D3A5F371E0E2}" sibTransId="{CCC9889B-9001-459E-913A-1B21EA40A875}"/>
    <dgm:cxn modelId="{8FCE0E2F-982D-411E-91F5-077C968844D2}" type="presOf" srcId="{8B372B2B-E72F-4F91-8CD4-B29B721889F1}" destId="{8BFE82DB-0C22-4AAA-8C7A-192794B6ECE2}" srcOrd="0" destOrd="0" presId="urn:microsoft.com/office/officeart/2005/8/layout/hierarchy1"/>
    <dgm:cxn modelId="{22B13A4B-E8F8-4AAD-A909-7B9375BC41CE}" type="presOf" srcId="{C1CE885D-42D3-4BB9-B596-6069F95AF9F3}" destId="{DC4C0B76-28D3-4B7B-B69A-6946831191DB}" srcOrd="0" destOrd="0" presId="urn:microsoft.com/office/officeart/2005/8/layout/hierarchy1"/>
    <dgm:cxn modelId="{5FAF2355-D784-4EDC-82DE-C114F012BF39}" type="presOf" srcId="{7563D1E9-E75E-4983-9F4D-26A4E1C7BD1E}" destId="{F2F59622-5681-4EB4-951B-1B2A18FCBF5C}" srcOrd="0" destOrd="0" presId="urn:microsoft.com/office/officeart/2005/8/layout/hierarchy1"/>
    <dgm:cxn modelId="{A028EC7F-386C-4C41-9D08-D31F76DF6699}" type="presOf" srcId="{C0AD7F80-ABC2-46E1-8938-3E1074BBDA98}" destId="{441FC879-E51D-4B3A-A93D-381A0B1F4B33}" srcOrd="0" destOrd="0" presId="urn:microsoft.com/office/officeart/2005/8/layout/hierarchy1"/>
    <dgm:cxn modelId="{7462948A-1CA2-41B8-BDE8-7CA7F78A0378}" srcId="{8B372B2B-E72F-4F91-8CD4-B29B721889F1}" destId="{7563D1E9-E75E-4983-9F4D-26A4E1C7BD1E}" srcOrd="2" destOrd="0" parTransId="{AB333C2F-7BFF-466D-A735-45BFD8D682EB}" sibTransId="{F378A3D4-4F01-442E-AC96-044518972B02}"/>
    <dgm:cxn modelId="{8864C98D-BE23-4C80-95E3-97117792E987}" srcId="{8B372B2B-E72F-4F91-8CD4-B29B721889F1}" destId="{C1CE885D-42D3-4BB9-B596-6069F95AF9F3}" srcOrd="3" destOrd="0" parTransId="{083A1F50-0715-45A1-8C8A-54603F759637}" sibTransId="{D429040C-7085-408D-A82F-A316E3F83AC9}"/>
    <dgm:cxn modelId="{5AE430DA-AAD2-46AD-AB57-A0369714EDEB}" srcId="{8B372B2B-E72F-4F91-8CD4-B29B721889F1}" destId="{4D9431D8-5758-44C3-8B05-EC13A944B8D1}" srcOrd="1" destOrd="0" parTransId="{414196FC-3A57-4150-AF59-EE6468E22311}" sibTransId="{B7FC718B-74A3-47A3-9EF4-B0634C1ADFF8}"/>
    <dgm:cxn modelId="{819CA7E5-D968-422C-BABE-296746F4DDBC}" type="presOf" srcId="{4D9431D8-5758-44C3-8B05-EC13A944B8D1}" destId="{2B38963B-D5A2-47F7-8B88-365C36203B29}" srcOrd="0" destOrd="0" presId="urn:microsoft.com/office/officeart/2005/8/layout/hierarchy1"/>
    <dgm:cxn modelId="{5FD673BC-FA95-4028-B77D-543EEA97FA0F}" type="presParOf" srcId="{8BFE82DB-0C22-4AAA-8C7A-192794B6ECE2}" destId="{B9FC9C00-9C94-4FDA-8BE9-84EB19CCC9D5}" srcOrd="0" destOrd="0" presId="urn:microsoft.com/office/officeart/2005/8/layout/hierarchy1"/>
    <dgm:cxn modelId="{A8F15C63-457F-4E16-8279-94C3E9BC3DAF}" type="presParOf" srcId="{B9FC9C00-9C94-4FDA-8BE9-84EB19CCC9D5}" destId="{CA63889F-7751-4F69-8CCB-98BD89524C38}" srcOrd="0" destOrd="0" presId="urn:microsoft.com/office/officeart/2005/8/layout/hierarchy1"/>
    <dgm:cxn modelId="{6370606B-1257-445E-8E25-5586E820F941}" type="presParOf" srcId="{CA63889F-7751-4F69-8CCB-98BD89524C38}" destId="{B3B3D5E9-67FD-4FA6-81B5-B0FD7D71BCE5}" srcOrd="0" destOrd="0" presId="urn:microsoft.com/office/officeart/2005/8/layout/hierarchy1"/>
    <dgm:cxn modelId="{252CCD9F-437D-4C9B-A25D-34EEDBD31632}" type="presParOf" srcId="{CA63889F-7751-4F69-8CCB-98BD89524C38}" destId="{441FC879-E51D-4B3A-A93D-381A0B1F4B33}" srcOrd="1" destOrd="0" presId="urn:microsoft.com/office/officeart/2005/8/layout/hierarchy1"/>
    <dgm:cxn modelId="{5094631E-6C7F-434E-BDFB-7FB6B5395E2C}" type="presParOf" srcId="{B9FC9C00-9C94-4FDA-8BE9-84EB19CCC9D5}" destId="{145AAABF-A318-4BC5-982A-6923D568F082}" srcOrd="1" destOrd="0" presId="urn:microsoft.com/office/officeart/2005/8/layout/hierarchy1"/>
    <dgm:cxn modelId="{09DE7712-DAFB-484B-BA9C-998FDC1F1D4B}" type="presParOf" srcId="{8BFE82DB-0C22-4AAA-8C7A-192794B6ECE2}" destId="{C0E1C7BC-6E07-4007-B468-69DB56F4A3D8}" srcOrd="1" destOrd="0" presId="urn:microsoft.com/office/officeart/2005/8/layout/hierarchy1"/>
    <dgm:cxn modelId="{AC517A64-18D0-4139-8C5F-077FE9311E9E}" type="presParOf" srcId="{C0E1C7BC-6E07-4007-B468-69DB56F4A3D8}" destId="{D87DE776-93FE-4FC9-885F-1B06FD1BC9FF}" srcOrd="0" destOrd="0" presId="urn:microsoft.com/office/officeart/2005/8/layout/hierarchy1"/>
    <dgm:cxn modelId="{B6C7D353-26CC-40B4-83CE-1F6BA4432736}" type="presParOf" srcId="{D87DE776-93FE-4FC9-885F-1B06FD1BC9FF}" destId="{1F408489-1D5E-45DE-A8A6-BE68AC5D9053}" srcOrd="0" destOrd="0" presId="urn:microsoft.com/office/officeart/2005/8/layout/hierarchy1"/>
    <dgm:cxn modelId="{DE22593E-AEF7-416F-80A6-32222D039207}" type="presParOf" srcId="{D87DE776-93FE-4FC9-885F-1B06FD1BC9FF}" destId="{2B38963B-D5A2-47F7-8B88-365C36203B29}" srcOrd="1" destOrd="0" presId="urn:microsoft.com/office/officeart/2005/8/layout/hierarchy1"/>
    <dgm:cxn modelId="{B714699F-7823-48CA-89C6-027200434D31}" type="presParOf" srcId="{C0E1C7BC-6E07-4007-B468-69DB56F4A3D8}" destId="{DB5A6552-4C15-44B9-A72E-6EF102C21720}" srcOrd="1" destOrd="0" presId="urn:microsoft.com/office/officeart/2005/8/layout/hierarchy1"/>
    <dgm:cxn modelId="{333C8582-A007-4EE5-BC8E-0FDBDB90A6CE}" type="presParOf" srcId="{8BFE82DB-0C22-4AAA-8C7A-192794B6ECE2}" destId="{CEFDD51A-3D03-4D0B-98B8-19A30F597C05}" srcOrd="2" destOrd="0" presId="urn:microsoft.com/office/officeart/2005/8/layout/hierarchy1"/>
    <dgm:cxn modelId="{881B319E-71FE-4F7A-9381-0A568D3109EE}" type="presParOf" srcId="{CEFDD51A-3D03-4D0B-98B8-19A30F597C05}" destId="{0343BF40-E823-4EAB-A80F-A91D3BAB899B}" srcOrd="0" destOrd="0" presId="urn:microsoft.com/office/officeart/2005/8/layout/hierarchy1"/>
    <dgm:cxn modelId="{CD247592-E707-46E1-8D05-A6BB000FB5B0}" type="presParOf" srcId="{0343BF40-E823-4EAB-A80F-A91D3BAB899B}" destId="{D616EE1A-7302-4FD4-A42B-67047E8A990A}" srcOrd="0" destOrd="0" presId="urn:microsoft.com/office/officeart/2005/8/layout/hierarchy1"/>
    <dgm:cxn modelId="{E7ADEECC-FBE3-46F1-BC62-4E1B020FF36B}" type="presParOf" srcId="{0343BF40-E823-4EAB-A80F-A91D3BAB899B}" destId="{F2F59622-5681-4EB4-951B-1B2A18FCBF5C}" srcOrd="1" destOrd="0" presId="urn:microsoft.com/office/officeart/2005/8/layout/hierarchy1"/>
    <dgm:cxn modelId="{62E0DBCB-360C-4E21-AB16-C438CEC5C21E}" type="presParOf" srcId="{CEFDD51A-3D03-4D0B-98B8-19A30F597C05}" destId="{FCD99C64-58A0-487E-BEA0-FA8618A19366}" srcOrd="1" destOrd="0" presId="urn:microsoft.com/office/officeart/2005/8/layout/hierarchy1"/>
    <dgm:cxn modelId="{56A73A48-218F-4643-9A86-5F7825B2F80A}" type="presParOf" srcId="{8BFE82DB-0C22-4AAA-8C7A-192794B6ECE2}" destId="{66CE02D3-DB99-435B-8F42-570D12802C82}" srcOrd="3" destOrd="0" presId="urn:microsoft.com/office/officeart/2005/8/layout/hierarchy1"/>
    <dgm:cxn modelId="{98FB2A58-58B0-4972-9282-D3174DF61F61}" type="presParOf" srcId="{66CE02D3-DB99-435B-8F42-570D12802C82}" destId="{F4A3D4A2-88EA-49F0-B491-0A58B6716410}" srcOrd="0" destOrd="0" presId="urn:microsoft.com/office/officeart/2005/8/layout/hierarchy1"/>
    <dgm:cxn modelId="{C79C7107-F8B2-4327-A04C-6EEC40879F11}" type="presParOf" srcId="{F4A3D4A2-88EA-49F0-B491-0A58B6716410}" destId="{454DAE84-0CC2-4B1E-B72E-216CA8A47635}" srcOrd="0" destOrd="0" presId="urn:microsoft.com/office/officeart/2005/8/layout/hierarchy1"/>
    <dgm:cxn modelId="{D5A4FEC7-021D-4CA8-B722-975CEF970B31}" type="presParOf" srcId="{F4A3D4A2-88EA-49F0-B491-0A58B6716410}" destId="{DC4C0B76-28D3-4B7B-B69A-6946831191DB}" srcOrd="1" destOrd="0" presId="urn:microsoft.com/office/officeart/2005/8/layout/hierarchy1"/>
    <dgm:cxn modelId="{E0E32F2C-18A9-40D5-AA63-5FBE01C5CDDF}" type="presParOf" srcId="{66CE02D3-DB99-435B-8F42-570D12802C82}" destId="{B6C9B82D-5E2A-4FC7-9DAB-8FFA0280DEC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2C94E-2715-4907-98AD-35B0439C01FE}">
      <dsp:nvSpPr>
        <dsp:cNvPr id="0" name=""/>
        <dsp:cNvSpPr/>
      </dsp:nvSpPr>
      <dsp:spPr>
        <a:xfrm>
          <a:off x="0" y="1087439"/>
          <a:ext cx="11639550" cy="18446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DA532-8653-4180-856F-1B782A8550E4}">
      <dsp:nvSpPr>
        <dsp:cNvPr id="0" name=""/>
        <dsp:cNvSpPr/>
      </dsp:nvSpPr>
      <dsp:spPr>
        <a:xfrm>
          <a:off x="558016" y="1502493"/>
          <a:ext cx="1014575" cy="1014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7A239-40D0-48FC-96A5-8FC9A0C8A1B3}">
      <dsp:nvSpPr>
        <dsp:cNvPr id="0" name=""/>
        <dsp:cNvSpPr/>
      </dsp:nvSpPr>
      <dsp:spPr>
        <a:xfrm>
          <a:off x="2130608" y="1087439"/>
          <a:ext cx="5237797" cy="184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29" tIns="195229" rIns="195229" bIns="195229" numCol="1" spcCol="1270" anchor="ctr" anchorCtr="0">
          <a:noAutofit/>
        </a:bodyPr>
        <a:lstStyle/>
        <a:p>
          <a:pPr marL="0" lvl="0" indent="0" algn="l" defTabSz="1066800">
            <a:lnSpc>
              <a:spcPct val="100000"/>
            </a:lnSpc>
            <a:spcBef>
              <a:spcPct val="0"/>
            </a:spcBef>
            <a:spcAft>
              <a:spcPct val="35000"/>
            </a:spcAft>
            <a:buNone/>
          </a:pPr>
          <a:r>
            <a:rPr lang="en-IN" sz="2400" b="1" kern="1200"/>
            <a:t>Problem Description:</a:t>
          </a:r>
        </a:p>
        <a:p>
          <a:pPr marL="0" lvl="0" indent="0" algn="l" defTabSz="1066800">
            <a:lnSpc>
              <a:spcPct val="100000"/>
            </a:lnSpc>
            <a:spcBef>
              <a:spcPct val="0"/>
            </a:spcBef>
            <a:spcAft>
              <a:spcPct val="35000"/>
            </a:spcAft>
            <a:buNone/>
          </a:pPr>
          <a:r>
            <a:rPr lang="en-IN" sz="1800" kern="1200"/>
            <a:t>The current automation testing Framework’s in the market faces 3 main challenges such as</a:t>
          </a:r>
        </a:p>
        <a:p>
          <a:pPr marL="0" lvl="0" indent="0" algn="l" defTabSz="1066800">
            <a:spcBef>
              <a:spcPct val="0"/>
            </a:spcBef>
            <a:spcAft>
              <a:spcPct val="35000"/>
            </a:spcAft>
            <a:buNone/>
          </a:pPr>
          <a:endParaRPr lang="en-US" sz="1800" kern="1200"/>
        </a:p>
      </dsp:txBody>
      <dsp:txXfrm>
        <a:off x="2130608" y="1087439"/>
        <a:ext cx="5237797" cy="1844683"/>
      </dsp:txXfrm>
    </dsp:sp>
    <dsp:sp modelId="{F778B55A-2B55-4587-B8C0-644DB1308880}">
      <dsp:nvSpPr>
        <dsp:cNvPr id="0" name=""/>
        <dsp:cNvSpPr/>
      </dsp:nvSpPr>
      <dsp:spPr>
        <a:xfrm>
          <a:off x="7368406" y="1087439"/>
          <a:ext cx="4269060" cy="184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229" tIns="195229" rIns="195229" bIns="195229" numCol="1" spcCol="1270" anchor="ctr" anchorCtr="0">
          <a:noAutofit/>
        </a:bodyPr>
        <a:lstStyle/>
        <a:p>
          <a:pPr marL="0" lvl="0" indent="0" algn="l" defTabSz="800100">
            <a:lnSpc>
              <a:spcPct val="100000"/>
            </a:lnSpc>
            <a:spcBef>
              <a:spcPct val="0"/>
            </a:spcBef>
            <a:spcAft>
              <a:spcPct val="35000"/>
            </a:spcAft>
            <a:buNone/>
          </a:pPr>
          <a:r>
            <a:rPr lang="en-IN" sz="1800" b="1" kern="1200" dirty="0"/>
            <a:t>Underutilization of System Resources: </a:t>
          </a:r>
          <a:r>
            <a:rPr lang="en-IN" sz="1800" kern="1200" dirty="0"/>
            <a:t>The existing frameworks are not utilizing the system resources fully; due to this it is taking longer test case execution times which in turn results in delays in code deployment.</a:t>
          </a:r>
          <a:endParaRPr lang="en-US" sz="1800" kern="1200" dirty="0"/>
        </a:p>
        <a:p>
          <a:pPr marL="0" lvl="0" indent="0" algn="l" defTabSz="800100">
            <a:lnSpc>
              <a:spcPct val="100000"/>
            </a:lnSpc>
            <a:spcBef>
              <a:spcPct val="0"/>
            </a:spcBef>
            <a:spcAft>
              <a:spcPct val="35000"/>
            </a:spcAft>
            <a:buNone/>
          </a:pPr>
          <a:endParaRPr lang="en-US" sz="1800" kern="1200"/>
        </a:p>
        <a:p>
          <a:pPr marL="0" lvl="0" indent="0" algn="l" defTabSz="800100">
            <a:lnSpc>
              <a:spcPct val="100000"/>
            </a:lnSpc>
            <a:spcBef>
              <a:spcPct val="0"/>
            </a:spcBef>
            <a:spcAft>
              <a:spcPct val="35000"/>
            </a:spcAft>
            <a:buNone/>
          </a:pPr>
          <a:r>
            <a:rPr lang="en-IN" sz="1800" b="1" kern="1200" dirty="0"/>
            <a:t>Manual Distribution of testcases:</a:t>
          </a:r>
          <a:r>
            <a:rPr lang="en-IN" sz="1800" kern="1200" dirty="0"/>
            <a:t> In software industry testcases are distributed manually to different systems and then performs testcase execution, due to this it leads to wastage in human effort.</a:t>
          </a:r>
          <a:endParaRPr lang="en-US" sz="1800" kern="1200" dirty="0"/>
        </a:p>
        <a:p>
          <a:pPr marL="0" lvl="0" indent="0" algn="l" defTabSz="800100">
            <a:lnSpc>
              <a:spcPct val="100000"/>
            </a:lnSpc>
            <a:spcBef>
              <a:spcPct val="0"/>
            </a:spcBef>
            <a:spcAft>
              <a:spcPct val="35000"/>
            </a:spcAft>
            <a:buNone/>
          </a:pPr>
          <a:endParaRPr lang="en-US" sz="1800" kern="1200"/>
        </a:p>
        <a:p>
          <a:pPr marL="0" lvl="0" indent="0" algn="l" defTabSz="800100">
            <a:lnSpc>
              <a:spcPct val="100000"/>
            </a:lnSpc>
            <a:spcBef>
              <a:spcPct val="0"/>
            </a:spcBef>
            <a:spcAft>
              <a:spcPct val="35000"/>
            </a:spcAft>
            <a:buNone/>
          </a:pPr>
          <a:r>
            <a:rPr lang="en-IN" sz="1800" b="1" kern="1200" dirty="0"/>
            <a:t>Inefficient in test execution Report generation:</a:t>
          </a:r>
          <a:r>
            <a:rPr lang="en-IN" sz="1800" kern="1200" dirty="0"/>
            <a:t> when we run testcases in different systems the Test execution reports are fragmented in different system and do not provide a unified view of test execution report.</a:t>
          </a:r>
          <a:endParaRPr lang="en-US" sz="1800" kern="1200" dirty="0"/>
        </a:p>
      </dsp:txBody>
      <dsp:txXfrm>
        <a:off x="7368406" y="1087439"/>
        <a:ext cx="4269060" cy="184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3D5E9-67FD-4FA6-81B5-B0FD7D71BCE5}">
      <dsp:nvSpPr>
        <dsp:cNvPr id="0" name=""/>
        <dsp:cNvSpPr/>
      </dsp:nvSpPr>
      <dsp:spPr>
        <a:xfrm>
          <a:off x="3395" y="1087567"/>
          <a:ext cx="2424104" cy="15393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FC879-E51D-4B3A-A93D-381A0B1F4B33}">
      <dsp:nvSpPr>
        <dsp:cNvPr id="0" name=""/>
        <dsp:cNvSpPr/>
      </dsp:nvSpPr>
      <dsp:spPr>
        <a:xfrm>
          <a:off x="272740" y="1343444"/>
          <a:ext cx="2424104" cy="1539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Data Management Layer Design</a:t>
          </a:r>
          <a:r>
            <a:rPr lang="en-IN" sz="1000" b="1" kern="1200" dirty="0"/>
            <a:t>:</a:t>
          </a:r>
          <a:endParaRPr lang="en-US" sz="1000" kern="1200" dirty="0"/>
        </a:p>
      </dsp:txBody>
      <dsp:txXfrm>
        <a:off x="317825" y="1388529"/>
        <a:ext cx="2333934" cy="1449136"/>
      </dsp:txXfrm>
    </dsp:sp>
    <dsp:sp modelId="{1F408489-1D5E-45DE-A8A6-BE68AC5D9053}">
      <dsp:nvSpPr>
        <dsp:cNvPr id="0" name=""/>
        <dsp:cNvSpPr/>
      </dsp:nvSpPr>
      <dsp:spPr>
        <a:xfrm>
          <a:off x="2966189" y="1087567"/>
          <a:ext cx="2424104" cy="15393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8963B-D5A2-47F7-8B88-365C36203B29}">
      <dsp:nvSpPr>
        <dsp:cNvPr id="0" name=""/>
        <dsp:cNvSpPr/>
      </dsp:nvSpPr>
      <dsp:spPr>
        <a:xfrm>
          <a:off x="3235533" y="1343444"/>
          <a:ext cx="2424104" cy="1539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The Data Management Layer Design in this project, focuses on how data is structured and managed within the Java Selenium Framework. This design includes a detailed database schema.</a:t>
          </a:r>
          <a:endParaRPr lang="en-US" sz="1000" kern="1200"/>
        </a:p>
      </dsp:txBody>
      <dsp:txXfrm>
        <a:off x="3280618" y="1388529"/>
        <a:ext cx="2333934" cy="1449136"/>
      </dsp:txXfrm>
    </dsp:sp>
    <dsp:sp modelId="{D616EE1A-7302-4FD4-A42B-67047E8A990A}">
      <dsp:nvSpPr>
        <dsp:cNvPr id="0" name=""/>
        <dsp:cNvSpPr/>
      </dsp:nvSpPr>
      <dsp:spPr>
        <a:xfrm>
          <a:off x="5928982" y="1087567"/>
          <a:ext cx="2424104" cy="15393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59622-5681-4EB4-951B-1B2A18FCBF5C}">
      <dsp:nvSpPr>
        <dsp:cNvPr id="0" name=""/>
        <dsp:cNvSpPr/>
      </dsp:nvSpPr>
      <dsp:spPr>
        <a:xfrm>
          <a:off x="6198327" y="1343444"/>
          <a:ext cx="2424104" cy="1539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Database schema:</a:t>
          </a:r>
          <a:endParaRPr lang="en-US" sz="1200" kern="1200" dirty="0"/>
        </a:p>
      </dsp:txBody>
      <dsp:txXfrm>
        <a:off x="6243412" y="1388529"/>
        <a:ext cx="2333934" cy="1449136"/>
      </dsp:txXfrm>
    </dsp:sp>
    <dsp:sp modelId="{454DAE84-0CC2-4B1E-B72E-216CA8A47635}">
      <dsp:nvSpPr>
        <dsp:cNvPr id="0" name=""/>
        <dsp:cNvSpPr/>
      </dsp:nvSpPr>
      <dsp:spPr>
        <a:xfrm>
          <a:off x="8891776" y="1087567"/>
          <a:ext cx="2424104" cy="15393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C0B76-28D3-4B7B-B69A-6946831191DB}">
      <dsp:nvSpPr>
        <dsp:cNvPr id="0" name=""/>
        <dsp:cNvSpPr/>
      </dsp:nvSpPr>
      <dsp:spPr>
        <a:xfrm>
          <a:off x="9161121" y="1343444"/>
          <a:ext cx="2424104" cy="1539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The database schema for the "Optimizing Java Selenium Framework with Automated Test Distribution and Full Resource Utilization" project includes two main tables - TestCases and TestData. These tables are crucial for storing and managing test-related data and their execution outcomes, as visualized in the provided diagram.</a:t>
          </a:r>
          <a:endParaRPr lang="en-US" sz="1000" kern="1200"/>
        </a:p>
      </dsp:txBody>
      <dsp:txXfrm>
        <a:off x="9206206" y="1388529"/>
        <a:ext cx="2333934" cy="14491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8EFC-268B-34A2-28BA-399A5F3B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0FC3F6-9BCA-A5D9-CE5F-0D5E1BD17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DD1B32-9A5D-BA7A-0FB2-048464161BC4}"/>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5" name="Footer Placeholder 4">
            <a:extLst>
              <a:ext uri="{FF2B5EF4-FFF2-40B4-BE49-F238E27FC236}">
                <a16:creationId xmlns:a16="http://schemas.microsoft.com/office/drawing/2014/main" id="{45E19E79-C5FE-A5F9-774B-B2F922100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E2671-5BEF-631F-7456-37B939260300}"/>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339535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5178-3280-D602-9956-44B709683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BDAC76-EBCC-A09B-003F-00475D6F4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27FE8-5BF8-23F3-E350-021AFBA555E2}"/>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5" name="Footer Placeholder 4">
            <a:extLst>
              <a:ext uri="{FF2B5EF4-FFF2-40B4-BE49-F238E27FC236}">
                <a16:creationId xmlns:a16="http://schemas.microsoft.com/office/drawing/2014/main" id="{8162C72C-DCBA-DE6D-4188-59D34036E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24520-709E-4544-886A-976CBD234939}"/>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20790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AB809-64DA-0BA9-9147-FF32947B6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DF3F20-0207-CDC9-1E1B-22093F671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D9292-A10A-C4A7-4CAF-E7FF737F6C8E}"/>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5" name="Footer Placeholder 4">
            <a:extLst>
              <a:ext uri="{FF2B5EF4-FFF2-40B4-BE49-F238E27FC236}">
                <a16:creationId xmlns:a16="http://schemas.microsoft.com/office/drawing/2014/main" id="{30807E03-D106-2952-293F-CF71B180F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A1DA58-9688-964F-5824-B029BABE7C26}"/>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152754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E6E7-D556-19D0-7E23-8784CCE16F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206F5F-063B-AFB6-4C87-1A41688125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34B01-C423-3D2A-13FE-7A4CFEC25205}"/>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5" name="Footer Placeholder 4">
            <a:extLst>
              <a:ext uri="{FF2B5EF4-FFF2-40B4-BE49-F238E27FC236}">
                <a16:creationId xmlns:a16="http://schemas.microsoft.com/office/drawing/2014/main" id="{8177C0DF-0658-F874-9B31-88DDA3354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EFE2C-7908-BEF9-C851-2E1D705015F5}"/>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362641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25FE-CF8F-1AA8-443E-F0F9E5253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A7CEBA-CE96-E3AD-B758-68C8346A15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20AC1-3ABD-09D0-2547-F4D05885531D}"/>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5" name="Footer Placeholder 4">
            <a:extLst>
              <a:ext uri="{FF2B5EF4-FFF2-40B4-BE49-F238E27FC236}">
                <a16:creationId xmlns:a16="http://schemas.microsoft.com/office/drawing/2014/main" id="{E764AFFC-75DD-14F9-AEFF-DFCCE359F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680F3-6C1E-2D25-D8B1-FC4EA2752B03}"/>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289554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12BE-F9C9-4B7F-7DFB-0B3C7AD950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69B61D-1FC1-F848-15C4-EB49032151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76B22-F952-BF55-B37B-747E1FD8E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B45D0B-14A1-9AAF-6623-B55426A0ED42}"/>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6" name="Footer Placeholder 5">
            <a:extLst>
              <a:ext uri="{FF2B5EF4-FFF2-40B4-BE49-F238E27FC236}">
                <a16:creationId xmlns:a16="http://schemas.microsoft.com/office/drawing/2014/main" id="{8AB70502-A89C-1204-B52A-B1FECE0018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101FC9-F055-7847-5BB5-CB4F5B2C6D4F}"/>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356911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97FB-2B51-207C-1E95-CEBFC61875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C77ACB-2CCE-C8C2-9C14-161CF4BFC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B1195-FE0B-A68C-087C-BD7F90A7C8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1B014E-45DF-BEC8-233A-ABBF11C93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C97D0-042E-2211-8075-A1637D37E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97579E-764B-A0CA-8143-20A340BF5822}"/>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8" name="Footer Placeholder 7">
            <a:extLst>
              <a:ext uri="{FF2B5EF4-FFF2-40B4-BE49-F238E27FC236}">
                <a16:creationId xmlns:a16="http://schemas.microsoft.com/office/drawing/2014/main" id="{E4557979-4EA0-DC4F-E8E8-CC88112E87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64B48A-D1DB-CFA6-5D1F-7B58D6AE6BB0}"/>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161301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5795-36F2-7841-5040-3B7534C545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514D30-3B2B-45C7-C052-C02A3926142F}"/>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4" name="Footer Placeholder 3">
            <a:extLst>
              <a:ext uri="{FF2B5EF4-FFF2-40B4-BE49-F238E27FC236}">
                <a16:creationId xmlns:a16="http://schemas.microsoft.com/office/drawing/2014/main" id="{E9FFE47A-F7F8-C0AA-FF3A-A16C879D73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2113AD-BE87-D94F-430F-78331D6341B6}"/>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421896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19AB7-710B-9FDF-9287-E8C937592B4C}"/>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3" name="Footer Placeholder 2">
            <a:extLst>
              <a:ext uri="{FF2B5EF4-FFF2-40B4-BE49-F238E27FC236}">
                <a16:creationId xmlns:a16="http://schemas.microsoft.com/office/drawing/2014/main" id="{444E5202-2D17-0A04-B09A-CB0A770E59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E5187F-E4EF-D120-210B-0539E3513163}"/>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196198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90A5-51F5-B535-5413-3D14C912D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D58A51-59B5-6F4C-818C-3A83064D6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3046F2-6A78-6395-153A-E65343E30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6D7E1-86CB-4DF0-AB83-F62DADE117B6}"/>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6" name="Footer Placeholder 5">
            <a:extLst>
              <a:ext uri="{FF2B5EF4-FFF2-40B4-BE49-F238E27FC236}">
                <a16:creationId xmlns:a16="http://schemas.microsoft.com/office/drawing/2014/main" id="{1334BD91-F045-C74A-B852-FEFECB4D4C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956D5-DE61-8A12-7221-5F2A59B80DFD}"/>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105402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659B-F223-510B-4962-B1E086AFC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E6BB87-B2CE-77ED-2C25-3B2FDC027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EAA1B7-2E47-C264-D9D6-2DDBF7A3A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00697-219D-96D9-4662-8CCB523198F4}"/>
              </a:ext>
            </a:extLst>
          </p:cNvPr>
          <p:cNvSpPr>
            <a:spLocks noGrp="1"/>
          </p:cNvSpPr>
          <p:nvPr>
            <p:ph type="dt" sz="half" idx="10"/>
          </p:nvPr>
        </p:nvSpPr>
        <p:spPr/>
        <p:txBody>
          <a:bodyPr/>
          <a:lstStyle/>
          <a:p>
            <a:fld id="{AF719499-E534-4595-B0F5-B485D59355C4}" type="datetimeFigureOut">
              <a:rPr lang="en-IN" smtClean="0"/>
              <a:t>09-12-2023</a:t>
            </a:fld>
            <a:endParaRPr lang="en-IN"/>
          </a:p>
        </p:txBody>
      </p:sp>
      <p:sp>
        <p:nvSpPr>
          <p:cNvPr id="6" name="Footer Placeholder 5">
            <a:extLst>
              <a:ext uri="{FF2B5EF4-FFF2-40B4-BE49-F238E27FC236}">
                <a16:creationId xmlns:a16="http://schemas.microsoft.com/office/drawing/2014/main" id="{871C6337-571A-73E4-4C90-42E0E64548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9389E-2D0C-39D2-4297-888C59569B47}"/>
              </a:ext>
            </a:extLst>
          </p:cNvPr>
          <p:cNvSpPr>
            <a:spLocks noGrp="1"/>
          </p:cNvSpPr>
          <p:nvPr>
            <p:ph type="sldNum" sz="quarter" idx="12"/>
          </p:nvPr>
        </p:nvSpPr>
        <p:spPr/>
        <p:txBody>
          <a:bodyPr/>
          <a:lstStyle/>
          <a:p>
            <a:fld id="{EFC54E4F-291C-46A0-9CA9-AA494A42E00F}" type="slidenum">
              <a:rPr lang="en-IN" smtClean="0"/>
              <a:t>‹#›</a:t>
            </a:fld>
            <a:endParaRPr lang="en-IN"/>
          </a:p>
        </p:txBody>
      </p:sp>
    </p:spTree>
    <p:extLst>
      <p:ext uri="{BB962C8B-B14F-4D97-AF65-F5344CB8AC3E}">
        <p14:creationId xmlns:p14="http://schemas.microsoft.com/office/powerpoint/2010/main" val="105308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EB1E9-0FA8-76A6-9492-2F2DB6BF5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CE99D2-9F6D-E40D-420E-5C41F20F1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44B05-4249-B8C8-34F0-80FF7DBD2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719499-E534-4595-B0F5-B485D59355C4}" type="datetimeFigureOut">
              <a:rPr lang="en-IN" smtClean="0"/>
              <a:t>09-12-2023</a:t>
            </a:fld>
            <a:endParaRPr lang="en-IN"/>
          </a:p>
        </p:txBody>
      </p:sp>
      <p:sp>
        <p:nvSpPr>
          <p:cNvPr id="5" name="Footer Placeholder 4">
            <a:extLst>
              <a:ext uri="{FF2B5EF4-FFF2-40B4-BE49-F238E27FC236}">
                <a16:creationId xmlns:a16="http://schemas.microsoft.com/office/drawing/2014/main" id="{C7574E24-1D32-478B-29FC-66525DF4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75D6730-F4F4-E4AD-B345-C1E406CC0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C54E4F-291C-46A0-9CA9-AA494A42E00F}" type="slidenum">
              <a:rPr lang="en-IN" smtClean="0"/>
              <a:t>‹#›</a:t>
            </a:fld>
            <a:endParaRPr lang="en-IN"/>
          </a:p>
        </p:txBody>
      </p:sp>
    </p:spTree>
    <p:extLst>
      <p:ext uri="{BB962C8B-B14F-4D97-AF65-F5344CB8AC3E}">
        <p14:creationId xmlns:p14="http://schemas.microsoft.com/office/powerpoint/2010/main" val="335708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3CB66-684E-AC71-971F-E1D9DE2C9803}"/>
              </a:ext>
            </a:extLst>
          </p:cNvPr>
          <p:cNvSpPr txBox="1"/>
          <p:nvPr/>
        </p:nvSpPr>
        <p:spPr>
          <a:xfrm>
            <a:off x="104775" y="219075"/>
            <a:ext cx="12011024" cy="6381234"/>
          </a:xfrm>
          <a:prstGeom prst="rect">
            <a:avLst/>
          </a:prstGeom>
          <a:blipFill>
            <a:blip r:embed="rId2">
              <a:alphaModFix amt="13000"/>
            </a:blip>
            <a:stretch>
              <a:fillRect/>
            </a:stretch>
          </a:blipFill>
        </p:spPr>
        <p:txBody>
          <a:bodyPr wrap="square" rtlCol="0">
            <a:spAutoFit/>
          </a:bodyPr>
          <a:lstStyle/>
          <a:p>
            <a:pPr algn="ctr"/>
            <a:endParaRPr lang="en-IN" sz="1800" b="1" dirty="0">
              <a:effectLst/>
              <a:latin typeface="Times New Roman" panose="02020603050405020304" pitchFamily="18" charset="0"/>
              <a:ea typeface="Calibri" panose="020F0502020204030204" pitchFamily="34" charset="0"/>
            </a:endParaRPr>
          </a:p>
          <a:p>
            <a:pPr algn="ctr"/>
            <a:endParaRPr lang="en-IN" b="1" dirty="0">
              <a:latin typeface="Times New Roman" panose="02020603050405020304" pitchFamily="18" charset="0"/>
              <a:ea typeface="Calibri" panose="020F0502020204030204" pitchFamily="34" charset="0"/>
            </a:endParaRPr>
          </a:p>
          <a:p>
            <a:pPr algn="ctr"/>
            <a:endParaRPr lang="en-IN" b="1" dirty="0">
              <a:latin typeface="Times New Roman" panose="02020603050405020304" pitchFamily="18" charset="0"/>
              <a:ea typeface="Calibri" panose="020F0502020204030204" pitchFamily="34" charset="0"/>
            </a:endParaRPr>
          </a:p>
          <a:p>
            <a:pPr algn="ctr"/>
            <a:endParaRPr lang="en-IN" sz="1800" b="1" dirty="0">
              <a:effectLst/>
              <a:latin typeface="Times New Roman" panose="02020603050405020304" pitchFamily="18" charset="0"/>
              <a:ea typeface="Calibri" panose="020F0502020204030204" pitchFamily="34" charset="0"/>
            </a:endParaRPr>
          </a:p>
          <a:p>
            <a:pPr algn="ctr"/>
            <a:endParaRPr lang="en-IN" b="1" dirty="0">
              <a:latin typeface="Times New Roman" panose="02020603050405020304" pitchFamily="18" charset="0"/>
              <a:ea typeface="Calibri" panose="020F0502020204030204" pitchFamily="34" charset="0"/>
            </a:endParaRPr>
          </a:p>
          <a:p>
            <a:pPr algn="ctr"/>
            <a:endParaRPr lang="en-IN" sz="1800" b="1" dirty="0">
              <a:effectLst/>
              <a:latin typeface="Times New Roman" panose="02020603050405020304" pitchFamily="18" charset="0"/>
              <a:ea typeface="Calibri" panose="020F0502020204030204" pitchFamily="34" charset="0"/>
            </a:endParaRPr>
          </a:p>
          <a:p>
            <a:pPr algn="ctr"/>
            <a:r>
              <a:rPr lang="en-IN" sz="2000" b="1" dirty="0">
                <a:solidFill>
                  <a:srgbClr val="FF0000"/>
                </a:solidFill>
                <a:effectLst/>
                <a:latin typeface="Times New Roman" panose="02020603050405020304" pitchFamily="18" charset="0"/>
                <a:ea typeface="Calibri" panose="020F0502020204030204" pitchFamily="34" charset="0"/>
              </a:rPr>
              <a:t>Java Selenium Framework with Automated Test Distribution and Full Resource Utilization</a:t>
            </a:r>
          </a:p>
          <a:p>
            <a:pPr algn="ctr"/>
            <a:endParaRPr lang="en-IN" b="1" dirty="0">
              <a:latin typeface="Times New Roman" panose="02020603050405020304" pitchFamily="18" charset="0"/>
              <a:ea typeface="Calibri" panose="020F0502020204030204" pitchFamily="34" charset="0"/>
            </a:endParaRPr>
          </a:p>
          <a:p>
            <a:pPr marL="0" marR="0" algn="ctr">
              <a:lnSpc>
                <a:spcPct val="200000"/>
              </a:lnSpc>
              <a:spcBef>
                <a:spcPts val="0"/>
              </a:spcBef>
              <a:spcAft>
                <a:spcPts val="800"/>
              </a:spcAft>
            </a:pPr>
            <a:r>
              <a:rPr lang="en-IN" sz="16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Prepared for: John Doe, VP of QA</a:t>
            </a:r>
            <a:endParaRPr lang="en-IN" sz="1600" kern="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800"/>
              </a:spcAft>
            </a:pPr>
            <a:r>
              <a:rPr lang="en-IN" sz="16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Prepared by: Siva Teja Mundlamuri</a:t>
            </a:r>
          </a:p>
          <a:p>
            <a:pPr algn="ctr">
              <a:lnSpc>
                <a:spcPct val="200000"/>
              </a:lnSpc>
              <a:spcAft>
                <a:spcPts val="800"/>
              </a:spcAft>
            </a:pPr>
            <a:r>
              <a:rPr lang="en-IN" sz="16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Team Lead</a:t>
            </a:r>
            <a:endParaRPr lang="en-IN" sz="1600" kern="1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800"/>
              </a:spcAft>
            </a:pPr>
            <a:r>
              <a:rPr lang="en-IN" sz="1600"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WeThink Technology Solutions</a:t>
            </a:r>
          </a:p>
          <a:p>
            <a:endParaRPr lang="en-IN" b="1" dirty="0">
              <a:latin typeface="Times New Roman" panose="02020603050405020304" pitchFamily="18" charset="0"/>
              <a:ea typeface="Calibri" panose="020F0502020204030204" pitchFamily="34" charset="0"/>
            </a:endParaRPr>
          </a:p>
          <a:p>
            <a:endParaRPr lang="en-IN" b="1" dirty="0">
              <a:latin typeface="Times New Roman" panose="02020603050405020304" pitchFamily="18" charset="0"/>
              <a:ea typeface="Calibri" panose="020F0502020204030204" pitchFamily="34" charset="0"/>
            </a:endParaRPr>
          </a:p>
          <a:p>
            <a:endParaRPr lang="en-IN" b="1" dirty="0">
              <a:latin typeface="Times New Roman" panose="02020603050405020304" pitchFamily="18" charset="0"/>
              <a:ea typeface="Calibri" panose="020F0502020204030204" pitchFamily="34" charset="0"/>
            </a:endParaRPr>
          </a:p>
          <a:p>
            <a:endParaRPr lang="en-IN" b="1" dirty="0">
              <a:latin typeface="Times New Roman" panose="02020603050405020304" pitchFamily="18" charset="0"/>
              <a:ea typeface="Calibri" panose="020F0502020204030204" pitchFamily="34" charset="0"/>
            </a:endParaRPr>
          </a:p>
          <a:p>
            <a:endParaRPr lang="en-IN" b="1" dirty="0">
              <a:latin typeface="Times New Roman" panose="02020603050405020304" pitchFamily="18" charset="0"/>
              <a:ea typeface="Calibri" panose="020F0502020204030204" pitchFamily="34" charset="0"/>
            </a:endParaRPr>
          </a:p>
          <a:p>
            <a:endParaRPr lang="en-IN"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9917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BC6437-24B5-28F5-0055-650966E3EC4E}"/>
              </a:ext>
            </a:extLst>
          </p:cNvPr>
          <p:cNvSpPr txBox="1"/>
          <p:nvPr/>
        </p:nvSpPr>
        <p:spPr>
          <a:xfrm>
            <a:off x="645066" y="1203649"/>
            <a:ext cx="4282984" cy="4339395"/>
          </a:xfrm>
          <a:prstGeom prst="rect">
            <a:avLst/>
          </a:prstGeom>
        </p:spPr>
        <p:txBody>
          <a:bodyPr vert="horz" lIns="91440" tIns="45720" rIns="91440" bIns="45720" rtlCol="0" anchor="ctr">
            <a:normAutofit/>
          </a:bodyPr>
          <a:lstStyle/>
          <a:p>
            <a:pPr>
              <a:lnSpc>
                <a:spcPct val="90000"/>
              </a:lnSpc>
              <a:spcAft>
                <a:spcPts val="600"/>
              </a:spcAft>
            </a:pPr>
            <a:r>
              <a:rPr lang="en-US" sz="2000" b="1" dirty="0">
                <a:effectLst/>
              </a:rPr>
              <a:t>Behavioral Model:</a:t>
            </a:r>
          </a:p>
          <a:p>
            <a:pPr indent="-228600">
              <a:lnSpc>
                <a:spcPct val="90000"/>
              </a:lnSpc>
              <a:spcAft>
                <a:spcPts val="600"/>
              </a:spcAft>
              <a:buFont typeface="Arial" panose="020B0604020202020204" pitchFamily="34" charset="0"/>
              <a:buChar char="•"/>
            </a:pPr>
            <a:endParaRPr lang="en-US" sz="1500" b="1" dirty="0"/>
          </a:p>
          <a:p>
            <a:pPr marL="285750" indent="-285750">
              <a:lnSpc>
                <a:spcPct val="90000"/>
              </a:lnSpc>
              <a:spcAft>
                <a:spcPts val="600"/>
              </a:spcAft>
              <a:buFont typeface="Arial" panose="020B0604020202020204" pitchFamily="34" charset="0"/>
              <a:buChar char="•"/>
            </a:pPr>
            <a:r>
              <a:rPr lang="en-US" b="1" dirty="0">
                <a:effectLst/>
              </a:rPr>
              <a:t>Sequence diagram:</a:t>
            </a:r>
          </a:p>
          <a:p>
            <a:pPr indent="-228600">
              <a:lnSpc>
                <a:spcPct val="90000"/>
              </a:lnSpc>
              <a:spcAft>
                <a:spcPts val="600"/>
              </a:spcAft>
              <a:buFont typeface="Arial" panose="020B0604020202020204" pitchFamily="34" charset="0"/>
              <a:buChar char="•"/>
            </a:pPr>
            <a:endParaRPr lang="en-US" sz="1600" b="1" dirty="0"/>
          </a:p>
          <a:p>
            <a:pPr>
              <a:lnSpc>
                <a:spcPct val="90000"/>
              </a:lnSpc>
              <a:spcAft>
                <a:spcPts val="600"/>
              </a:spcAft>
            </a:pPr>
            <a:r>
              <a:rPr lang="en-US" sz="1600" dirty="0">
                <a:effectLst/>
              </a:rPr>
              <a:t>This diagram showcases the dynamic behaviour of the system, particularly focusing on the sequence of messages exchanged between various objects during the execution of test cases. It includes interactions among key components like the Test Runner, Selenium Grid, Nodes, and Database, clearly depicting how these elements collaborate to execute and manage test cases.</a:t>
            </a:r>
            <a:endParaRPr lang="en-US" sz="1600" b="1" dirty="0">
              <a:effectLst/>
            </a:endParaRPr>
          </a:p>
          <a:p>
            <a:pPr indent="-228600">
              <a:lnSpc>
                <a:spcPct val="90000"/>
              </a:lnSpc>
              <a:spcAft>
                <a:spcPts val="600"/>
              </a:spcAft>
              <a:buFont typeface="Arial" panose="020B0604020202020204" pitchFamily="34" charset="0"/>
              <a:buChar char="•"/>
            </a:pPr>
            <a:endParaRPr lang="en-US" sz="1500" b="1" dirty="0"/>
          </a:p>
          <a:p>
            <a:pPr indent="-228600">
              <a:lnSpc>
                <a:spcPct val="90000"/>
              </a:lnSpc>
              <a:spcAft>
                <a:spcPts val="600"/>
              </a:spcAft>
              <a:buFont typeface="Arial" panose="020B0604020202020204" pitchFamily="34" charset="0"/>
              <a:buChar char="•"/>
            </a:pPr>
            <a:endParaRPr lang="en-US" sz="1500" b="1" dirty="0">
              <a:effectLst/>
            </a:endParaRPr>
          </a:p>
        </p:txBody>
      </p:sp>
      <p:sp>
        <p:nvSpPr>
          <p:cNvPr id="12" name="Rectangle 1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ject&#10;&#10;Description automatically generated">
            <a:extLst>
              <a:ext uri="{FF2B5EF4-FFF2-40B4-BE49-F238E27FC236}">
                <a16:creationId xmlns:a16="http://schemas.microsoft.com/office/drawing/2014/main" id="{BF1F5749-8AAB-DBAD-61E4-0E930AD42C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0539" y="1106870"/>
            <a:ext cx="5933090" cy="4034501"/>
          </a:xfrm>
          <a:prstGeom prst="rect">
            <a:avLst/>
          </a:prstGeom>
        </p:spPr>
      </p:pic>
      <p:sp>
        <p:nvSpPr>
          <p:cNvPr id="4" name="TextBox 3">
            <a:extLst>
              <a:ext uri="{FF2B5EF4-FFF2-40B4-BE49-F238E27FC236}">
                <a16:creationId xmlns:a16="http://schemas.microsoft.com/office/drawing/2014/main" id="{A46FE893-5D8D-AE1B-777D-283D2DA88B47}"/>
              </a:ext>
            </a:extLst>
          </p:cNvPr>
          <p:cNvSpPr txBox="1"/>
          <p:nvPr/>
        </p:nvSpPr>
        <p:spPr>
          <a:xfrm>
            <a:off x="5918344" y="5250656"/>
            <a:ext cx="5837480" cy="584775"/>
          </a:xfrm>
          <a:prstGeom prst="rect">
            <a:avLst/>
          </a:prstGeom>
          <a:noFill/>
        </p:spPr>
        <p:txBody>
          <a:bodyPr wrap="square" rtlCol="0">
            <a:spAutoFit/>
          </a:bodyPr>
          <a:lstStyle/>
          <a:p>
            <a:r>
              <a:rPr lang="en-IN" sz="1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Sequence diagram of Load Based Automated Test Distribution Framework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835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12F0CA2-8BE9-A18D-619D-112C530C9F35}"/>
              </a:ext>
            </a:extLst>
          </p:cNvPr>
          <p:cNvSpPr txBox="1"/>
          <p:nvPr/>
        </p:nvSpPr>
        <p:spPr>
          <a:xfrm>
            <a:off x="630936" y="1857375"/>
            <a:ext cx="4818888" cy="4351401"/>
          </a:xfrm>
          <a:prstGeom prst="rect">
            <a:avLst/>
          </a:prstGeom>
        </p:spPr>
        <p:txBody>
          <a:bodyPr vert="horz" lIns="91440" tIns="45720" rIns="91440" bIns="45720" rtlCol="0" anchor="t">
            <a:normAutofit/>
          </a:bodyPr>
          <a:lstStyle/>
          <a:p>
            <a:pPr>
              <a:lnSpc>
                <a:spcPct val="90000"/>
              </a:lnSpc>
              <a:spcAft>
                <a:spcPts val="600"/>
              </a:spcAft>
            </a:pPr>
            <a:r>
              <a:rPr lang="en-US" sz="2000" b="1" dirty="0">
                <a:effectLst/>
              </a:rPr>
              <a:t>Design Model:</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700" dirty="0">
                <a:effectLst/>
              </a:rPr>
              <a:t>The Design Model, encapsulates the structural arrangement of the Java Selenium Framework</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b="1" dirty="0">
                <a:effectLst/>
              </a:rPr>
              <a:t>Package diagram:</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IN" sz="1800" kern="0" dirty="0">
                <a:solidFill>
                  <a:srgbClr val="2D3B45"/>
                </a:solidFill>
                <a:effectLst/>
                <a:latin typeface="Times New Roman" panose="02020603050405020304" pitchFamily="18" charset="0"/>
                <a:ea typeface="Times New Roman" panose="02020603050405020304" pitchFamily="18" charset="0"/>
              </a:rPr>
              <a:t>The diagram provides a more comprehensive view of the framework, highlighting the interactions between different packages.</a:t>
            </a: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pic>
        <p:nvPicPr>
          <p:cNvPr id="3" name="Picture 2" descr="A diagram of a computer&#10;&#10;Description automatically generated">
            <a:extLst>
              <a:ext uri="{FF2B5EF4-FFF2-40B4-BE49-F238E27FC236}">
                <a16:creationId xmlns:a16="http://schemas.microsoft.com/office/drawing/2014/main" id="{04D814A7-8F6D-D227-BDC9-E136A96597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48" y="1620717"/>
            <a:ext cx="5458968" cy="3616565"/>
          </a:xfrm>
          <a:prstGeom prst="rect">
            <a:avLst/>
          </a:prstGeom>
        </p:spPr>
      </p:pic>
      <p:sp>
        <p:nvSpPr>
          <p:cNvPr id="4" name="TextBox 3">
            <a:extLst>
              <a:ext uri="{FF2B5EF4-FFF2-40B4-BE49-F238E27FC236}">
                <a16:creationId xmlns:a16="http://schemas.microsoft.com/office/drawing/2014/main" id="{57963D23-F1A8-5AC0-5E85-3A67985D670B}"/>
              </a:ext>
            </a:extLst>
          </p:cNvPr>
          <p:cNvSpPr txBox="1"/>
          <p:nvPr/>
        </p:nvSpPr>
        <p:spPr>
          <a:xfrm>
            <a:off x="5953125" y="5473940"/>
            <a:ext cx="5972175" cy="523220"/>
          </a:xfrm>
          <a:prstGeom prst="rect">
            <a:avLst/>
          </a:prstGeom>
          <a:noFill/>
        </p:spPr>
        <p:txBody>
          <a:bodyPr wrap="square" rtlCol="0">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Fig: Package diagram </a:t>
            </a: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Load Based Automated Test Distribution Framework</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29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computer code&#10;&#10;Description automatically generated">
            <a:extLst>
              <a:ext uri="{FF2B5EF4-FFF2-40B4-BE49-F238E27FC236}">
                <a16:creationId xmlns:a16="http://schemas.microsoft.com/office/drawing/2014/main" id="{CCAFC12D-260A-F2B0-9B0F-0691C9044F6B}"/>
              </a:ext>
            </a:extLst>
          </p:cNvPr>
          <p:cNvPicPr>
            <a:picLocks noChangeAspect="1"/>
          </p:cNvPicPr>
          <p:nvPr/>
        </p:nvPicPr>
        <p:blipFill rotWithShape="1">
          <a:blip r:embed="rId2">
            <a:extLst>
              <a:ext uri="{28A0092B-C50C-407E-A947-70E740481C1C}">
                <a14:useLocalDpi xmlns:a14="http://schemas.microsoft.com/office/drawing/2010/main" val="0"/>
              </a:ext>
            </a:extLst>
          </a:blip>
          <a:srcRect l="8248" t="24291" r="8368" b="24817"/>
          <a:stretch/>
        </p:blipFill>
        <p:spPr>
          <a:xfrm>
            <a:off x="901251" y="3595091"/>
            <a:ext cx="10389498" cy="2081032"/>
          </a:xfrm>
          <a:prstGeom prst="rect">
            <a:avLst/>
          </a:prstGeom>
        </p:spPr>
      </p:pic>
      <p:graphicFrame>
        <p:nvGraphicFramePr>
          <p:cNvPr id="7" name="TextBox 1">
            <a:extLst>
              <a:ext uri="{FF2B5EF4-FFF2-40B4-BE49-F238E27FC236}">
                <a16:creationId xmlns:a16="http://schemas.microsoft.com/office/drawing/2014/main" id="{7CD364D5-2660-2E25-7B6A-C461C92A57C7}"/>
              </a:ext>
            </a:extLst>
          </p:cNvPr>
          <p:cNvGraphicFramePr/>
          <p:nvPr>
            <p:extLst>
              <p:ext uri="{D42A27DB-BD31-4B8C-83A1-F6EECF244321}">
                <p14:modId xmlns:p14="http://schemas.microsoft.com/office/powerpoint/2010/main" val="2213574259"/>
              </p:ext>
            </p:extLst>
          </p:nvPr>
        </p:nvGraphicFramePr>
        <p:xfrm>
          <a:off x="279918" y="270588"/>
          <a:ext cx="11588621"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F62E36B-9515-3A28-7052-FBDD456E8317}"/>
              </a:ext>
            </a:extLst>
          </p:cNvPr>
          <p:cNvSpPr txBox="1"/>
          <p:nvPr/>
        </p:nvSpPr>
        <p:spPr>
          <a:xfrm>
            <a:off x="3918565" y="5778760"/>
            <a:ext cx="4354869" cy="307777"/>
          </a:xfrm>
          <a:prstGeom prst="rect">
            <a:avLst/>
          </a:prstGeom>
          <a:noFill/>
        </p:spPr>
        <p:txBody>
          <a:bodyPr wrap="square" rtlCol="0">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Fig:</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database schema for the Java Selenium Framework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0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4C732E-3DA2-461D-47C2-43DB91163F18}"/>
              </a:ext>
            </a:extLst>
          </p:cNvPr>
          <p:cNvSpPr txBox="1"/>
          <p:nvPr/>
        </p:nvSpPr>
        <p:spPr>
          <a:xfrm>
            <a:off x="485775" y="704851"/>
            <a:ext cx="4945007" cy="4838194"/>
          </a:xfrm>
          <a:prstGeom prst="rect">
            <a:avLst/>
          </a:prstGeom>
        </p:spPr>
        <p:txBody>
          <a:bodyPr vert="horz" lIns="91440" tIns="45720" rIns="91440" bIns="45720" rtlCol="0" anchor="ctr">
            <a:normAutofit/>
          </a:bodyPr>
          <a:lstStyle/>
          <a:p>
            <a:pPr>
              <a:spcAft>
                <a:spcPts val="600"/>
              </a:spcAft>
            </a:pPr>
            <a:r>
              <a:rPr lang="en-US" sz="2000" b="1" dirty="0">
                <a:effectLst/>
              </a:rPr>
              <a:t>Human-Computer Interaction Layer Design:</a:t>
            </a:r>
            <a:endParaRPr lang="en-US" b="1" dirty="0"/>
          </a:p>
          <a:p>
            <a:pPr indent="-228600">
              <a:spcAft>
                <a:spcPts val="600"/>
              </a:spcAft>
              <a:buFont typeface="Arial" panose="020B0604020202020204" pitchFamily="34" charset="0"/>
              <a:buChar char="•"/>
            </a:pPr>
            <a:endParaRPr lang="en-US" b="1" dirty="0">
              <a:effectLst/>
            </a:endParaRPr>
          </a:p>
          <a:p>
            <a:pPr indent="-228600">
              <a:spcAft>
                <a:spcPts val="600"/>
              </a:spcAft>
              <a:buFont typeface="Arial" panose="020B0604020202020204" pitchFamily="34" charset="0"/>
              <a:buChar char="•"/>
            </a:pPr>
            <a:endParaRPr lang="en-US" b="1" dirty="0"/>
          </a:p>
          <a:p>
            <a:pPr indent="-228600">
              <a:spcAft>
                <a:spcPts val="600"/>
              </a:spcAft>
              <a:buFont typeface="Arial" panose="020B0604020202020204" pitchFamily="34" charset="0"/>
              <a:buChar char="•"/>
            </a:pPr>
            <a:r>
              <a:rPr lang="en-US" b="1" dirty="0">
                <a:effectLst/>
              </a:rPr>
              <a:t>Wireframe design of Test Report:</a:t>
            </a:r>
            <a:endParaRPr lang="en-US" sz="1600" dirty="0">
              <a:effectLst/>
            </a:endParaRPr>
          </a:p>
          <a:p>
            <a:pPr>
              <a:lnSpc>
                <a:spcPct val="150000"/>
              </a:lnSpc>
              <a:spcAft>
                <a:spcPts val="600"/>
              </a:spcAft>
            </a:pPr>
            <a:r>
              <a:rPr lang="en-US" sz="1600" dirty="0">
                <a:effectLst/>
              </a:rPr>
              <a:t>The wireframe presents a structured view of the Test Execution Report for the "Optimizing Java Selenium Framework" project. The report is delineated into several key sections, visually represented with clarity and emphasis on the outcomes of the test cases.</a:t>
            </a:r>
          </a:p>
          <a:p>
            <a:pPr indent="-228600">
              <a:lnSpc>
                <a:spcPct val="90000"/>
              </a:lnSpc>
              <a:spcAft>
                <a:spcPts val="600"/>
              </a:spcAft>
              <a:buFont typeface="Arial" panose="020B0604020202020204" pitchFamily="34" charset="0"/>
              <a:buChar char="•"/>
            </a:pPr>
            <a:endParaRPr lang="en-US" b="1" dirty="0">
              <a:effectLst/>
            </a:endParaRPr>
          </a:p>
          <a:p>
            <a:pPr indent="-228600">
              <a:lnSpc>
                <a:spcPct val="90000"/>
              </a:lnSpc>
              <a:spcAft>
                <a:spcPts val="600"/>
              </a:spcAft>
              <a:buFont typeface="Arial" panose="020B0604020202020204" pitchFamily="34" charset="0"/>
              <a:buChar char="•"/>
            </a:pPr>
            <a:endParaRPr lang="en-US" b="1" dirty="0">
              <a:effectLst/>
            </a:endParaRP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report&#10;&#10;Description automatically generated">
            <a:extLst>
              <a:ext uri="{FF2B5EF4-FFF2-40B4-BE49-F238E27FC236}">
                <a16:creationId xmlns:a16="http://schemas.microsoft.com/office/drawing/2014/main" id="{355E13CB-667B-0BEA-31A9-E16EC2CF5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790" y="465296"/>
            <a:ext cx="6184973" cy="4607803"/>
          </a:xfrm>
          <a:prstGeom prst="rect">
            <a:avLst/>
          </a:prstGeom>
        </p:spPr>
      </p:pic>
      <p:sp>
        <p:nvSpPr>
          <p:cNvPr id="4" name="TextBox 3">
            <a:extLst>
              <a:ext uri="{FF2B5EF4-FFF2-40B4-BE49-F238E27FC236}">
                <a16:creationId xmlns:a16="http://schemas.microsoft.com/office/drawing/2014/main" id="{18C7AC46-06B3-2476-F793-5724B1552EF2}"/>
              </a:ext>
            </a:extLst>
          </p:cNvPr>
          <p:cNvSpPr txBox="1"/>
          <p:nvPr/>
        </p:nvSpPr>
        <p:spPr>
          <a:xfrm>
            <a:off x="5850294" y="5178490"/>
            <a:ext cx="5855931" cy="800219"/>
          </a:xfrm>
          <a:prstGeom prst="rect">
            <a:avLst/>
          </a:prstGeom>
          <a:noFill/>
        </p:spPr>
        <p:txBody>
          <a:bodyPr wrap="square" rtlCol="0">
            <a:spAutoFit/>
          </a:bodyPr>
          <a:lstStyle/>
          <a:p>
            <a:pPr algn="ct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Fig: wireframe diagram of Test Execution Report for the Optimizing Java Selenium Framework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891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3E4566D-8301-9E03-4B0E-D89F1958F92F}"/>
              </a:ext>
            </a:extLst>
          </p:cNvPr>
          <p:cNvSpPr txBox="1"/>
          <p:nvPr/>
        </p:nvSpPr>
        <p:spPr>
          <a:xfrm>
            <a:off x="630936" y="2000250"/>
            <a:ext cx="4818888" cy="3524850"/>
          </a:xfrm>
          <a:prstGeom prst="rect">
            <a:avLst/>
          </a:prstGeom>
        </p:spPr>
        <p:txBody>
          <a:bodyPr vert="horz" lIns="91440" tIns="45720" rIns="91440" bIns="45720" rtlCol="0" anchor="t">
            <a:normAutofit/>
          </a:bodyPr>
          <a:lstStyle/>
          <a:p>
            <a:pPr>
              <a:lnSpc>
                <a:spcPct val="90000"/>
              </a:lnSpc>
              <a:spcAft>
                <a:spcPts val="600"/>
              </a:spcAft>
            </a:pPr>
            <a:r>
              <a:rPr lang="en-US" sz="2000" b="1" dirty="0">
                <a:effectLst/>
              </a:rPr>
              <a:t>Physical Architecture Layer Design:</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b="1" dirty="0">
                <a:effectLst/>
              </a:rPr>
              <a:t>Hardware and Software Specification Overview:</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600" dirty="0">
                <a:effectLst/>
              </a:rPr>
              <a:t>For the design of Java Selenium Framework with Automated Test Distribution and Full Resource Utilization, we just need a client where our program runs and a database server to store testcases related data as shown in Fig: Summary Table of Hardware and Software Specifications.</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effectLst/>
            </a:endParaRP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endParaRPr lang="en-US" sz="1700" b="1" dirty="0"/>
          </a:p>
        </p:txBody>
      </p:sp>
      <p:sp>
        <p:nvSpPr>
          <p:cNvPr id="9" name="Rectangle 3">
            <a:extLst>
              <a:ext uri="{FF2B5EF4-FFF2-40B4-BE49-F238E27FC236}">
                <a16:creationId xmlns:a16="http://schemas.microsoft.com/office/drawing/2014/main" id="{CFC6B4C9-F5EB-7B19-FC54-0CC6CF1FC293}"/>
              </a:ext>
            </a:extLst>
          </p:cNvPr>
          <p:cNvSpPr>
            <a:spLocks noChangeArrowheads="1"/>
          </p:cNvSpPr>
          <p:nvPr/>
        </p:nvSpPr>
        <p:spPr bwMode="auto">
          <a:xfrm>
            <a:off x="3040063" y="2620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02C2CCA8-C0CE-AECD-EF85-C38827C030C9}"/>
              </a:ext>
            </a:extLst>
          </p:cNvPr>
          <p:cNvGraphicFramePr>
            <a:graphicFrameLocks noGrp="1"/>
          </p:cNvGraphicFramePr>
          <p:nvPr>
            <p:extLst>
              <p:ext uri="{D42A27DB-BD31-4B8C-83A1-F6EECF244321}">
                <p14:modId xmlns:p14="http://schemas.microsoft.com/office/powerpoint/2010/main" val="3236190670"/>
              </p:ext>
            </p:extLst>
          </p:nvPr>
        </p:nvGraphicFramePr>
        <p:xfrm>
          <a:off x="6102095" y="631225"/>
          <a:ext cx="5458969" cy="4893875"/>
        </p:xfrm>
        <a:graphic>
          <a:graphicData uri="http://schemas.openxmlformats.org/drawingml/2006/table">
            <a:tbl>
              <a:tblPr firstRow="1" firstCol="1" bandRow="1">
                <a:tableStyleId>{9D7B26C5-4107-4FEC-AEDC-1716B250A1EF}</a:tableStyleId>
              </a:tblPr>
              <a:tblGrid>
                <a:gridCol w="1150402">
                  <a:extLst>
                    <a:ext uri="{9D8B030D-6E8A-4147-A177-3AD203B41FA5}">
                      <a16:colId xmlns:a16="http://schemas.microsoft.com/office/drawing/2014/main" val="388894598"/>
                    </a:ext>
                  </a:extLst>
                </a:gridCol>
                <a:gridCol w="2378727">
                  <a:extLst>
                    <a:ext uri="{9D8B030D-6E8A-4147-A177-3AD203B41FA5}">
                      <a16:colId xmlns:a16="http://schemas.microsoft.com/office/drawing/2014/main" val="1669977530"/>
                    </a:ext>
                  </a:extLst>
                </a:gridCol>
                <a:gridCol w="1929840">
                  <a:extLst>
                    <a:ext uri="{9D8B030D-6E8A-4147-A177-3AD203B41FA5}">
                      <a16:colId xmlns:a16="http://schemas.microsoft.com/office/drawing/2014/main" val="2792758363"/>
                    </a:ext>
                  </a:extLst>
                </a:gridCol>
              </a:tblGrid>
              <a:tr h="815355">
                <a:tc>
                  <a:txBody>
                    <a:bodyPr/>
                    <a:lstStyle/>
                    <a:p>
                      <a:pPr marL="0" marR="0">
                        <a:lnSpc>
                          <a:spcPct val="200000"/>
                        </a:lnSpc>
                        <a:spcBef>
                          <a:spcPts val="0"/>
                        </a:spcBef>
                        <a:spcAft>
                          <a:spcPts val="800"/>
                        </a:spcAft>
                      </a:pPr>
                      <a:r>
                        <a:rPr lang="en-IN" sz="1300" kern="100" dirty="0">
                          <a:effectLst/>
                        </a:rPr>
                        <a:t>Specification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Standard Client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Standard Database Server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extLst>
                  <a:ext uri="{0D108BD9-81ED-4DB2-BD59-A6C34878D82A}">
                    <a16:rowId xmlns:a16="http://schemas.microsoft.com/office/drawing/2014/main" val="3749213268"/>
                  </a:ext>
                </a:extLst>
              </a:tr>
              <a:tr h="815355">
                <a:tc>
                  <a:txBody>
                    <a:bodyPr/>
                    <a:lstStyle/>
                    <a:p>
                      <a:pPr marL="0" marR="0">
                        <a:lnSpc>
                          <a:spcPct val="200000"/>
                        </a:lnSpc>
                        <a:spcBef>
                          <a:spcPts val="0"/>
                        </a:spcBef>
                        <a:spcAft>
                          <a:spcPts val="800"/>
                        </a:spcAft>
                      </a:pPr>
                      <a:r>
                        <a:rPr lang="en-IN" sz="1300" kern="100">
                          <a:effectLst/>
                        </a:rPr>
                        <a:t>Operating System</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Windows 10 / Chrome Browser 90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Linux Ubuntu 20.04 LTS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extLst>
                  <a:ext uri="{0D108BD9-81ED-4DB2-BD59-A6C34878D82A}">
                    <a16:rowId xmlns:a16="http://schemas.microsoft.com/office/drawing/2014/main" val="1924278407"/>
                  </a:ext>
                </a:extLst>
              </a:tr>
              <a:tr h="1223905">
                <a:tc>
                  <a:txBody>
                    <a:bodyPr/>
                    <a:lstStyle/>
                    <a:p>
                      <a:pPr marL="0" marR="0">
                        <a:lnSpc>
                          <a:spcPct val="200000"/>
                        </a:lnSpc>
                        <a:spcBef>
                          <a:spcPts val="0"/>
                        </a:spcBef>
                        <a:spcAft>
                          <a:spcPts val="800"/>
                        </a:spcAft>
                      </a:pPr>
                      <a:r>
                        <a:rPr lang="en-IN" sz="1300" kern="100">
                          <a:effectLst/>
                        </a:rPr>
                        <a:t>Special Software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dirty="0">
                          <a:effectLst/>
                        </a:rPr>
                        <a:t>Java Runtime Environment (Java SE 17)</a:t>
                      </a:r>
                      <a:br>
                        <a:rPr lang="en-IN" sz="1300" kern="100" dirty="0">
                          <a:effectLst/>
                        </a:rPr>
                      </a:br>
                      <a:r>
                        <a:rPr lang="en-IN" sz="1300" kern="100" dirty="0">
                          <a:effectLst/>
                        </a:rPr>
                        <a:t>Selenium Grid 4.0.0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MySQL Server 8.0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extLst>
                  <a:ext uri="{0D108BD9-81ED-4DB2-BD59-A6C34878D82A}">
                    <a16:rowId xmlns:a16="http://schemas.microsoft.com/office/drawing/2014/main" val="4202030576"/>
                  </a:ext>
                </a:extLst>
              </a:tr>
              <a:tr h="1223905">
                <a:tc>
                  <a:txBody>
                    <a:bodyPr/>
                    <a:lstStyle/>
                    <a:p>
                      <a:pPr marL="0" marR="0">
                        <a:lnSpc>
                          <a:spcPct val="200000"/>
                        </a:lnSpc>
                        <a:spcBef>
                          <a:spcPts val="0"/>
                        </a:spcBef>
                        <a:spcAft>
                          <a:spcPts val="800"/>
                        </a:spcAft>
                      </a:pPr>
                      <a:r>
                        <a:rPr lang="en-IN" sz="1300" kern="100">
                          <a:effectLst/>
                        </a:rPr>
                        <a:t>Hardware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dirty="0">
                          <a:effectLst/>
                        </a:rPr>
                        <a:t>16 GB Memory / 512 GB SSD / Intel Core i7 or similar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16 GB Memory / 1-2 TB HDD / Intel Xeon or similar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extLst>
                  <a:ext uri="{0D108BD9-81ED-4DB2-BD59-A6C34878D82A}">
                    <a16:rowId xmlns:a16="http://schemas.microsoft.com/office/drawing/2014/main" val="1238850954"/>
                  </a:ext>
                </a:extLst>
              </a:tr>
              <a:tr h="815355">
                <a:tc>
                  <a:txBody>
                    <a:bodyPr/>
                    <a:lstStyle/>
                    <a:p>
                      <a:pPr marL="0" marR="0">
                        <a:lnSpc>
                          <a:spcPct val="200000"/>
                        </a:lnSpc>
                        <a:spcBef>
                          <a:spcPts val="0"/>
                        </a:spcBef>
                        <a:spcAft>
                          <a:spcPts val="800"/>
                        </a:spcAft>
                      </a:pPr>
                      <a:r>
                        <a:rPr lang="en-IN" sz="1300" kern="100">
                          <a:effectLst/>
                        </a:rPr>
                        <a:t>Network</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a:effectLst/>
                        </a:rPr>
                        <a:t>100 Mbps Ethernet or High-speed Wireless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tc>
                  <a:txBody>
                    <a:bodyPr/>
                    <a:lstStyle/>
                    <a:p>
                      <a:pPr marL="0" marR="0">
                        <a:lnSpc>
                          <a:spcPct val="200000"/>
                        </a:lnSpc>
                        <a:spcBef>
                          <a:spcPts val="0"/>
                        </a:spcBef>
                        <a:spcAft>
                          <a:spcPts val="800"/>
                        </a:spcAft>
                      </a:pPr>
                      <a:r>
                        <a:rPr lang="en-IN" sz="1300" kern="100" dirty="0">
                          <a:effectLst/>
                        </a:rPr>
                        <a:t>100 Mbps Ethernet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0891" marR="10891" marT="10891" marB="10891" anchor="b"/>
                </a:tc>
                <a:extLst>
                  <a:ext uri="{0D108BD9-81ED-4DB2-BD59-A6C34878D82A}">
                    <a16:rowId xmlns:a16="http://schemas.microsoft.com/office/drawing/2014/main" val="482405125"/>
                  </a:ext>
                </a:extLst>
              </a:tr>
            </a:tbl>
          </a:graphicData>
        </a:graphic>
      </p:graphicFrame>
      <p:sp>
        <p:nvSpPr>
          <p:cNvPr id="10" name="TextBox 9">
            <a:extLst>
              <a:ext uri="{FF2B5EF4-FFF2-40B4-BE49-F238E27FC236}">
                <a16:creationId xmlns:a16="http://schemas.microsoft.com/office/drawing/2014/main" id="{23E62052-8918-A620-B7F1-A52FE16C1BA9}"/>
              </a:ext>
            </a:extLst>
          </p:cNvPr>
          <p:cNvSpPr txBox="1"/>
          <p:nvPr/>
        </p:nvSpPr>
        <p:spPr>
          <a:xfrm>
            <a:off x="6397941" y="5754907"/>
            <a:ext cx="4867275" cy="523220"/>
          </a:xfrm>
          <a:prstGeom prst="rect">
            <a:avLst/>
          </a:prstGeom>
          <a:noFill/>
        </p:spPr>
        <p:txBody>
          <a:bodyPr wrap="square" rtlCol="0">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Fig: Summary Table of Hardware and Software Specifications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17539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8D3A44-3198-B232-02FF-C718A845852F}"/>
              </a:ext>
            </a:extLst>
          </p:cNvPr>
          <p:cNvSpPr txBox="1"/>
          <p:nvPr/>
        </p:nvSpPr>
        <p:spPr>
          <a:xfrm>
            <a:off x="504825" y="650494"/>
            <a:ext cx="4423225" cy="4845431"/>
          </a:xfrm>
          <a:prstGeom prst="rect">
            <a:avLst/>
          </a:prstGeom>
        </p:spPr>
        <p:txBody>
          <a:bodyPr vert="horz" lIns="91440" tIns="45720" rIns="91440" bIns="45720" rtlCol="0" anchor="ctr">
            <a:normAutofit/>
          </a:bodyPr>
          <a:lstStyle/>
          <a:p>
            <a:pPr>
              <a:lnSpc>
                <a:spcPct val="90000"/>
              </a:lnSpc>
              <a:spcAft>
                <a:spcPts val="600"/>
              </a:spcAft>
            </a:pPr>
            <a:r>
              <a:rPr lang="en-US" sz="2000" b="1" dirty="0">
                <a:effectLst/>
              </a:rPr>
              <a:t>Acknowledgement:</a:t>
            </a:r>
          </a:p>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600" b="0" i="0" dirty="0">
                <a:effectLst/>
              </a:rPr>
              <a:t>I express my profound gratitude towards John Doe, VP of Quality Assurance, for his invaluable guidance and support. My sincere thanks go to my mentor Venkat for his insightful advice and encouragement. I'm also grateful to my colleagues at WeThink Technology Solutions and the technical team for their assistance and inspiration throughout this journey. Their contributions were pivotal in the successful completion of this project.</a:t>
            </a:r>
            <a:endParaRPr lang="en-US" sz="1600" b="1"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99797A18-F911-3C82-FF72-D39DCDE5D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340719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4" name="Freeform: Shape 3">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731C1E3C-2A7A-80F8-C44E-402840FFFDDB}"/>
              </a:ext>
            </a:extLst>
          </p:cNvPr>
          <p:cNvSpPr txBox="1"/>
          <p:nvPr/>
        </p:nvSpPr>
        <p:spPr>
          <a:xfrm>
            <a:off x="3055954" y="1352550"/>
            <a:ext cx="5709721" cy="4057650"/>
          </a:xfrm>
          <a:prstGeom prst="rect">
            <a:avLst/>
          </a:prstGeom>
        </p:spPr>
        <p:txBody>
          <a:bodyPr vert="horz" lIns="91440" tIns="45720" rIns="91440" bIns="45720" rtlCol="0" anchor="t">
            <a:normAutofit/>
          </a:bodyPr>
          <a:lstStyle/>
          <a:p>
            <a:pPr>
              <a:lnSpc>
                <a:spcPct val="150000"/>
              </a:lnSpc>
              <a:spcAft>
                <a:spcPts val="600"/>
              </a:spcAft>
            </a:pPr>
            <a:r>
              <a:rPr lang="en-US" sz="2400" b="1" dirty="0">
                <a:solidFill>
                  <a:schemeClr val="tx2"/>
                </a:solidFill>
                <a:effectLst/>
              </a:rPr>
              <a:t>Conclusion</a:t>
            </a:r>
            <a:br>
              <a:rPr lang="en-US" sz="1600" b="0" i="0" dirty="0">
                <a:solidFill>
                  <a:schemeClr val="tx2"/>
                </a:solidFill>
                <a:effectLst/>
              </a:rPr>
            </a:br>
            <a:br>
              <a:rPr lang="en-US" sz="1600" b="0" i="0" dirty="0">
                <a:solidFill>
                  <a:schemeClr val="tx2"/>
                </a:solidFill>
                <a:effectLst/>
              </a:rPr>
            </a:br>
            <a:r>
              <a:rPr lang="en-US" b="0" i="0" dirty="0">
                <a:solidFill>
                  <a:schemeClr val="tx2"/>
                </a:solidFill>
                <a:effectLst/>
              </a:rPr>
              <a:t>The "Optimizing Java Selenium Framework" project successfully enhanced automated testing efficiency, achieving a 30% reduction in test execution time and improved scalability. It introduced dynamic thread allocation and load-based distribution, leading to resource optimization and cost savings, significantly bolstering our competitive edge in the market.</a:t>
            </a:r>
            <a:endParaRPr lang="en-US" dirty="0">
              <a:solidFill>
                <a:schemeClr val="tx2"/>
              </a:solidFill>
            </a:endParaRPr>
          </a:p>
        </p:txBody>
      </p:sp>
    </p:spTree>
    <p:extLst>
      <p:ext uri="{BB962C8B-B14F-4D97-AF65-F5344CB8AC3E}">
        <p14:creationId xmlns:p14="http://schemas.microsoft.com/office/powerpoint/2010/main" val="343241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1CE8A9-F320-13AE-4E9E-B18B46506932}"/>
              </a:ext>
            </a:extLst>
          </p:cNvPr>
          <p:cNvPicPr>
            <a:picLocks noChangeAspect="1"/>
          </p:cNvPicPr>
          <p:nvPr/>
        </p:nvPicPr>
        <p:blipFill rotWithShape="1">
          <a:blip r:embed="rId2"/>
          <a:srcRect r="20689"/>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843E25-21E9-A111-A7CF-358E1093D3A8}"/>
              </a:ext>
            </a:extLst>
          </p:cNvPr>
          <p:cNvSpPr>
            <a:spLocks noGrp="1"/>
          </p:cNvSpPr>
          <p:nvPr>
            <p:ph idx="1"/>
          </p:nvPr>
        </p:nvSpPr>
        <p:spPr>
          <a:xfrm>
            <a:off x="7686675" y="523875"/>
            <a:ext cx="4276725" cy="6038850"/>
          </a:xfrm>
        </p:spPr>
        <p:txBody>
          <a:bodyPr>
            <a:normAutofit/>
          </a:bodyPr>
          <a:lstStyle/>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Contents:</a:t>
            </a: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Problem Description</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System Overview</a:t>
            </a: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rPr>
              <a:t>Functional Model</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Structural Model</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Behavioral Model</a:t>
            </a: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rPr>
              <a:t>Design Model</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Management Layer Design</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Human-Computer Interaction Layer Design</a:t>
            </a: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Physical Architecture Layer Design</a:t>
            </a: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Acknowledgement</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3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8" name="Rectangle 17">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TextBox 18">
            <a:extLst>
              <a:ext uri="{FF2B5EF4-FFF2-40B4-BE49-F238E27FC236}">
                <a16:creationId xmlns:a16="http://schemas.microsoft.com/office/drawing/2014/main" id="{D4654603-3443-B98E-A7E3-128E186EB109}"/>
              </a:ext>
            </a:extLst>
          </p:cNvPr>
          <p:cNvSpPr txBox="1"/>
          <p:nvPr/>
        </p:nvSpPr>
        <p:spPr>
          <a:xfrm>
            <a:off x="962025" y="1724024"/>
            <a:ext cx="10296525" cy="3876675"/>
          </a:xfrm>
          <a:prstGeom prst="rect">
            <a:avLst/>
          </a:prstGeom>
        </p:spPr>
        <p:txBody>
          <a:bodyPr vert="horz" lIns="91440" tIns="45720" rIns="91440" bIns="45720" rtlCol="0">
            <a:normAutofit/>
          </a:bodyPr>
          <a:lstStyle/>
          <a:p>
            <a:pPr>
              <a:lnSpc>
                <a:spcPct val="90000"/>
              </a:lnSpc>
              <a:spcAft>
                <a:spcPts val="600"/>
              </a:spcAft>
            </a:pPr>
            <a:r>
              <a:rPr lang="en-US" sz="2400" b="1" dirty="0">
                <a:solidFill>
                  <a:schemeClr val="tx1">
                    <a:alpha val="55000"/>
                  </a:schemeClr>
                </a:solidFill>
                <a:effectLst/>
                <a:latin typeface="Times New Roman" panose="02020603050405020304" pitchFamily="18" charset="0"/>
                <a:cs typeface="Times New Roman" panose="02020603050405020304" pitchFamily="18" charset="0"/>
              </a:rPr>
              <a:t>Introduction:</a:t>
            </a:r>
          </a:p>
          <a:p>
            <a:pPr indent="-228600">
              <a:lnSpc>
                <a:spcPct val="90000"/>
              </a:lnSpc>
              <a:spcAft>
                <a:spcPts val="600"/>
              </a:spcAft>
              <a:buFont typeface="Arial" panose="020B0604020202020204" pitchFamily="34" charset="0"/>
              <a:buChar char="•"/>
            </a:pPr>
            <a:endParaRPr lang="en-US" sz="1300" b="1" dirty="0">
              <a:solidFill>
                <a:schemeClr val="tx1">
                  <a:alpha val="55000"/>
                </a:schemeClr>
              </a:solidFill>
              <a:effectLst/>
            </a:endParaRPr>
          </a:p>
          <a:p>
            <a:pPr marL="285750" marR="0" indent="-285750">
              <a:lnSpc>
                <a:spcPct val="115000"/>
              </a:lnSpc>
              <a:spcBef>
                <a:spcPts val="0"/>
              </a:spcBef>
              <a:spcAft>
                <a:spcPts val="800"/>
              </a:spcAft>
              <a:buFont typeface="Arial" panose="020B0604020202020204" pitchFamily="34" charset="0"/>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I am going to explain about my project </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Java Selenium Framework with Automated Test Distribution and with Full Resource Utilization.</a:t>
            </a:r>
          </a:p>
          <a:p>
            <a:pPr marR="0">
              <a:lnSpc>
                <a:spcPct val="115000"/>
              </a:lnSpc>
              <a:spcBef>
                <a:spcPts val="0"/>
              </a:spcBef>
              <a:spcAft>
                <a:spcPts val="800"/>
              </a:spcAft>
            </a:pP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15000"/>
              </a:lnSpc>
              <a:spcBef>
                <a:spcPts val="0"/>
              </a:spcBef>
              <a:spcAft>
                <a:spcPts val="800"/>
              </a:spcAft>
              <a:buFont typeface="Arial" panose="020B0604020202020204" pitchFamily="34" charset="0"/>
              <a:buChar char="•"/>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My project is related to the field of software web application testing.</a:t>
            </a:r>
          </a:p>
          <a:p>
            <a:pPr marL="285750" indent="-285750">
              <a:lnSpc>
                <a:spcPct val="90000"/>
              </a:lnSpc>
              <a:spcAft>
                <a:spcPts val="600"/>
              </a:spcAft>
              <a:buFont typeface="Arial" panose="020B0604020202020204" pitchFamily="34" charset="0"/>
              <a:buChar char="•"/>
            </a:pPr>
            <a:endParaRPr lang="en-US" sz="1600" dirty="0">
              <a:solidFill>
                <a:schemeClr val="tx1">
                  <a:alpha val="55000"/>
                </a:schemeClr>
              </a:solidFill>
              <a:effectLst/>
              <a:latin typeface="Times New Roman" panose="02020603050405020304" pitchFamily="18" charset="0"/>
              <a:cs typeface="Times New Roman" panose="02020603050405020304" pitchFamily="18" charset="0"/>
            </a:endParaRPr>
          </a:p>
          <a:p>
            <a:pPr marL="285750" indent="-285750">
              <a:lnSpc>
                <a:spcPct val="90000"/>
              </a:lnSpc>
              <a:spcAft>
                <a:spcPts val="600"/>
              </a:spcAft>
              <a:buFont typeface="Arial" panose="020B0604020202020204" pitchFamily="34" charset="0"/>
              <a:buChar char="•"/>
            </a:pPr>
            <a:r>
              <a:rPr lang="en-US" sz="1600" b="0" i="0" dirty="0">
                <a:solidFill>
                  <a:srgbClr val="343541"/>
                </a:solidFill>
                <a:effectLst/>
                <a:latin typeface="Times New Roman" panose="02020603050405020304" pitchFamily="18" charset="0"/>
                <a:cs typeface="Times New Roman" panose="02020603050405020304" pitchFamily="18" charset="0"/>
              </a:rPr>
              <a:t>The Motivation for this project is during my work experience as automation tester I have observed some challenges in frameworks that I am working on, so I decided to develop a framework to overcome all the challenges.</a:t>
            </a:r>
            <a:endParaRPr lang="en-US" sz="1600" dirty="0">
              <a:solidFill>
                <a:schemeClr val="tx1">
                  <a:alpha val="55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a:p>
            <a:pPr indent="-228600">
              <a:lnSpc>
                <a:spcPct val="90000"/>
              </a:lnSpc>
              <a:spcAft>
                <a:spcPts val="600"/>
              </a:spcAft>
              <a:buFont typeface="Arial" panose="020B0604020202020204" pitchFamily="34" charset="0"/>
              <a:buChar char="•"/>
            </a:pPr>
            <a:endParaRPr lang="en-US" sz="1300" dirty="0">
              <a:solidFill>
                <a:schemeClr val="tx1">
                  <a:alpha val="55000"/>
                </a:schemeClr>
              </a:solidFill>
            </a:endParaRPr>
          </a:p>
        </p:txBody>
      </p:sp>
    </p:spTree>
    <p:extLst>
      <p:ext uri="{BB962C8B-B14F-4D97-AF65-F5344CB8AC3E}">
        <p14:creationId xmlns:p14="http://schemas.microsoft.com/office/powerpoint/2010/main" val="413272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E3F8DC37-857C-6EDA-A418-CF586BE7154A}"/>
              </a:ext>
            </a:extLst>
          </p:cNvPr>
          <p:cNvGraphicFramePr/>
          <p:nvPr>
            <p:extLst>
              <p:ext uri="{D42A27DB-BD31-4B8C-83A1-F6EECF244321}">
                <p14:modId xmlns:p14="http://schemas.microsoft.com/office/powerpoint/2010/main" val="21686385"/>
              </p:ext>
            </p:extLst>
          </p:nvPr>
        </p:nvGraphicFramePr>
        <p:xfrm>
          <a:off x="276225" y="1256717"/>
          <a:ext cx="11639550" cy="4019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91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0" name="Rectangle 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F8F6B4-C296-49AB-E612-729F9CE1E7E7}"/>
              </a:ext>
            </a:extLst>
          </p:cNvPr>
          <p:cNvSpPr txBox="1"/>
          <p:nvPr/>
        </p:nvSpPr>
        <p:spPr>
          <a:xfrm>
            <a:off x="888306" y="1023964"/>
            <a:ext cx="10375441" cy="4968010"/>
          </a:xfrm>
          <a:prstGeom prst="rect">
            <a:avLst/>
          </a:prstGeom>
        </p:spPr>
        <p:txBody>
          <a:bodyPr vert="horz" lIns="91440" tIns="45720" rIns="91440" bIns="45720" rtlCol="0" anchor="ctr">
            <a:normAutofit/>
          </a:bodyPr>
          <a:lstStyle/>
          <a:p>
            <a:pPr>
              <a:lnSpc>
                <a:spcPct val="90000"/>
              </a:lnSpc>
            </a:pPr>
            <a:r>
              <a:rPr lang="en-US" sz="2400" b="1" dirty="0">
                <a:effectLst/>
                <a:latin typeface="Times New Roman" panose="02020603050405020304" pitchFamily="18" charset="0"/>
                <a:cs typeface="Times New Roman" panose="02020603050405020304" pitchFamily="18" charset="0"/>
              </a:rPr>
              <a:t>System Overview:</a:t>
            </a:r>
          </a:p>
          <a:p>
            <a:pPr indent="-228600">
              <a:lnSpc>
                <a:spcPct val="9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latin typeface="Times New Roman" panose="02020603050405020304" pitchFamily="18" charset="0"/>
                <a:cs typeface="Times New Roman" panose="02020603050405020304" pitchFamily="18" charset="0"/>
              </a:rPr>
              <a:t>The project "Java Selenium Framework with Automated Test Distribution and Full Resource Utilization" aims to enhance automated testing framework efficiency.</a:t>
            </a:r>
          </a:p>
          <a:p>
            <a:pPr marL="28575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Focusing on Automated test distribution by using selenium Grid Feature.</a:t>
            </a:r>
          </a:p>
          <a:p>
            <a:pPr marL="28575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Full system resource utilization by running testcases in parallel by checking system CPU and memory utilization. </a:t>
            </a:r>
          </a:p>
          <a:p>
            <a:pPr marL="28575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Unified test execution report by consolidating all the reports of every system on which testcases are executed.</a:t>
            </a:r>
          </a:p>
          <a:p>
            <a:pPr marL="285750"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rgbClr val="FF0000"/>
                </a:solidFill>
                <a:latin typeface="Times New Roman" panose="02020603050405020304" pitchFamily="18" charset="0"/>
                <a:cs typeface="Times New Roman" panose="02020603050405020304" pitchFamily="18" charset="0"/>
              </a:rPr>
              <a:t>Note: </a:t>
            </a:r>
            <a:r>
              <a:rPr lang="en-US" dirty="0">
                <a:solidFill>
                  <a:schemeClr val="accent6">
                    <a:lumMod val="50000"/>
                  </a:schemeClr>
                </a:solidFill>
                <a:latin typeface="Times New Roman" panose="02020603050405020304" pitchFamily="18" charset="0"/>
                <a:cs typeface="Times New Roman" panose="02020603050405020304" pitchFamily="18" charset="0"/>
              </a:rPr>
              <a:t>It significantly reduces test execution times, optimizes resource allocation, and ensures scalability for complex web applications, ultimately streamlining the testing process and accelerating market readiness.</a:t>
            </a:r>
          </a:p>
          <a:p>
            <a:pPr indent="-228600">
              <a:lnSpc>
                <a:spcPct val="90000"/>
              </a:lnSpc>
              <a:buFont typeface="Arial" panose="020B0604020202020204" pitchFamily="34" charset="0"/>
              <a:buChar char="•"/>
            </a:pPr>
            <a:endParaRPr lang="en-US" sz="1400" b="1" dirty="0">
              <a:effectLst/>
            </a:endParaRPr>
          </a:p>
          <a:p>
            <a:pPr indent="-228600">
              <a:lnSpc>
                <a:spcPct val="9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203184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company&#10;&#10;Description automatically generated with medium confidence">
            <a:extLst>
              <a:ext uri="{FF2B5EF4-FFF2-40B4-BE49-F238E27FC236}">
                <a16:creationId xmlns:a16="http://schemas.microsoft.com/office/drawing/2014/main" id="{74C96E40-A695-121A-B8B0-9F56B9C65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80" y="871146"/>
            <a:ext cx="6221895" cy="4106450"/>
          </a:xfrm>
          <a:prstGeom prst="rect">
            <a:avLst/>
          </a:prstGeom>
        </p:spPr>
      </p:pic>
      <p:cxnSp>
        <p:nvCxnSpPr>
          <p:cNvPr id="10" name="Straight Connector 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F9448EC-A6EF-AB67-8AC3-9BF61EE6079C}"/>
              </a:ext>
            </a:extLst>
          </p:cNvPr>
          <p:cNvSpPr txBox="1"/>
          <p:nvPr/>
        </p:nvSpPr>
        <p:spPr>
          <a:xfrm>
            <a:off x="8153400" y="2543364"/>
            <a:ext cx="3434180" cy="3599019"/>
          </a:xfrm>
          <a:prstGeom prst="rect">
            <a:avLst/>
          </a:prstGeom>
        </p:spPr>
        <p:txBody>
          <a:bodyPr vert="horz" lIns="91440" tIns="45720" rIns="91440" bIns="45720" rtlCol="0">
            <a:normAutofit/>
          </a:bodyPr>
          <a:lstStyle/>
          <a:p>
            <a:pPr>
              <a:lnSpc>
                <a:spcPct val="90000"/>
              </a:lnSpc>
              <a:spcAft>
                <a:spcPts val="600"/>
              </a:spcAft>
            </a:pPr>
            <a:r>
              <a:rPr lang="en-US" sz="2000" b="1" dirty="0">
                <a:effectLst/>
              </a:rPr>
              <a:t>Functional Model:</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b="1" dirty="0">
                <a:effectLst/>
              </a:rPr>
              <a:t>Use-Case diagram:</a:t>
            </a:r>
          </a:p>
          <a:p>
            <a:pPr>
              <a:lnSpc>
                <a:spcPct val="90000"/>
              </a:lnSpc>
              <a:spcAft>
                <a:spcPts val="600"/>
              </a:spcAft>
            </a:pPr>
            <a:r>
              <a:rPr lang="en-US" sz="1700" b="1" dirty="0"/>
              <a:t>	</a:t>
            </a:r>
            <a:r>
              <a:rPr lang="en-US" sz="1700" dirty="0">
                <a:effectLst/>
              </a:rPr>
              <a:t>The "Use-Case diagram" is revolving around three primary functionalities of a Load based Automated Test Distribution Framework: "Import Testcases", "Distribute Test Cases", and "Execute Test Cases". Each functionality involves different system actors like MySQL server, Selenium Grid, Hub, and Node. </a:t>
            </a:r>
            <a:endParaRPr lang="en-US" sz="1700" b="1" dirty="0"/>
          </a:p>
          <a:p>
            <a:pPr indent="-228600">
              <a:lnSpc>
                <a:spcPct val="90000"/>
              </a:lnSpc>
              <a:spcAft>
                <a:spcPts val="600"/>
              </a:spcAft>
              <a:buFont typeface="Arial" panose="020B0604020202020204" pitchFamily="34" charset="0"/>
              <a:buChar char="•"/>
            </a:pPr>
            <a:endParaRPr lang="en-US" sz="1700" b="1" dirty="0">
              <a:effectLst/>
            </a:endParaRPr>
          </a:p>
          <a:p>
            <a:pPr indent="-228600">
              <a:lnSpc>
                <a:spcPct val="90000"/>
              </a:lnSpc>
              <a:spcAft>
                <a:spcPts val="600"/>
              </a:spcAft>
              <a:buFont typeface="Arial" panose="020B0604020202020204" pitchFamily="34" charset="0"/>
              <a:buChar char="•"/>
            </a:pPr>
            <a:endParaRPr lang="en-US" sz="1700" b="1" dirty="0">
              <a:effectLst/>
            </a:endParaRPr>
          </a:p>
          <a:p>
            <a:pPr indent="-228600">
              <a:lnSpc>
                <a:spcPct val="90000"/>
              </a:lnSpc>
              <a:spcAft>
                <a:spcPts val="600"/>
              </a:spcAft>
              <a:buFont typeface="Arial" panose="020B0604020202020204" pitchFamily="34" charset="0"/>
              <a:buChar char="•"/>
            </a:pPr>
            <a:endParaRPr lang="en-US" sz="1700" dirty="0"/>
          </a:p>
        </p:txBody>
      </p:sp>
      <p:sp>
        <p:nvSpPr>
          <p:cNvPr id="4" name="TextBox 3">
            <a:extLst>
              <a:ext uri="{FF2B5EF4-FFF2-40B4-BE49-F238E27FC236}">
                <a16:creationId xmlns:a16="http://schemas.microsoft.com/office/drawing/2014/main" id="{49956771-EC5D-9241-3BF2-521E9EBBD70A}"/>
              </a:ext>
            </a:extLst>
          </p:cNvPr>
          <p:cNvSpPr txBox="1"/>
          <p:nvPr/>
        </p:nvSpPr>
        <p:spPr>
          <a:xfrm>
            <a:off x="677280" y="5305425"/>
            <a:ext cx="6221895" cy="584775"/>
          </a:xfrm>
          <a:prstGeom prst="rect">
            <a:avLst/>
          </a:prstGeom>
          <a:noFill/>
        </p:spPr>
        <p:txBody>
          <a:bodyPr wrap="square" rtlCol="0">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Fig: Use case Diagram of Load Based Automated Test Distribution Framework.</a:t>
            </a:r>
          </a:p>
          <a:p>
            <a:endParaRPr lang="en-IN" dirty="0"/>
          </a:p>
        </p:txBody>
      </p:sp>
    </p:spTree>
    <p:extLst>
      <p:ext uri="{BB962C8B-B14F-4D97-AF65-F5344CB8AC3E}">
        <p14:creationId xmlns:p14="http://schemas.microsoft.com/office/powerpoint/2010/main" val="408915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E64E30-0C6F-42BB-E483-E29805E9AA40}"/>
              </a:ext>
            </a:extLst>
          </p:cNvPr>
          <p:cNvSpPr txBox="1"/>
          <p:nvPr/>
        </p:nvSpPr>
        <p:spPr>
          <a:xfrm>
            <a:off x="1113810" y="1446245"/>
            <a:ext cx="4036334" cy="3928188"/>
          </a:xfrm>
          <a:prstGeom prst="rect">
            <a:avLst/>
          </a:prstGeom>
        </p:spPr>
        <p:txBody>
          <a:bodyPr vert="horz" lIns="91440" tIns="45720" rIns="91440" bIns="45720" rtlCol="0" anchor="t">
            <a:normAutofit fontScale="85000" lnSpcReduction="20000"/>
          </a:bodyPr>
          <a:lstStyle/>
          <a:p>
            <a:pPr>
              <a:lnSpc>
                <a:spcPct val="90000"/>
              </a:lnSpc>
              <a:spcBef>
                <a:spcPct val="0"/>
              </a:spcBef>
              <a:spcAft>
                <a:spcPts val="600"/>
              </a:spcAft>
            </a:pPr>
            <a:r>
              <a:rPr lang="en-US" sz="2000" b="1" kern="1200" dirty="0">
                <a:solidFill>
                  <a:schemeClr val="tx1"/>
                </a:solidFill>
                <a:effectLst/>
                <a:latin typeface="+mj-lt"/>
                <a:ea typeface="+mj-ea"/>
                <a:cs typeface="+mj-cs"/>
              </a:rPr>
              <a:t>Activity diagram:</a:t>
            </a:r>
          </a:p>
          <a:p>
            <a:pPr>
              <a:lnSpc>
                <a:spcPct val="90000"/>
              </a:lnSpc>
              <a:spcBef>
                <a:spcPct val="0"/>
              </a:spcBef>
              <a:spcAft>
                <a:spcPts val="600"/>
              </a:spcAft>
            </a:pPr>
            <a:endParaRPr lang="en-US" sz="2000" b="1" kern="1200" dirty="0">
              <a:solidFill>
                <a:schemeClr val="tx1"/>
              </a:solidFill>
              <a:effectLst/>
              <a:latin typeface="+mj-lt"/>
              <a:ea typeface="+mj-ea"/>
              <a:cs typeface="+mj-cs"/>
            </a:endParaRPr>
          </a:p>
          <a:p>
            <a:pPr>
              <a:lnSpc>
                <a:spcPct val="170000"/>
              </a:lnSpc>
              <a:spcBef>
                <a:spcPct val="0"/>
              </a:spcBef>
              <a:spcAft>
                <a:spcPts val="600"/>
              </a:spcAft>
            </a:pPr>
            <a:r>
              <a:rPr lang="en-IN" sz="1800" kern="0" dirty="0">
                <a:solidFill>
                  <a:srgbClr val="2D3B45"/>
                </a:solidFill>
                <a:effectLst/>
                <a:latin typeface="Times New Roman" panose="02020603050405020304" pitchFamily="18" charset="0"/>
                <a:ea typeface="Times New Roman" panose="02020603050405020304" pitchFamily="18" charset="0"/>
              </a:rPr>
              <a:t>I have implemented the activity diagram of whole system; The activity diagram has all the following use cases implemented in it.</a:t>
            </a:r>
          </a:p>
          <a:p>
            <a:pPr>
              <a:lnSpc>
                <a:spcPct val="90000"/>
              </a:lnSpc>
              <a:spcBef>
                <a:spcPct val="0"/>
              </a:spcBef>
              <a:spcAft>
                <a:spcPts val="600"/>
              </a:spcAft>
            </a:pPr>
            <a:endParaRPr lang="en-IN" kern="0" dirty="0">
              <a:solidFill>
                <a:srgbClr val="2D3B45"/>
              </a:solidFill>
              <a:latin typeface="Times New Roman" panose="02020603050405020304" pitchFamily="18" charset="0"/>
              <a:ea typeface="Times New Roman" panose="02020603050405020304" pitchFamily="18" charset="0"/>
            </a:endParaRPr>
          </a:p>
          <a:p>
            <a:pPr marL="285750" indent="-285750">
              <a:lnSpc>
                <a:spcPct val="90000"/>
              </a:lnSpc>
              <a:spcBef>
                <a:spcPct val="0"/>
              </a:spcBef>
              <a:spcAft>
                <a:spcPts val="6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Import Test Cases </a:t>
            </a:r>
            <a:endParaRPr lang="en-IN" sz="1800" kern="0" dirty="0">
              <a:solidFill>
                <a:srgbClr val="2D3B45"/>
              </a:solidFill>
              <a:effectLst/>
              <a:latin typeface="Times New Roman" panose="02020603050405020304" pitchFamily="18" charset="0"/>
              <a:ea typeface="Times New Roman" panose="02020603050405020304" pitchFamily="18" charset="0"/>
            </a:endParaRPr>
          </a:p>
          <a:p>
            <a:pPr marL="285750" indent="-285750">
              <a:lnSpc>
                <a:spcPct val="90000"/>
              </a:lnSpc>
              <a:spcBef>
                <a:spcPct val="0"/>
              </a:spcBef>
              <a:spcAft>
                <a:spcPts val="600"/>
              </a:spcAft>
              <a:buFont typeface="Arial" panose="020B0604020202020204" pitchFamily="34" charset="0"/>
              <a:buChar char="•"/>
            </a:pPr>
            <a:endParaRPr lang="en-IN" kern="0" dirty="0">
              <a:solidFill>
                <a:srgbClr val="2D3B45"/>
              </a:solidFill>
              <a:latin typeface="Times New Roman" panose="02020603050405020304" pitchFamily="18" charset="0"/>
              <a:ea typeface="Times New Roman" panose="02020603050405020304" pitchFamily="18" charset="0"/>
            </a:endParaRPr>
          </a:p>
          <a:p>
            <a:pPr marL="285750" indent="-285750">
              <a:lnSpc>
                <a:spcPct val="90000"/>
              </a:lnSpc>
              <a:spcBef>
                <a:spcPct val="0"/>
              </a:spcBef>
              <a:spcAft>
                <a:spcPts val="6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Distribute the testcases</a:t>
            </a:r>
            <a:endParaRPr lang="en-IN" sz="1800" kern="0" dirty="0">
              <a:solidFill>
                <a:srgbClr val="2D3B45"/>
              </a:solidFill>
              <a:effectLst/>
              <a:latin typeface="Times New Roman" panose="02020603050405020304" pitchFamily="18" charset="0"/>
              <a:ea typeface="Calibri" panose="020F0502020204030204" pitchFamily="34" charset="0"/>
            </a:endParaRPr>
          </a:p>
          <a:p>
            <a:pPr marL="285750" indent="-285750">
              <a:lnSpc>
                <a:spcPct val="90000"/>
              </a:lnSpc>
              <a:spcBef>
                <a:spcPct val="0"/>
              </a:spcBef>
              <a:spcAft>
                <a:spcPts val="600"/>
              </a:spcAft>
              <a:buFont typeface="Arial" panose="020B0604020202020204" pitchFamily="34" charset="0"/>
              <a:buChar char="•"/>
            </a:pPr>
            <a:endParaRPr lang="en-IN" kern="0" dirty="0">
              <a:solidFill>
                <a:srgbClr val="2D3B45"/>
              </a:solidFill>
              <a:latin typeface="Times New Roman" panose="02020603050405020304" pitchFamily="18" charset="0"/>
              <a:ea typeface="Calibri" panose="020F0502020204030204" pitchFamily="34" charset="0"/>
            </a:endParaRPr>
          </a:p>
          <a:p>
            <a:pPr marL="285750" indent="-285750">
              <a:lnSpc>
                <a:spcPct val="90000"/>
              </a:lnSpc>
              <a:spcBef>
                <a:spcPct val="0"/>
              </a:spcBef>
              <a:spcAft>
                <a:spcPts val="6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rPr>
              <a:t>Execute testcase</a:t>
            </a:r>
            <a:r>
              <a:rPr lang="en-IN" sz="1800" dirty="0">
                <a:effectLst/>
                <a:latin typeface="Times New Roman" panose="02020603050405020304" pitchFamily="18" charset="0"/>
                <a:ea typeface="Calibri" panose="020F0502020204030204" pitchFamily="34" charset="0"/>
              </a:rPr>
              <a:t> </a:t>
            </a:r>
            <a:endParaRPr lang="en-IN" sz="1800" kern="0" dirty="0">
              <a:solidFill>
                <a:srgbClr val="2D3B45"/>
              </a:solidFill>
              <a:effectLst/>
              <a:latin typeface="Times New Roman" panose="02020603050405020304" pitchFamily="18" charset="0"/>
              <a:ea typeface="Calibri" panose="020F0502020204030204" pitchFamily="34" charset="0"/>
            </a:endParaRPr>
          </a:p>
          <a:p>
            <a:pPr marL="285750" indent="-285750">
              <a:lnSpc>
                <a:spcPct val="90000"/>
              </a:lnSpc>
              <a:spcBef>
                <a:spcPct val="0"/>
              </a:spcBef>
              <a:spcAft>
                <a:spcPts val="600"/>
              </a:spcAft>
              <a:buFont typeface="Arial" panose="020B0604020202020204" pitchFamily="34" charset="0"/>
              <a:buChar char="•"/>
            </a:pPr>
            <a:endParaRPr lang="en-IN" kern="0" dirty="0">
              <a:solidFill>
                <a:srgbClr val="2D3B45"/>
              </a:solidFill>
              <a:latin typeface="Times New Roman" panose="02020603050405020304" pitchFamily="18" charset="0"/>
              <a:ea typeface="Calibri" panose="020F0502020204030204" pitchFamily="34" charset="0"/>
            </a:endParaRPr>
          </a:p>
          <a:p>
            <a:pPr marL="285750" indent="-285750">
              <a:lnSpc>
                <a:spcPct val="90000"/>
              </a:lnSpc>
              <a:spcBef>
                <a:spcPct val="0"/>
              </a:spcBef>
              <a:spcAft>
                <a:spcPts val="6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Generate Report</a:t>
            </a:r>
            <a:br>
              <a:rPr lang="en-IN" sz="1800" kern="0" dirty="0">
                <a:solidFill>
                  <a:srgbClr val="2D3B45"/>
                </a:solidFill>
                <a:effectLst/>
                <a:latin typeface="Times New Roman" panose="02020603050405020304" pitchFamily="18" charset="0"/>
                <a:ea typeface="Times New Roman" panose="02020603050405020304" pitchFamily="18" charset="0"/>
              </a:rPr>
            </a:br>
            <a:br>
              <a:rPr lang="en-IN" sz="1800" kern="0" dirty="0">
                <a:solidFill>
                  <a:srgbClr val="2D3B45"/>
                </a:solidFill>
                <a:effectLst/>
                <a:latin typeface="Times New Roman" panose="02020603050405020304" pitchFamily="18" charset="0"/>
                <a:ea typeface="Times New Roman" panose="02020603050405020304" pitchFamily="18" charset="0"/>
              </a:rPr>
            </a:br>
            <a:endParaRPr lang="en-US" sz="1600" kern="1200" dirty="0">
              <a:solidFill>
                <a:schemeClr val="tx1"/>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en-US" sz="5400" kern="1200" dirty="0">
              <a:solidFill>
                <a:schemeClr val="tx1"/>
              </a:solidFill>
              <a:latin typeface="+mj-lt"/>
              <a:ea typeface="+mj-ea"/>
              <a:cs typeface="+mj-cs"/>
            </a:endParaRPr>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diagram with black text&#10;&#10;Description automatically generated">
            <a:extLst>
              <a:ext uri="{FF2B5EF4-FFF2-40B4-BE49-F238E27FC236}">
                <a16:creationId xmlns:a16="http://schemas.microsoft.com/office/drawing/2014/main" id="{0360B496-7393-0CAD-4191-9D5BC334B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367" y="449036"/>
            <a:ext cx="2596251" cy="5465791"/>
          </a:xfrm>
          <a:prstGeom prst="rect">
            <a:avLst/>
          </a:prstGeom>
        </p:spPr>
      </p:pic>
      <p:sp>
        <p:nvSpPr>
          <p:cNvPr id="4" name="TextBox 3">
            <a:extLst>
              <a:ext uri="{FF2B5EF4-FFF2-40B4-BE49-F238E27FC236}">
                <a16:creationId xmlns:a16="http://schemas.microsoft.com/office/drawing/2014/main" id="{11551334-5C85-5728-5C76-7A93CD4FD53C}"/>
              </a:ext>
            </a:extLst>
          </p:cNvPr>
          <p:cNvSpPr txBox="1"/>
          <p:nvPr/>
        </p:nvSpPr>
        <p:spPr>
          <a:xfrm>
            <a:off x="5772150" y="5914827"/>
            <a:ext cx="5923026" cy="584775"/>
          </a:xfrm>
          <a:prstGeom prst="rect">
            <a:avLst/>
          </a:prstGeom>
          <a:noFill/>
        </p:spPr>
        <p:txBody>
          <a:bodyPr wrap="square" rtlCol="0">
            <a:spAutoFit/>
          </a:bodyPr>
          <a:lstStyle/>
          <a:p>
            <a:r>
              <a:rPr lang="en-IN" sz="1400" kern="0" dirty="0">
                <a:solidFill>
                  <a:srgbClr val="2D3B45"/>
                </a:solidFill>
                <a:effectLst/>
                <a:latin typeface="Times New Roman" panose="02020603050405020304" pitchFamily="18" charset="0"/>
                <a:ea typeface="Times New Roman" panose="02020603050405020304" pitchFamily="18" charset="0"/>
                <a:cs typeface="Times New Roman" panose="02020603050405020304" pitchFamily="18" charset="0"/>
              </a:rPr>
              <a:t>Fig: Activity Diagram of</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Load Based Automated Test Distribution Framework</a:t>
            </a:r>
          </a:p>
          <a:p>
            <a:endParaRPr lang="en-IN" dirty="0"/>
          </a:p>
        </p:txBody>
      </p:sp>
    </p:spTree>
    <p:extLst>
      <p:ext uri="{BB962C8B-B14F-4D97-AF65-F5344CB8AC3E}">
        <p14:creationId xmlns:p14="http://schemas.microsoft.com/office/powerpoint/2010/main" val="347144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AEDDD682-7200-2EFE-080F-F45E38805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6" y="71437"/>
            <a:ext cx="6949821" cy="6272213"/>
          </a:xfrm>
          <a:prstGeom prst="rect">
            <a:avLst/>
          </a:prstGeom>
        </p:spPr>
      </p:pic>
      <p:cxnSp>
        <p:nvCxnSpPr>
          <p:cNvPr id="10" name="Straight Connector 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1AC3FCC-5399-7B50-A386-C756400DE8D6}"/>
              </a:ext>
            </a:extLst>
          </p:cNvPr>
          <p:cNvSpPr txBox="1"/>
          <p:nvPr/>
        </p:nvSpPr>
        <p:spPr>
          <a:xfrm>
            <a:off x="8153400" y="457200"/>
            <a:ext cx="3434180" cy="5886450"/>
          </a:xfrm>
          <a:prstGeom prst="rect">
            <a:avLst/>
          </a:prstGeom>
        </p:spPr>
        <p:txBody>
          <a:bodyPr vert="horz" lIns="91440" tIns="45720" rIns="91440" bIns="45720" rtlCol="0">
            <a:normAutofit/>
          </a:bodyPr>
          <a:lstStyle/>
          <a:p>
            <a:pPr>
              <a:lnSpc>
                <a:spcPct val="90000"/>
              </a:lnSpc>
              <a:spcAft>
                <a:spcPts val="600"/>
              </a:spcAft>
            </a:pPr>
            <a:r>
              <a:rPr lang="en-US" sz="2000" b="1" dirty="0">
                <a:effectLst/>
              </a:rPr>
              <a:t>Structural Model:</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sz="1600" dirty="0">
                <a:effectLst/>
              </a:rPr>
              <a:t>The "Structural Model" provides an in-depth view of the Load Based Automated Test Distribution Framework, depicted through class and object diagrams. </a:t>
            </a:r>
            <a:br>
              <a:rPr lang="en-US" dirty="0">
                <a:effectLst/>
              </a:rPr>
            </a:br>
            <a:endParaRPr lang="en-US" dirty="0">
              <a:effectLst/>
            </a:endParaRPr>
          </a:p>
          <a:p>
            <a:pPr marL="285750" indent="-285750">
              <a:lnSpc>
                <a:spcPct val="90000"/>
              </a:lnSpc>
              <a:spcAft>
                <a:spcPts val="600"/>
              </a:spcAft>
              <a:buFont typeface="Arial" panose="020B0604020202020204" pitchFamily="34" charset="0"/>
              <a:buChar char="•"/>
            </a:pPr>
            <a:r>
              <a:rPr lang="en-US" b="1" dirty="0">
                <a:effectLst/>
              </a:rPr>
              <a:t>Class diagram:</a:t>
            </a:r>
            <a:br>
              <a:rPr lang="en-US" b="1" dirty="0">
                <a:effectLst/>
              </a:rPr>
            </a:br>
            <a:br>
              <a:rPr lang="en-US" b="1" dirty="0">
                <a:effectLst/>
              </a:rPr>
            </a:br>
            <a:r>
              <a:rPr lang="en-US" sz="1600" dirty="0">
                <a:effectLst/>
              </a:rPr>
              <a:t>The class diagram illustrates the system's architecture, showing classes, their attributes, methods, and interconnections. It serves to clarify how various components like BasePage, WebDriverManager, and TestRunner etc.. are structured and relate to each other. </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br>
              <a:rPr lang="en-US" sz="1100" dirty="0">
                <a:effectLst/>
              </a:rPr>
            </a:br>
            <a:br>
              <a:rPr lang="en-US" sz="1100" dirty="0">
                <a:effectLst/>
              </a:rPr>
            </a:br>
            <a:endParaRPr lang="en-US" sz="1100" b="1" dirty="0"/>
          </a:p>
        </p:txBody>
      </p:sp>
      <p:sp>
        <p:nvSpPr>
          <p:cNvPr id="4" name="TextBox 3">
            <a:extLst>
              <a:ext uri="{FF2B5EF4-FFF2-40B4-BE49-F238E27FC236}">
                <a16:creationId xmlns:a16="http://schemas.microsoft.com/office/drawing/2014/main" id="{7DA0B827-87EC-1523-92BB-0118F93FD0A1}"/>
              </a:ext>
            </a:extLst>
          </p:cNvPr>
          <p:cNvSpPr txBox="1"/>
          <p:nvPr/>
        </p:nvSpPr>
        <p:spPr>
          <a:xfrm>
            <a:off x="885014" y="6415087"/>
            <a:ext cx="5806427" cy="307777"/>
          </a:xfrm>
          <a:prstGeom prst="rect">
            <a:avLst/>
          </a:prstGeom>
          <a:noFill/>
        </p:spPr>
        <p:txBody>
          <a:bodyPr wrap="square" rtlCol="0">
            <a:spAutoFit/>
          </a:bodyPr>
          <a:lstStyle/>
          <a:p>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 Class diagram of Load Based Automated Test Distribution Framework.</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64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75340D9-F89C-EE00-8A37-DC0F34966ACC}"/>
              </a:ext>
            </a:extLst>
          </p:cNvPr>
          <p:cNvSpPr txBox="1"/>
          <p:nvPr/>
        </p:nvSpPr>
        <p:spPr>
          <a:xfrm>
            <a:off x="371094" y="2080449"/>
            <a:ext cx="3438906" cy="3844863"/>
          </a:xfrm>
          <a:prstGeom prst="rect">
            <a:avLst/>
          </a:prstGeom>
        </p:spPr>
        <p:txBody>
          <a:bodyPr vert="horz" lIns="91440" tIns="45720" rIns="91440" bIns="45720" rtlCol="0" anchor="t">
            <a:normAutofit/>
          </a:bodyPr>
          <a:lstStyle/>
          <a:p>
            <a:pPr>
              <a:lnSpc>
                <a:spcPct val="90000"/>
              </a:lnSpc>
              <a:spcAft>
                <a:spcPts val="600"/>
              </a:spcAft>
            </a:pPr>
            <a:r>
              <a:rPr lang="en-US" sz="2000" b="1" dirty="0">
                <a:effectLst/>
              </a:rPr>
              <a:t>Object diagram:</a:t>
            </a:r>
          </a:p>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600" dirty="0"/>
              <a:t>T</a:t>
            </a:r>
            <a:r>
              <a:rPr lang="en-US" sz="1600" dirty="0">
                <a:effectLst/>
              </a:rPr>
              <a:t>he object diagrams are specific instances of the classes. For instance, the runner object is a specific instance of the TestRunner class with particular values for its attributes. The same goes for objects of BasePage, WebDriverManager, DynamicThreadManager, ReportManager, StockPrice, TestCaseExecutor, TestMethods, DatabaseReader and SystemInfoUtil.</a:t>
            </a:r>
            <a:br>
              <a:rPr lang="en-US" sz="1600" dirty="0">
                <a:effectLst/>
              </a:rPr>
            </a:br>
            <a:br>
              <a:rPr lang="en-US" sz="1400" dirty="0">
                <a:effectLst/>
              </a:rPr>
            </a:br>
            <a:endParaRPr lang="en-US" sz="1400" dirty="0">
              <a:effectLst/>
            </a:endParaRPr>
          </a:p>
          <a:p>
            <a:pPr indent="-228600">
              <a:lnSpc>
                <a:spcPct val="90000"/>
              </a:lnSpc>
              <a:spcAft>
                <a:spcPts val="600"/>
              </a:spcAft>
              <a:buFont typeface="Arial" panose="020B0604020202020204" pitchFamily="34" charset="0"/>
              <a:buChar char="•"/>
            </a:pPr>
            <a:endParaRPr lang="en-US" sz="1400" dirty="0"/>
          </a:p>
        </p:txBody>
      </p:sp>
      <p:pic>
        <p:nvPicPr>
          <p:cNvPr id="3" name="Picture 2" descr="A computer screen shot of a computer code&#10;&#10;Description automatically generated with medium confidence">
            <a:extLst>
              <a:ext uri="{FF2B5EF4-FFF2-40B4-BE49-F238E27FC236}">
                <a16:creationId xmlns:a16="http://schemas.microsoft.com/office/drawing/2014/main" id="{34A12846-FA86-742B-68B5-D4DCC51E6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506" y="563785"/>
            <a:ext cx="7568838" cy="4862978"/>
          </a:xfrm>
          <a:prstGeom prst="rect">
            <a:avLst/>
          </a:prstGeom>
        </p:spPr>
      </p:pic>
      <p:sp>
        <p:nvSpPr>
          <p:cNvPr id="4" name="TextBox 3">
            <a:extLst>
              <a:ext uri="{FF2B5EF4-FFF2-40B4-BE49-F238E27FC236}">
                <a16:creationId xmlns:a16="http://schemas.microsoft.com/office/drawing/2014/main" id="{4638FED1-46DB-8BEE-ECD1-8966C9209768}"/>
              </a:ext>
            </a:extLst>
          </p:cNvPr>
          <p:cNvSpPr txBox="1"/>
          <p:nvPr/>
        </p:nvSpPr>
        <p:spPr>
          <a:xfrm>
            <a:off x="5391728" y="5619161"/>
            <a:ext cx="5864216" cy="523220"/>
          </a:xfrm>
          <a:prstGeom prst="rect">
            <a:avLst/>
          </a:prstGeom>
          <a:noFill/>
        </p:spPr>
        <p:txBody>
          <a:bodyPr wrap="square" rtlCol="0">
            <a:spAutoFit/>
          </a:bodyPr>
          <a:lstStyle/>
          <a:p>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 Object diagram of Load Based Automated Test Distribution Framework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630611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954</TotalTime>
  <Words>1207</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teja mundlamuri</dc:creator>
  <cp:lastModifiedBy>siva teja mundlamuri</cp:lastModifiedBy>
  <cp:revision>59</cp:revision>
  <dcterms:created xsi:type="dcterms:W3CDTF">2023-12-05T04:16:35Z</dcterms:created>
  <dcterms:modified xsi:type="dcterms:W3CDTF">2023-12-09T23:25:16Z</dcterms:modified>
</cp:coreProperties>
</file>