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2" r:id="rId2"/>
    <p:sldId id="344" r:id="rId3"/>
    <p:sldId id="343" r:id="rId4"/>
    <p:sldId id="327" r:id="rId5"/>
    <p:sldId id="319" r:id="rId6"/>
    <p:sldId id="320" r:id="rId7"/>
    <p:sldId id="321" r:id="rId8"/>
    <p:sldId id="323" r:id="rId9"/>
    <p:sldId id="322" r:id="rId10"/>
    <p:sldId id="324" r:id="rId11"/>
    <p:sldId id="325" r:id="rId12"/>
    <p:sldId id="340" r:id="rId13"/>
    <p:sldId id="341" r:id="rId14"/>
    <p:sldId id="293" r:id="rId15"/>
    <p:sldId id="294" r:id="rId16"/>
    <p:sldId id="345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0450-C0BB-45E2-B0BC-AAFAE27DFA5F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EB59-9F2A-46F0-9CF6-20B4DEED9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C06-3DE6-43BD-ADF5-FEE40F03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CA9-3B09-43F5-87E1-F1C9DBD6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0DC4-3C6C-4B92-80ED-4905E55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F62B-F934-4548-9F04-808FBE0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D61-F26E-4C56-8F50-516F974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BC2-D68E-4764-A8C0-1FAF89F1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BA344-9C37-4F5F-8FB8-EC6094B2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D569-7787-4509-998E-F657689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7624-792D-406C-84D7-D6891DC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1D5F-5932-4835-8371-24DCDC0F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992F7-BA45-4AA7-B3C3-C5D7325E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CEAD-262F-4AB9-BE06-9534D10A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7DBA-5855-4887-BB1A-58DA29C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F56-6828-4F6C-8647-1C3C495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1F34-A41C-4C34-AFAD-C39BECC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358A-DE6C-424E-87FF-07DD2D83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E9EB-48D0-44A4-931A-0DF62E03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1399-C536-472B-AAF8-C79F14B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FF5A-575E-4ACA-B4CD-6D8EF541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ED8-2FEA-4253-86D6-5A20CD2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13A-3C81-4732-B1EB-8092A387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277-DA20-4D94-B2CB-46ECF1FF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8C12-1E9C-45BD-8CE1-91624B85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2955-42A2-4146-AE0D-C13A8210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1436-25FE-4823-8923-AD8430B1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8409-58D1-487B-A4A2-614F5E42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3F45-129A-4D84-B0D7-FEA981B6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3090-46B6-4549-9AD6-DF11D71E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BB92-1EB9-4E7E-ADEB-657664F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DC27-5B97-4AEF-B0CF-C31B2026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37811-E40B-497F-88F0-409E69B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FC6-28AF-46CA-A676-DCEEE9E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D17-32D7-42F6-9F2E-099FBB1C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A008-E762-434F-AAD3-66AD4D57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1731-85F7-4D0E-B349-0984BA9A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E81C-C78D-4B38-9349-7753E5B5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512BD-2692-40FD-9FBC-B5EFF320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E254-EDEA-46C1-B412-6D17E979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ED6B-952E-4A95-A17B-F7AC90A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ECB-EB8F-48FE-B850-8AB38FF5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5F9C-45F7-4B26-BDD8-B9DC8090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54159-D54B-4929-836A-BA5C1477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66C6-A76F-48BE-A345-83D4F5B3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E791-9271-485A-94D3-DEF752A2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9585-0775-4B28-BECF-CA0C7170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8843-B8D7-4B9E-A3EA-2C4470E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8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00F-8B5B-46E1-ADDC-31469502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D759-9042-45C9-B233-1F7D1E1F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428E-5EFB-43AC-A16F-93D3CAD8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0E53-65D2-4445-9736-C8DE196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CFAC-B856-412B-9CB8-014414F3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2575-35DA-4FAB-9079-11EB05D1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89B-9F36-4208-9A1B-42754324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336F9-3F92-4288-A23F-36699715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4228-1163-472C-9197-76FF4DC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2FBF-8954-45E3-821C-13A67D1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2D8E-BDE9-4082-94C8-BC7ABE3F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859C-FFA7-420F-AE67-B7D2F86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F5703-058D-4604-BD8A-FE035ECC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B09D8-041D-4166-AFDF-E8BB01CF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C227-D9F4-4487-B67C-CCF00364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2CD9-9722-4DD0-8FE1-9F711119342C}" type="datetimeFigureOut">
              <a:rPr lang="en-IN" smtClean="0"/>
              <a:t>17/05/24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F26D-69B9-4702-8C09-81216082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BC88-9448-4042-B079-A8C04066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3104" y="48006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 Code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8107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hello.o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574008" y="5696134"/>
            <a:ext cx="1769392" cy="5522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Linker</a:t>
            </a:r>
            <a:endParaRPr lang="en-IN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979712" y="51736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890" y="5181600"/>
            <a:ext cx="1732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Native OS </a:t>
            </a:r>
          </a:p>
          <a:p>
            <a:r>
              <a:rPr lang="en-US" sz="2800" b="1" dirty="0"/>
              <a:t>calls</a:t>
            </a:r>
            <a:endParaRPr lang="en-IN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860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0" y="6258580"/>
            <a:ext cx="263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Executable Code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6258580"/>
            <a:ext cx="15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hello.exe</a:t>
            </a:r>
            <a:endParaRPr lang="en-IN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164656" y="6512744"/>
            <a:ext cx="37629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73701" y="1087328"/>
            <a:ext cx="1308371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Loader: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0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819400"/>
            <a:ext cx="718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Platform dependent or Independent?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773269"/>
            <a:ext cx="272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Dependent!!!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4687669"/>
            <a:ext cx="146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371600" y="5638800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1349807"/>
            <a:ext cx="1933060" cy="859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Code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894" y="2362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5240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hello.c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96346"/>
            <a:ext cx="1779074" cy="665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Windows 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81994" y="25900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2895600"/>
            <a:ext cx="1905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28956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hello.obj /</a:t>
            </a:r>
          </a:p>
          <a:p>
            <a:r>
              <a:rPr lang="en-US" sz="2000" b="1" dirty="0"/>
              <a:t>  hello.exe</a:t>
            </a:r>
            <a:endParaRPr lang="en-I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309883"/>
            <a:ext cx="2312605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Native Machine Code</a:t>
            </a:r>
            <a:endParaRPr lang="en-IN" sz="2400" dirty="0"/>
          </a:p>
        </p:txBody>
      </p:sp>
      <p:sp>
        <p:nvSpPr>
          <p:cNvPr id="14" name="Flowchart: Sequential Access Storage 13"/>
          <p:cNvSpPr/>
          <p:nvPr/>
        </p:nvSpPr>
        <p:spPr>
          <a:xfrm>
            <a:off x="8686800" y="1752600"/>
            <a:ext cx="2743200" cy="112799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Code?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8610600" y="2362200"/>
            <a:ext cx="2057400" cy="1600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does it contain?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6248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Native OS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52400"/>
            <a:ext cx="1473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32 / 64 bit</a:t>
            </a:r>
          </a:p>
          <a:p>
            <a:r>
              <a:rPr lang="en-US" sz="2000" b="1" dirty="0"/>
              <a:t>architecture</a:t>
            </a:r>
            <a:endParaRPr lang="en-IN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79412" y="381000"/>
            <a:ext cx="992188" cy="5715000"/>
            <a:chOff x="379412" y="381000"/>
            <a:chExt cx="992188" cy="5715000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45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6" grpId="0"/>
      <p:bldP spid="8" grpId="0"/>
      <p:bldP spid="9" grpId="0" animBg="1"/>
      <p:bldP spid="11" grpId="0" animBg="1"/>
      <p:bldP spid="12" grpId="0"/>
      <p:bldP spid="13" grpId="0" animBg="1"/>
      <p:bldP spid="14" grpId="0" animBg="1"/>
      <p:bldP spid="14" grpId="1" animBg="1"/>
      <p:bldP spid="15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9296400" y="2743200"/>
            <a:ext cx="16002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05200" y="2819400"/>
            <a:ext cx="16002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5638800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1349807"/>
            <a:ext cx="1933060" cy="859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Code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894" y="2362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5240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hello.c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96346"/>
            <a:ext cx="1779074" cy="665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Windows 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81994" y="25900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2895600"/>
            <a:ext cx="1905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2895600"/>
            <a:ext cx="1267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</a:t>
            </a:r>
            <a:r>
              <a:rPr lang="en-US" sz="2000" b="1" dirty="0" err="1"/>
              <a:t>hello.o</a:t>
            </a:r>
            <a:r>
              <a:rPr lang="en-US" sz="2000" b="1" dirty="0"/>
              <a:t> /</a:t>
            </a:r>
          </a:p>
          <a:p>
            <a:r>
              <a:rPr lang="en-US" sz="2000" b="1" dirty="0"/>
              <a:t>  hello.exe</a:t>
            </a:r>
            <a:endParaRPr lang="en-I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309883"/>
            <a:ext cx="2312605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Native Machine Code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6248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Native OS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52400"/>
            <a:ext cx="1473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32 / 64 bit</a:t>
            </a:r>
          </a:p>
          <a:p>
            <a:r>
              <a:rPr lang="en-US" sz="2000" b="1" dirty="0"/>
              <a:t>architecture</a:t>
            </a:r>
            <a:endParaRPr lang="en-IN" sz="2000" b="1" dirty="0"/>
          </a:p>
        </p:txBody>
      </p:sp>
      <p:grpSp>
        <p:nvGrpSpPr>
          <p:cNvPr id="2" name="Group 33"/>
          <p:cNvGrpSpPr/>
          <p:nvPr/>
        </p:nvGrpSpPr>
        <p:grpSpPr>
          <a:xfrm>
            <a:off x="379412" y="381000"/>
            <a:ext cx="992188" cy="5715000"/>
            <a:chOff x="379412" y="381000"/>
            <a:chExt cx="992188" cy="5715000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>
              <a:solidFill>
                <a:srgbClr val="131313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solidFill>
                <a:srgbClr val="13131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>
              <a:solidFill>
                <a:srgbClr val="131313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086600" y="5618654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94412" y="76200"/>
            <a:ext cx="4981813" cy="6613719"/>
            <a:chOff x="6094412" y="76200"/>
            <a:chExt cx="4981813" cy="6613719"/>
          </a:xfrm>
        </p:grpSpPr>
        <p:sp>
          <p:nvSpPr>
            <p:cNvPr id="26" name="TextBox 25"/>
            <p:cNvSpPr txBox="1"/>
            <p:nvPr/>
          </p:nvSpPr>
          <p:spPr>
            <a:xfrm>
              <a:off x="9602808" y="165729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hello.c</a:t>
              </a:r>
              <a:endParaRPr lang="en-IN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01200" y="2952690"/>
              <a:ext cx="114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hello.out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02808" y="166378"/>
              <a:ext cx="14734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32 / 64 bit</a:t>
              </a:r>
            </a:p>
            <a:p>
              <a:r>
                <a:rPr lang="en-US" sz="2000" b="1" dirty="0"/>
                <a:t>architecture</a:t>
              </a:r>
              <a:endParaRPr lang="en-IN" sz="2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1329661"/>
              <a:ext cx="1933060" cy="85999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Source Code</a:t>
              </a:r>
              <a:endParaRPr lang="en-IN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86600" y="76200"/>
              <a:ext cx="1779074" cy="6656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Linux </a:t>
              </a:r>
              <a:endParaRPr lang="en-IN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2875454"/>
              <a:ext cx="1905000" cy="838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Machine Code</a:t>
              </a:r>
              <a:endParaRPr lang="en-IN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4289737"/>
              <a:ext cx="2312605" cy="7193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Native Machine Code</a:t>
              </a:r>
              <a:endParaRPr lang="en-IN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62800" y="6228254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Native OS calls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094412" y="381000"/>
              <a:ext cx="992188" cy="5716588"/>
              <a:chOff x="6094412" y="381000"/>
              <a:chExt cx="992188" cy="571658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10800000">
                <a:off x="6096000" y="6096000"/>
                <a:ext cx="990600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096000" y="381000"/>
                <a:ext cx="990600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3237706" y="3237706"/>
                <a:ext cx="5715000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/>
          <p:cNvCxnSpPr/>
          <p:nvPr/>
        </p:nvCxnSpPr>
        <p:spPr>
          <a:xfrm rot="5400000">
            <a:off x="7771606" y="25138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91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Data Types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566" y="1844439"/>
            <a:ext cx="7345281" cy="436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Whole numbers             int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Decimal numbers          float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Character                        char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 String                              char name[20]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820573" y="2509130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8CD523-EB57-472A-968A-924065AE4193}"/>
              </a:ext>
            </a:extLst>
          </p:cNvPr>
          <p:cNvSpPr/>
          <p:nvPr/>
        </p:nvSpPr>
        <p:spPr>
          <a:xfrm>
            <a:off x="4820574" y="3636192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1315AB-F84C-477E-90F9-7BA103504312}"/>
              </a:ext>
            </a:extLst>
          </p:cNvPr>
          <p:cNvSpPr/>
          <p:nvPr/>
        </p:nvSpPr>
        <p:spPr>
          <a:xfrm>
            <a:off x="4820572" y="4699571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012596-15A5-47F0-A5A2-20954D775112}"/>
              </a:ext>
            </a:extLst>
          </p:cNvPr>
          <p:cNvSpPr/>
          <p:nvPr/>
        </p:nvSpPr>
        <p:spPr>
          <a:xfrm>
            <a:off x="4820571" y="5826633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8200" y="2146280"/>
            <a:ext cx="289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int</a:t>
            </a:r>
            <a:endParaRPr lang="en-US" sz="36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float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double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char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Primary 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3768" y="1283315"/>
            <a:ext cx="22398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Modifiers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19140" y="1990070"/>
            <a:ext cx="1117600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26940" y="1990070"/>
            <a:ext cx="1116008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97860" y="2618720"/>
            <a:ext cx="20980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Size modifier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3868" y="2649835"/>
            <a:ext cx="21443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Sign modifier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3586480" y="3197205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586480" y="3761720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 Box 12"/>
          <p:cNvSpPr txBox="1"/>
          <p:nvPr/>
        </p:nvSpPr>
        <p:spPr>
          <a:xfrm>
            <a:off x="4430395" y="350200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Long</a:t>
            </a:r>
          </a:p>
        </p:txBody>
      </p:sp>
      <p:sp>
        <p:nvSpPr>
          <p:cNvPr id="21" name="Text Box 13"/>
          <p:cNvSpPr txBox="1"/>
          <p:nvPr/>
        </p:nvSpPr>
        <p:spPr>
          <a:xfrm>
            <a:off x="4430395" y="4110335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short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7447280" y="3171805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7447280" y="3736320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 Box 7"/>
          <p:cNvSpPr txBox="1"/>
          <p:nvPr/>
        </p:nvSpPr>
        <p:spPr>
          <a:xfrm>
            <a:off x="8291195" y="34766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Signed</a:t>
            </a:r>
          </a:p>
        </p:txBody>
      </p:sp>
      <p:sp>
        <p:nvSpPr>
          <p:cNvPr id="25" name="Text Box 14"/>
          <p:cNvSpPr txBox="1"/>
          <p:nvPr/>
        </p:nvSpPr>
        <p:spPr>
          <a:xfrm>
            <a:off x="8168539" y="408493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000000"/>
                </a:solidFill>
              </a:rPr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13384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/>
          <p:nvPr/>
        </p:nvSpPr>
        <p:spPr>
          <a:xfrm>
            <a:off x="304800" y="0"/>
            <a:ext cx="11125200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Nunito Sans Light" pitchFamily="2" charset="0"/>
              </a:rPr>
              <a:t>S.No</a:t>
            </a:r>
            <a:r>
              <a:rPr lang="en-US" sz="2400" b="1" dirty="0">
                <a:latin typeface="Nunito Sans Light" pitchFamily="2" charset="0"/>
              </a:rPr>
              <a:t>	Data types	             	Storage size	  	Range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1.	char			     	1			-128 to 127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2.	</a:t>
            </a:r>
            <a:r>
              <a:rPr lang="en-US" dirty="0" err="1">
                <a:latin typeface="Nunito Sans Light" pitchFamily="2" charset="0"/>
              </a:rPr>
              <a:t>int</a:t>
            </a:r>
            <a:r>
              <a:rPr lang="en-US" dirty="0">
                <a:latin typeface="Nunito Sans Light" pitchFamily="2" charset="0"/>
              </a:rPr>
              <a:t>			   	2 / 4			- 32,768 to 32,767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3.	float			   	4			-3.4e38 to +3.4e38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4.	double			   	8			-1.7e308 to +1.7e308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5.	long double				 10 / 16			-3.4e38 to +3.4e38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6.	signed char		   		1			-128 to +127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7.	unsigned char		   	1			 0 to 255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8.	short signed int		   	2			 -32768 to +32767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9.	short unsigned int		   	2		  	0 to 65535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10.	signed int	                   			4			 -2147483648 to +2147483647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11.	unsigned int		   		4			 0 to 4294967295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12.	long signed int		   	4		 	-2147483647 to +2147483647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13.	long unsigned int		   	4			 0 to 4294967295</a:t>
            </a:r>
          </a:p>
        </p:txBody>
      </p:sp>
    </p:spTree>
    <p:extLst>
      <p:ext uri="{BB962C8B-B14F-4D97-AF65-F5344CB8AC3E}">
        <p14:creationId xmlns:p14="http://schemas.microsoft.com/office/powerpoint/2010/main" val="30918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Variables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2036326"/>
            <a:ext cx="7730450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Variable is a name given to the memory locations.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As humans, We can’t remember all the address.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can refer it by giving a name.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Eg</a:t>
            </a:r>
            <a:r>
              <a:rPr lang="en-US" sz="2800" dirty="0"/>
              <a:t> : int a; // 2 bytes of memory will be allocated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1A7705-A031-4D1B-8B88-C786B44F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90573"/>
              </p:ext>
            </p:extLst>
          </p:nvPr>
        </p:nvGraphicFramePr>
        <p:xfrm>
          <a:off x="9409820" y="3125515"/>
          <a:ext cx="1358793" cy="1884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793">
                  <a:extLst>
                    <a:ext uri="{9D8B030D-6E8A-4147-A177-3AD203B41FA5}">
                      <a16:colId xmlns:a16="http://schemas.microsoft.com/office/drawing/2014/main" val="1732181365"/>
                    </a:ext>
                  </a:extLst>
                </a:gridCol>
              </a:tblGrid>
              <a:tr h="398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06014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8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68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3CDE7C-02EF-45AA-9007-6177365A9A2D}"/>
              </a:ext>
            </a:extLst>
          </p:cNvPr>
          <p:cNvSpPr txBox="1"/>
          <p:nvPr/>
        </p:nvSpPr>
        <p:spPr>
          <a:xfrm>
            <a:off x="8585665" y="3200009"/>
            <a:ext cx="7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DF84B-4231-40D6-9F97-8A4CC93D03C3}"/>
              </a:ext>
            </a:extLst>
          </p:cNvPr>
          <p:cNvSpPr txBox="1"/>
          <p:nvPr/>
        </p:nvSpPr>
        <p:spPr>
          <a:xfrm>
            <a:off x="8585665" y="3352409"/>
            <a:ext cx="861655" cy="30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BC4F-96F4-454A-B476-1AC37809E829}"/>
              </a:ext>
            </a:extLst>
          </p:cNvPr>
          <p:cNvSpPr txBox="1"/>
          <p:nvPr/>
        </p:nvSpPr>
        <p:spPr>
          <a:xfrm>
            <a:off x="8738065" y="3504809"/>
            <a:ext cx="861655" cy="30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EF019-7452-4958-B9E4-4D7C643BA8D3}"/>
              </a:ext>
            </a:extLst>
          </p:cNvPr>
          <p:cNvSpPr txBox="1"/>
          <p:nvPr/>
        </p:nvSpPr>
        <p:spPr>
          <a:xfrm>
            <a:off x="8585665" y="3569341"/>
            <a:ext cx="7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E8FA2-9B10-4C6E-852E-8BDC2CD84DD1}"/>
              </a:ext>
            </a:extLst>
          </p:cNvPr>
          <p:cNvSpPr txBox="1"/>
          <p:nvPr/>
        </p:nvSpPr>
        <p:spPr>
          <a:xfrm>
            <a:off x="8585665" y="3938673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9EE20-222D-45FB-A378-D0E77E6A084C}"/>
              </a:ext>
            </a:extLst>
          </p:cNvPr>
          <p:cNvSpPr txBox="1"/>
          <p:nvPr/>
        </p:nvSpPr>
        <p:spPr>
          <a:xfrm>
            <a:off x="8585664" y="4308005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700FD-9503-43FB-ACE7-E825F12828E9}"/>
              </a:ext>
            </a:extLst>
          </p:cNvPr>
          <p:cNvSpPr/>
          <p:nvPr/>
        </p:nvSpPr>
        <p:spPr>
          <a:xfrm>
            <a:off x="9409820" y="3125515"/>
            <a:ext cx="135879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CBCAA-A119-433C-916F-69E7AC183E64}"/>
              </a:ext>
            </a:extLst>
          </p:cNvPr>
          <p:cNvSpPr txBox="1"/>
          <p:nvPr/>
        </p:nvSpPr>
        <p:spPr>
          <a:xfrm>
            <a:off x="8579357" y="4669513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61A74-E0A5-4498-8BDA-B6E18610940E}"/>
              </a:ext>
            </a:extLst>
          </p:cNvPr>
          <p:cNvSpPr txBox="1"/>
          <p:nvPr/>
        </p:nvSpPr>
        <p:spPr>
          <a:xfrm>
            <a:off x="9046347" y="5236711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D7778-21D4-493E-B3FC-D742F0D8586A}"/>
              </a:ext>
            </a:extLst>
          </p:cNvPr>
          <p:cNvSpPr txBox="1"/>
          <p:nvPr/>
        </p:nvSpPr>
        <p:spPr>
          <a:xfrm>
            <a:off x="10804361" y="3095524"/>
            <a:ext cx="64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02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133600"/>
            <a:ext cx="220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NUMBER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_num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93num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num93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latin typeface="Nunito Sans Light" pitchFamily="2" charset="0"/>
              </a:rPr>
              <a:t>first_name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last </a:t>
            </a:r>
            <a:r>
              <a:rPr lang="en-US" sz="2400" dirty="0" err="1">
                <a:latin typeface="Nunito Sans Light" pitchFamily="2" charset="0"/>
              </a:rPr>
              <a:t>nam</a:t>
            </a:r>
            <a:r>
              <a:rPr lang="en-US" sz="2400" dirty="0">
                <a:latin typeface="Nunito Sans Light" pitchFamily="2" charset="0"/>
              </a:rPr>
              <a:t>	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</a:t>
            </a:r>
            <a:r>
              <a:rPr lang="en-US" sz="2400" dirty="0" err="1">
                <a:latin typeface="Nunito Sans Light" pitchFamily="2" charset="0"/>
              </a:rPr>
              <a:t>nUMBER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mid.name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4321	</a:t>
            </a:r>
          </a:p>
        </p:txBody>
      </p:sp>
    </p:spTree>
    <p:extLst>
      <p:ext uri="{BB962C8B-B14F-4D97-AF65-F5344CB8AC3E}">
        <p14:creationId xmlns:p14="http://schemas.microsoft.com/office/powerpoint/2010/main" val="98199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D59B3-54A0-4E06-B75C-A568E3694FB6}"/>
              </a:ext>
            </a:extLst>
          </p:cNvPr>
          <p:cNvSpPr txBox="1"/>
          <p:nvPr/>
        </p:nvSpPr>
        <p:spPr>
          <a:xfrm>
            <a:off x="3011214" y="1032640"/>
            <a:ext cx="84109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 SemiBold"/>
              </a:rPr>
              <a:t>#include&lt;</a:t>
            </a:r>
            <a:r>
              <a:rPr lang="en-IN" sz="2800" dirty="0" err="1">
                <a:latin typeface="Nunito Sans SemiBold"/>
              </a:rPr>
              <a:t>stdio.h</a:t>
            </a:r>
            <a:r>
              <a:rPr lang="en-IN" sz="2800" dirty="0">
                <a:latin typeface="Nunito Sans SemiBold"/>
              </a:rPr>
              <a:t>&gt;</a:t>
            </a:r>
          </a:p>
          <a:p>
            <a:r>
              <a:rPr lang="en-IN" sz="2800" dirty="0">
                <a:latin typeface="Nunito Sans SemiBold"/>
              </a:rPr>
              <a:t>Int main()</a:t>
            </a:r>
          </a:p>
          <a:p>
            <a:r>
              <a:rPr lang="en-IN" sz="2800" dirty="0">
                <a:latin typeface="Nunito Sans SemiBold"/>
              </a:rPr>
              <a:t>{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return 0;</a:t>
            </a:r>
          </a:p>
          <a:p>
            <a:r>
              <a:rPr lang="en-IN" sz="2800" dirty="0">
                <a:latin typeface="Nunito Sans SemiBold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2CB269B-0FB4-443B-B17D-07C19DB8912B}"/>
              </a:ext>
            </a:extLst>
          </p:cNvPr>
          <p:cNvSpPr/>
          <p:nvPr/>
        </p:nvSpPr>
        <p:spPr>
          <a:xfrm>
            <a:off x="5415455" y="2601310"/>
            <a:ext cx="268014" cy="30348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0D70-FEB6-4561-AF63-C6EA8F5E7AF3}"/>
              </a:ext>
            </a:extLst>
          </p:cNvPr>
          <p:cNvSpPr txBox="1"/>
          <p:nvPr/>
        </p:nvSpPr>
        <p:spPr>
          <a:xfrm>
            <a:off x="5916010" y="3509082"/>
            <a:ext cx="3361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 SemiBold"/>
              </a:rPr>
              <a:t>Declaration and Executable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7AC1-26F5-4E24-8CFD-4F66F8B1B08A}"/>
              </a:ext>
            </a:extLst>
          </p:cNvPr>
          <p:cNvSpPr txBox="1"/>
          <p:nvPr/>
        </p:nvSpPr>
        <p:spPr>
          <a:xfrm>
            <a:off x="126124" y="386309"/>
            <a:ext cx="459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Nunito Sans"/>
              </a:rPr>
              <a:t>Structure Of C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0736B-9925-433F-B5E2-63342DD04FFF}"/>
              </a:ext>
            </a:extLst>
          </p:cNvPr>
          <p:cNvSpPr/>
          <p:nvPr/>
        </p:nvSpPr>
        <p:spPr>
          <a:xfrm>
            <a:off x="220342" y="386309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24384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4332982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num, Num, NUM</a:t>
            </a:r>
            <a:r>
              <a:rPr lang="en-IN" sz="2800" dirty="0"/>
              <a:t> - all three are different variable names.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1714950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Lower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Upper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Lower and Upper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C Language is case sensitive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_num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643062"/>
            <a:ext cx="685800" cy="64293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066800" y="2667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num_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1066800" y="3559891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Num_ber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1066800" y="441960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Num.ber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5388114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  </a:t>
            </a:r>
            <a:r>
              <a:rPr lang="en-US" sz="2800" b="1" dirty="0" err="1">
                <a:solidFill>
                  <a:srgbClr val="FF0000"/>
                </a:solidFill>
              </a:rPr>
              <a:t>ber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pic>
        <p:nvPicPr>
          <p:cNvPr id="21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343400"/>
            <a:ext cx="838200" cy="81241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6248400" y="1500638"/>
            <a:ext cx="579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Underscore can be placed anywhere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Except Underscore no other special characters are allowed </a:t>
            </a:r>
          </a:p>
          <a:p>
            <a:pPr marL="457200" indent="-457200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      (like dot, white space, etc.,)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7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57463"/>
            <a:ext cx="685800" cy="642937"/>
          </a:xfrm>
          <a:prstGeom prst="rect">
            <a:avLst/>
          </a:prstGeom>
          <a:noFill/>
        </p:spPr>
      </p:pic>
      <p:pic>
        <p:nvPicPr>
          <p:cNvPr id="2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429000"/>
            <a:ext cx="685800" cy="642937"/>
          </a:xfrm>
          <a:prstGeom prst="rect">
            <a:avLst/>
          </a:prstGeom>
          <a:noFill/>
        </p:spPr>
      </p:pic>
      <p:pic>
        <p:nvPicPr>
          <p:cNvPr id="30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359784"/>
            <a:ext cx="838200" cy="81241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0" grpId="0"/>
      <p:bldP spid="22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9num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1066800" y="2667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num9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1066800" y="36576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 </a:t>
            </a:r>
            <a:r>
              <a:rPr lang="en-US" sz="2800" b="1" dirty="0">
                <a:solidFill>
                  <a:srgbClr val="FF0000"/>
                </a:solidFill>
              </a:rPr>
              <a:t>Num_7_is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1143000" y="465838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float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6858000" y="1705213"/>
            <a:ext cx="5257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First character should be alphabet or underscore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Digits 0 – 9 are allowed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2800" dirty="0"/>
              <a:t>Variable name </a:t>
            </a:r>
            <a:r>
              <a:rPr lang="en-US" altLang="en-IN" sz="2800" dirty="0"/>
              <a:t>s</a:t>
            </a:r>
            <a:r>
              <a:rPr lang="en-IN" sz="2800" dirty="0"/>
              <a:t>hould not be a </a:t>
            </a:r>
            <a:r>
              <a:rPr lang="en-US" altLang="en-IN" sz="2800" dirty="0"/>
              <a:t>keyword</a:t>
            </a:r>
          </a:p>
        </p:txBody>
      </p:sp>
      <p:pic>
        <p:nvPicPr>
          <p:cNvPr id="29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02184"/>
            <a:ext cx="838200" cy="812416"/>
          </a:xfrm>
          <a:prstGeom prst="rect">
            <a:avLst/>
          </a:prstGeom>
          <a:noFill/>
        </p:spPr>
      </p:pic>
      <p:pic>
        <p:nvPicPr>
          <p:cNvPr id="3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514600"/>
            <a:ext cx="685800" cy="642937"/>
          </a:xfrm>
          <a:prstGeom prst="rect">
            <a:avLst/>
          </a:prstGeom>
          <a:noFill/>
        </p:spPr>
      </p:pic>
      <p:pic>
        <p:nvPicPr>
          <p:cNvPr id="3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05200"/>
            <a:ext cx="685800" cy="642937"/>
          </a:xfrm>
          <a:prstGeom prst="rect">
            <a:avLst/>
          </a:prstGeom>
          <a:noFill/>
        </p:spPr>
      </p:pic>
      <p:pic>
        <p:nvPicPr>
          <p:cNvPr id="33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521584"/>
            <a:ext cx="838200" cy="812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86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133600"/>
            <a:ext cx="220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NUMBER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_num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93num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num93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latin typeface="Nunito Sans Light" pitchFamily="2" charset="0"/>
              </a:rPr>
              <a:t>first_name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last </a:t>
            </a:r>
            <a:r>
              <a:rPr lang="en-US" sz="2400" dirty="0" err="1">
                <a:latin typeface="Nunito Sans Light" pitchFamily="2" charset="0"/>
              </a:rPr>
              <a:t>nam</a:t>
            </a:r>
            <a:r>
              <a:rPr lang="en-US" sz="2400" dirty="0">
                <a:latin typeface="Nunito Sans Light" pitchFamily="2" charset="0"/>
              </a:rPr>
              <a:t>	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</a:t>
            </a:r>
            <a:r>
              <a:rPr lang="en-US" sz="2400" dirty="0" err="1">
                <a:latin typeface="Nunito Sans Light" pitchFamily="2" charset="0"/>
              </a:rPr>
              <a:t>nUMBER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mid.name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4321	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533400" cy="500062"/>
          </a:xfrm>
          <a:prstGeom prst="rect">
            <a:avLst/>
          </a:prstGeom>
          <a:noFill/>
        </p:spPr>
      </p:pic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05138"/>
            <a:ext cx="533400" cy="500062"/>
          </a:xfrm>
          <a:prstGeom prst="rect">
            <a:avLst/>
          </a:prstGeom>
          <a:noFill/>
        </p:spPr>
      </p:pic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452938"/>
            <a:ext cx="533400" cy="500062"/>
          </a:xfrm>
          <a:prstGeom prst="rect">
            <a:avLst/>
          </a:prstGeom>
          <a:noFill/>
        </p:spPr>
      </p:pic>
      <p:pic>
        <p:nvPicPr>
          <p:cNvPr id="1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09800"/>
            <a:ext cx="533400" cy="500062"/>
          </a:xfrm>
          <a:prstGeom prst="rect">
            <a:avLst/>
          </a:prstGeom>
          <a:noFill/>
        </p:spPr>
      </p:pic>
      <p:pic>
        <p:nvPicPr>
          <p:cNvPr id="1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3657600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9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Preprocessor Directive: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9796" y="1282873"/>
            <a:ext cx="6144374" cy="5473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i="1" dirty="0"/>
              <a:t>#include&lt;</a:t>
            </a:r>
            <a:r>
              <a:rPr lang="en-US" sz="3600" i="1" dirty="0" err="1"/>
              <a:t>stdio.h</a:t>
            </a:r>
            <a:r>
              <a:rPr lang="en-US" sz="3600" i="1" dirty="0"/>
              <a:t>&gt; // Header File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#</a:t>
            </a:r>
            <a:r>
              <a:rPr lang="en-US" sz="3600" i="1" dirty="0">
                <a:sym typeface="Wingdings" panose="05000000000000000000" pitchFamily="2" charset="2"/>
              </a:rPr>
              <a:t> Compiler Instruction</a:t>
            </a:r>
          </a:p>
          <a:p>
            <a:pPr>
              <a:lnSpc>
                <a:spcPct val="200000"/>
              </a:lnSpc>
            </a:pPr>
            <a:r>
              <a:rPr lang="en-US" sz="3600" i="1" dirty="0">
                <a:sym typeface="Wingdings" panose="05000000000000000000" pitchFamily="2" charset="2"/>
              </a:rPr>
              <a:t>&lt;&gt; Standard Directory</a:t>
            </a:r>
          </a:p>
          <a:p>
            <a:pPr>
              <a:lnSpc>
                <a:spcPct val="200000"/>
              </a:lnSpc>
            </a:pPr>
            <a:r>
              <a:rPr lang="en-US" sz="3600" i="1" dirty="0">
                <a:sym typeface="Wingdings" panose="05000000000000000000" pitchFamily="2" charset="2"/>
              </a:rPr>
              <a:t>“” Current directory</a:t>
            </a:r>
          </a:p>
          <a:p>
            <a:pPr>
              <a:lnSpc>
                <a:spcPct val="200000"/>
              </a:lnSpc>
            </a:pPr>
            <a:r>
              <a:rPr lang="en-US" sz="3600" i="1" dirty="0" err="1">
                <a:sym typeface="Wingdings" panose="05000000000000000000" pitchFamily="2" charset="2"/>
              </a:rPr>
              <a:t>Stdio.h</a:t>
            </a:r>
            <a:r>
              <a:rPr lang="en-US" sz="3600" i="1" dirty="0">
                <a:sym typeface="Wingdings" panose="05000000000000000000" pitchFamily="2" charset="2"/>
              </a:rPr>
              <a:t> Library File</a:t>
            </a:r>
            <a:endParaRPr lang="en-US" sz="3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Sans" panose="00000500000000000000" pitchFamily="2" charset="0"/>
              </a:rPr>
              <a:t>Which is preferable int main() or void main() ?</a:t>
            </a:r>
          </a:p>
          <a:p>
            <a:endParaRPr lang="en-US" sz="3200" dirty="0">
              <a:latin typeface="Nunito Sans" panose="00000500000000000000" pitchFamily="2" charset="0"/>
            </a:endParaRPr>
          </a:p>
          <a:p>
            <a:endParaRPr lang="en-US" sz="3200" dirty="0">
              <a:latin typeface="Nunito Sans" panose="00000500000000000000" pitchFamily="2" charset="0"/>
            </a:endParaRPr>
          </a:p>
          <a:p>
            <a:r>
              <a:rPr lang="en-US" sz="3200" dirty="0">
                <a:latin typeface="Nunito Sans" panose="00000500000000000000" pitchFamily="2" charset="0"/>
              </a:rPr>
              <a:t>			          int main()</a:t>
            </a:r>
          </a:p>
          <a:p>
            <a:r>
              <a:rPr lang="en-US" sz="3200" dirty="0">
                <a:latin typeface="Nunito Sans" panose="00000500000000000000" pitchFamily="2" charset="0"/>
              </a:rPr>
              <a:t>				</a:t>
            </a:r>
          </a:p>
          <a:p>
            <a:endParaRPr lang="en-US" sz="3200" dirty="0">
              <a:latin typeface="Nunito Sans" panose="00000500000000000000" pitchFamily="2" charset="0"/>
            </a:endParaRPr>
          </a:p>
          <a:p>
            <a:endParaRPr lang="en-US" sz="3200" dirty="0">
              <a:latin typeface="Nunito Sans" panose="00000500000000000000" pitchFamily="2" charset="0"/>
            </a:endParaRPr>
          </a:p>
          <a:p>
            <a:r>
              <a:rPr lang="en-US" sz="3200" dirty="0">
                <a:latin typeface="Nunito Sans" panose="00000500000000000000" pitchFamily="2" charset="0"/>
              </a:rPr>
              <a:t>		         </a:t>
            </a:r>
            <a:r>
              <a:rPr lang="en-US" sz="3200" b="1" dirty="0">
                <a:latin typeface="Nunito Sans" panose="00000500000000000000" pitchFamily="2" charset="0"/>
              </a:rPr>
              <a:t>Successful Termination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3971FA2-B923-4211-8694-C51E87F217BF}"/>
              </a:ext>
            </a:extLst>
          </p:cNvPr>
          <p:cNvSpPr/>
          <p:nvPr/>
        </p:nvSpPr>
        <p:spPr>
          <a:xfrm>
            <a:off x="4876800" y="2819400"/>
            <a:ext cx="152400" cy="838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9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Compilation and 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9996" y="1929259"/>
            <a:ext cx="3031856" cy="436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i="1" dirty="0"/>
              <a:t>- Preprocessing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Compilation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Assembly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Linking</a:t>
            </a:r>
            <a:endParaRPr lang="en-IN" sz="3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782528"/>
            <a:ext cx="320273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1. Preprocessing (#):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207941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 Compiler: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2210862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 Assembler: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082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1550233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4. Linker: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3104" y="48006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 Code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8107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hello.o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574008" y="5696134"/>
            <a:ext cx="1769392" cy="5522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Linker</a:t>
            </a:r>
            <a:endParaRPr lang="en-IN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979712" y="51736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890" y="5181600"/>
            <a:ext cx="1732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Native OS </a:t>
            </a:r>
          </a:p>
          <a:p>
            <a:r>
              <a:rPr lang="en-US" sz="2800" b="1" dirty="0"/>
              <a:t>calls</a:t>
            </a:r>
            <a:endParaRPr lang="en-IN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860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06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 animBg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.8|1.8|2|6|11.8|8.8|0.9|0.5|2.9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2.8|4.9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|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5.4|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0.4|1.5|2.1|17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5.4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907</Words>
  <Application>Microsoft Macintosh PowerPoint</Application>
  <PresentationFormat>Widescreen</PresentationFormat>
  <Paragraphs>254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Nunito Sans</vt:lpstr>
      <vt:lpstr>Nunito Sans Light</vt:lpstr>
      <vt:lpstr>Nunito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Sivaraman Gananathan</cp:lastModifiedBy>
  <cp:revision>17</cp:revision>
  <dcterms:created xsi:type="dcterms:W3CDTF">2019-03-19T05:53:09Z</dcterms:created>
  <dcterms:modified xsi:type="dcterms:W3CDTF">2024-05-17T17:27:36Z</dcterms:modified>
</cp:coreProperties>
</file>