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09" r:id="rId3"/>
    <p:sldId id="317" r:id="rId4"/>
    <p:sldId id="310" r:id="rId5"/>
    <p:sldId id="311" r:id="rId6"/>
    <p:sldId id="319" r:id="rId7"/>
    <p:sldId id="312" r:id="rId8"/>
    <p:sldId id="306" r:id="rId9"/>
    <p:sldId id="316" r:id="rId10"/>
    <p:sldId id="307" r:id="rId11"/>
    <p:sldId id="304" r:id="rId12"/>
    <p:sldId id="274" r:id="rId13"/>
    <p:sldId id="277" r:id="rId14"/>
    <p:sldId id="320" r:id="rId15"/>
    <p:sldId id="314" r:id="rId16"/>
    <p:sldId id="313" r:id="rId17"/>
    <p:sldId id="280" r:id="rId18"/>
    <p:sldId id="284" r:id="rId19"/>
    <p:sldId id="285" r:id="rId20"/>
    <p:sldId id="292" r:id="rId21"/>
    <p:sldId id="315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3137-A6FA-48A7-95FD-88906D9195F5}" type="datetimeFigureOut">
              <a:rPr lang="en-US" smtClean="0"/>
              <a:t>24-Nov-18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DD2-9825-4C97-8E6B-C75D6AA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3137-A6FA-48A7-95FD-88906D9195F5}" type="datetimeFigureOut">
              <a:rPr lang="en-US" smtClean="0"/>
              <a:t>24-Nov-18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DD2-9825-4C97-8E6B-C75D6AA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3137-A6FA-48A7-95FD-88906D9195F5}" type="datetimeFigureOut">
              <a:rPr lang="en-US" smtClean="0"/>
              <a:t>24-Nov-18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DD2-9825-4C97-8E6B-C75D6AA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3137-A6FA-48A7-95FD-88906D9195F5}" type="datetimeFigureOut">
              <a:rPr lang="en-US" smtClean="0"/>
              <a:t>24-Nov-18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DD2-9825-4C97-8E6B-C75D6AA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3137-A6FA-48A7-95FD-88906D9195F5}" type="datetimeFigureOut">
              <a:rPr lang="en-US" smtClean="0"/>
              <a:t>24-Nov-18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DD2-9825-4C97-8E6B-C75D6AA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3137-A6FA-48A7-95FD-88906D9195F5}" type="datetimeFigureOut">
              <a:rPr lang="en-US" smtClean="0"/>
              <a:t>24-Nov-18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DD2-9825-4C97-8E6B-C75D6AA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3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3137-A6FA-48A7-95FD-88906D9195F5}" type="datetimeFigureOut">
              <a:rPr lang="en-US" smtClean="0"/>
              <a:t>24-Nov-18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DD2-9825-4C97-8E6B-C75D6AA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5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3137-A6FA-48A7-95FD-88906D9195F5}" type="datetimeFigureOut">
              <a:rPr lang="en-US" smtClean="0"/>
              <a:t>24-Nov-18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DD2-9825-4C97-8E6B-C75D6AA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3137-A6FA-48A7-95FD-88906D9195F5}" type="datetimeFigureOut">
              <a:rPr lang="en-US" smtClean="0"/>
              <a:t>24-Nov-18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DD2-9825-4C97-8E6B-C75D6AA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3137-A6FA-48A7-95FD-88906D9195F5}" type="datetimeFigureOut">
              <a:rPr lang="en-US" smtClean="0"/>
              <a:t>24-Nov-18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DD2-9825-4C97-8E6B-C75D6AA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0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3137-A6FA-48A7-95FD-88906D9195F5}" type="datetimeFigureOut">
              <a:rPr lang="en-US" smtClean="0"/>
              <a:t>24-Nov-18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DD2-9825-4C97-8E6B-C75D6AA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0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3137-A6FA-48A7-95FD-88906D9195F5}" type="datetimeFigureOut">
              <a:rPr lang="en-US" smtClean="0"/>
              <a:t>24-Nov-18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0DD2-9825-4C97-8E6B-C75D6AA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tchellh" TargetMode="External"/><Relationship Id="rId2" Type="http://schemas.openxmlformats.org/officeDocument/2006/relationships/hyperlink" Target="http://www.vagrantup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sibleworks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5592" y="0"/>
            <a:ext cx="6714744" cy="15179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Agenda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5592" y="1158240"/>
            <a:ext cx="7772400" cy="5181600"/>
          </a:xfrm>
        </p:spPr>
        <p:txBody>
          <a:bodyPr>
            <a:normAutofit fontScale="40000" lnSpcReduction="20000"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endParaRPr lang="en-US" sz="96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143000" indent="-1143000">
              <a:spcBef>
                <a:spcPts val="580"/>
              </a:spcBef>
              <a:buNone/>
              <a:defRPr/>
            </a:pPr>
            <a:r>
              <a:rPr lang="en-US" sz="6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1. Ansible Introduction</a:t>
            </a:r>
          </a:p>
          <a:p>
            <a:pPr marL="1143000" indent="-1143000">
              <a:spcBef>
                <a:spcPts val="580"/>
              </a:spcBef>
              <a:buFont typeface="+mj-lt"/>
              <a:buAutoNum type="arabicPeriod"/>
              <a:defRPr/>
            </a:pPr>
            <a:endParaRPr lang="en-US" sz="64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1143000" indent="-1143000">
              <a:spcBef>
                <a:spcPts val="580"/>
              </a:spcBef>
              <a:buNone/>
              <a:defRPr/>
            </a:pPr>
            <a:r>
              <a:rPr lang="en-US" sz="6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2. Why Ansible?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6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3. Ansible Architecture / How Ansible Works?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6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4. Ansible </a:t>
            </a:r>
            <a:r>
              <a:rPr lang="en-US" sz="66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Components/Concepts</a:t>
            </a:r>
            <a:endParaRPr lang="en-US" sz="64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6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5. Ansible – Playbooks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6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6. Ansible – Role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6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7. </a:t>
            </a:r>
            <a:r>
              <a:rPr lang="en-US" sz="6400" b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Ansible Tower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b="1" dirty="0" smtClean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b="1" dirty="0">
              <a:solidFill>
                <a:srgbClr val="C0000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b="1" dirty="0">
              <a:solidFill>
                <a:srgbClr val="C0000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b="1" dirty="0">
              <a:solidFill>
                <a:srgbClr val="C0000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b="1" dirty="0">
              <a:solidFill>
                <a:srgbClr val="C0000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b="1" dirty="0">
              <a:solidFill>
                <a:srgbClr val="C0000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6400" b="1" dirty="0">
              <a:solidFill>
                <a:srgbClr val="C0000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44350" cy="80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 Terms</a:t>
            </a:r>
            <a:r>
              <a:rPr lang="en-US" sz="3200" b="1" u="sng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 Machine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machine where Ansible is installed, responsible for running the provisioning on the servers you are managing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initialization file that contains information about the servers you are managing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Playbook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entry point for Ansible provisioning, where the automation is defined through tasks using YAML format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block that defines a single procedure to be executed, e.g. Install a package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module typically abstracts a system task, like dealing with packages or creating and changing files. Ansible has a multitude of built-in modules, but you can also create custom ones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pre-defined way for organizing playbooks and other files in order to facilitate sharing and reusing portions of a provisioning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provisioning executed from start to finish is called a play</a:t>
            </a:r>
            <a:r>
              <a:rPr lang="en-US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simple words, execution of a playbook is called a play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Global variables containing information about the system, like network interfaces or operating system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Used to trigger service status changes, like restarting or stopping a service.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www.supinfo.com/articles/resources/207068/2362/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50"/>
            <a:ext cx="5788369" cy="613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48" y="567669"/>
            <a:ext cx="5619750" cy="615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37" y="229742"/>
            <a:ext cx="6076950" cy="60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ansible agentless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61" y="1524138"/>
            <a:ext cx="4583992" cy="34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083"/>
            <a:ext cx="7428228" cy="601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28" y="702215"/>
            <a:ext cx="4283064" cy="49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954"/>
            <a:ext cx="7009524" cy="5968254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09" b="6114"/>
          <a:stretch/>
        </p:blipFill>
        <p:spPr bwMode="auto">
          <a:xfrm>
            <a:off x="7009524" y="666298"/>
            <a:ext cx="4919458" cy="49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9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5424" y="1414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u="sng" dirty="0">
                <a:solidFill>
                  <a:srgbClr val="D3533C"/>
                </a:solidFill>
                <a:latin typeface="Arial" panose="020B0604020202020204" pitchFamily="34" charset="0"/>
              </a:rPr>
              <a:t>Use </a:t>
            </a:r>
            <a:r>
              <a:rPr lang="en-US" sz="5400" u="sng" dirty="0" smtClean="0">
                <a:solidFill>
                  <a:srgbClr val="D3533C"/>
                </a:solidFill>
                <a:latin typeface="Arial" panose="020B0604020202020204" pitchFamily="34" charset="0"/>
              </a:rPr>
              <a:t>Ansible</a:t>
            </a:r>
          </a:p>
          <a:p>
            <a:endParaRPr lang="en-US" sz="5400" dirty="0">
              <a:solidFill>
                <a:srgbClr val="D3533C"/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rgbClr val="93A39A"/>
                </a:solidFill>
                <a:latin typeface="Arial" panose="020B0604020202020204" pitchFamily="34" charset="0"/>
              </a:rPr>
              <a:t>• </a:t>
            </a:r>
            <a:r>
              <a:rPr lang="en-US" sz="3600" dirty="0">
                <a:solidFill>
                  <a:srgbClr val="292934"/>
                </a:solidFill>
                <a:latin typeface="Arial" panose="020B0604020202020204" pitchFamily="34" charset="0"/>
              </a:rPr>
              <a:t>Get more sleep</a:t>
            </a:r>
          </a:p>
          <a:p>
            <a:r>
              <a:rPr lang="en-US" sz="3600" dirty="0">
                <a:solidFill>
                  <a:srgbClr val="93A39A"/>
                </a:solidFill>
                <a:latin typeface="Arial" panose="020B0604020202020204" pitchFamily="34" charset="0"/>
              </a:rPr>
              <a:t>• </a:t>
            </a:r>
            <a:r>
              <a:rPr lang="en-US" sz="3600" dirty="0">
                <a:solidFill>
                  <a:srgbClr val="292934"/>
                </a:solidFill>
                <a:latin typeface="Arial" panose="020B0604020202020204" pitchFamily="34" charset="0"/>
              </a:rPr>
              <a:t>Require less coffee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71" y="1338391"/>
            <a:ext cx="4029017" cy="30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4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1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484" y="160421"/>
            <a:ext cx="5462337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Vagrant</a:t>
            </a:r>
            <a:r>
              <a:rPr lang="en-US" sz="4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27238"/>
                </a:solidFill>
                <a:latin typeface="Open Sans"/>
                <a:hlinkClick r:id="rId2"/>
              </a:rPr>
              <a:t>http://www.vagrantup.com</a:t>
            </a:r>
            <a:r>
              <a:rPr lang="en-US" dirty="0" smtClean="0">
                <a:solidFill>
                  <a:srgbClr val="F27238"/>
                </a:solidFill>
                <a:latin typeface="Open Sans"/>
                <a:hlinkClick r:id="rId2"/>
              </a:rPr>
              <a:t>/</a:t>
            </a:r>
            <a:endParaRPr lang="en-US" dirty="0" smtClean="0">
              <a:solidFill>
                <a:srgbClr val="F27238"/>
              </a:solidFill>
              <a:latin typeface="Open Sans"/>
            </a:endParaRPr>
          </a:p>
          <a:p>
            <a:endParaRPr lang="en-US" dirty="0">
              <a:solidFill>
                <a:srgbClr val="333333"/>
              </a:solidFill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by </a:t>
            </a:r>
            <a:r>
              <a:rPr lang="en-US" sz="2400" dirty="0">
                <a:solidFill>
                  <a:srgbClr val="F27238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Mitchell </a:t>
            </a:r>
            <a:r>
              <a:rPr lang="en-US" sz="2400" dirty="0" smtClean="0">
                <a:solidFill>
                  <a:srgbClr val="F27238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Hashimoto</a:t>
            </a:r>
            <a:endParaRPr lang="en-US" sz="2400" dirty="0" smtClean="0">
              <a:solidFill>
                <a:srgbClr val="F272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line 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Automates VM creation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Box</a:t>
            </a: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Hyper-V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well with 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Puppet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Linux, Windows, MacOS</a:t>
            </a:r>
            <a:endParaRPr 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0799" y="236436"/>
            <a:ext cx="590349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Vagrant</a:t>
            </a:r>
            <a:r>
              <a:rPr lang="en-US" sz="4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4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VMs quickly and easily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command! vagrant 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the number of VMs under 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 environment in development and 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more 4GB .ova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and vagrant up</a:t>
            </a:r>
          </a:p>
        </p:txBody>
      </p:sp>
    </p:spTree>
    <p:extLst>
      <p:ext uri="{BB962C8B-B14F-4D97-AF65-F5344CB8AC3E}">
        <p14:creationId xmlns:p14="http://schemas.microsoft.com/office/powerpoint/2010/main" val="22422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3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6" y="2576567"/>
            <a:ext cx="50768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3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1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5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1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2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Same operation? Same result, again &amp;</a:t>
            </a:r>
          </a:p>
          <a:p>
            <a:r>
              <a:rPr lang="en-US" dirty="0">
                <a:latin typeface="Georgia" panose="02040502050405020303" pitchFamily="18" charset="0"/>
              </a:rPr>
              <a:t>again.</a:t>
            </a:r>
          </a:p>
          <a:p>
            <a:r>
              <a:rPr lang="en-US" sz="1400" dirty="0">
                <a:latin typeface="Georgia" panose="02040502050405020303" pitchFamily="18" charset="0"/>
              </a:rPr>
              <a:t>• </a:t>
            </a:r>
            <a:r>
              <a:rPr lang="en-US" dirty="0">
                <a:latin typeface="Georgia" panose="02040502050405020303" pitchFamily="18" charset="0"/>
              </a:rPr>
              <a:t>Ensure no changes unless things change.</a:t>
            </a:r>
          </a:p>
          <a:p>
            <a:r>
              <a:rPr lang="en-US" sz="1400" dirty="0">
                <a:latin typeface="Georgia" panose="02040502050405020303" pitchFamily="18" charset="0"/>
              </a:rPr>
              <a:t>• </a:t>
            </a:r>
            <a:r>
              <a:rPr lang="en-US" dirty="0">
                <a:latin typeface="Georgia" panose="02040502050405020303" pitchFamily="18" charset="0"/>
              </a:rPr>
              <a:t>No uncertainty: describe desired state.</a:t>
            </a:r>
          </a:p>
          <a:p>
            <a:r>
              <a:rPr lang="en-US" sz="1400" dirty="0">
                <a:latin typeface="Georgia" panose="02040502050405020303" pitchFamily="18" charset="0"/>
              </a:rPr>
              <a:t>• </a:t>
            </a:r>
            <a:r>
              <a:rPr lang="en-US" dirty="0">
                <a:latin typeface="Georgia" panose="02040502050405020303" pitchFamily="18" charset="0"/>
              </a:rPr>
              <a:t>System life cycle as transaction log,</a:t>
            </a:r>
          </a:p>
          <a:p>
            <a:r>
              <a:rPr lang="en-US" dirty="0">
                <a:latin typeface="Georgia" panose="02040502050405020303" pitchFamily="18" charset="0"/>
              </a:rPr>
              <a:t>accounts for all changes done on purpose.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32" y="0"/>
            <a:ext cx="11935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B5C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setting up and configuring your cloud / private</a:t>
            </a:r>
          </a:p>
          <a:p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infrastructure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 even simpler than writing a shell script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B5C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concept of Infrastructure as 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endParaRPr lang="en-US" sz="2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solidFill>
                  <a:srgbClr val="B5C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simplicity as key design requirement</a:t>
            </a:r>
          </a:p>
          <a:p>
            <a:pPr lvl="1"/>
            <a:r>
              <a:rPr lang="en-US" sz="2800" dirty="0">
                <a:solidFill>
                  <a:srgbClr val="B5C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powerful</a:t>
            </a:r>
          </a:p>
          <a:p>
            <a:pPr lvl="1"/>
            <a:r>
              <a:rPr lang="en-US" sz="2800" dirty="0">
                <a:solidFill>
                  <a:srgbClr val="B5C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learn for Dev and Ops people 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alike</a:t>
            </a:r>
          </a:p>
          <a:p>
            <a:endParaRPr lang="en-US" sz="2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B5C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Michael De Haan of Cobbler 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fame</a:t>
            </a:r>
          </a:p>
          <a:p>
            <a:endParaRPr lang="en-US" sz="2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solidFill>
                  <a:srgbClr val="B5C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@ https://github.com/ansible/ansible/</a:t>
            </a:r>
          </a:p>
          <a:p>
            <a:pPr lvl="1"/>
            <a:r>
              <a:rPr lang="en-US" sz="2800" dirty="0">
                <a:solidFill>
                  <a:srgbClr val="B5C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supported by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http://www.ansibleworks.com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8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B5C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</a:t>
            </a:r>
            <a:r>
              <a:rPr lang="en-US" sz="28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documented,Growing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active and supportive community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168" y="0"/>
            <a:ext cx="11749559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Ansible?</a:t>
            </a:r>
          </a:p>
          <a:p>
            <a:endParaRPr lang="en-US" i="1" dirty="0" smtClean="0">
              <a:latin typeface="OpenSans-Italic"/>
            </a:endParaRPr>
          </a:p>
          <a:p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Simple, agentless and powerful open source </a:t>
            </a:r>
          </a:p>
          <a:p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automation tool</a:t>
            </a:r>
          </a:p>
          <a:p>
            <a:endParaRPr lang="en-US" sz="3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Delivery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&amp;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  <a:endParaRPr lang="en-US" altLang="en-US" sz="4000" b="1" dirty="0" smtClean="0">
              <a:solidFill>
                <a:srgbClr val="C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32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							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16" descr="D:\Users\vjungare\Desktop\ansi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19" y="2039326"/>
            <a:ext cx="3581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6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756" y="231953"/>
            <a:ext cx="116786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Why Ansible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Agent-less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 (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no agent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is required, everything is done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SSH,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for communication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very simple and powerful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centralized server, no client-side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SSH based secured connection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Configuration as data, not code (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YAML files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Full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conf. management, deployment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 modules can be written in any programming language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Idempotent : Ensure no changes, unless things change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input/output is sufficient to integrate a module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into Ansible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>
          <a:xfrm>
            <a:off x="0" y="7937"/>
            <a:ext cx="7772400" cy="12097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How </a:t>
            </a:r>
            <a:r>
              <a:rPr lang="en-US" altLang="en-US" sz="48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Ansible Works?</a:t>
            </a:r>
            <a:r>
              <a:rPr lang="en-US" altLang="en-US" sz="32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  <a:endParaRPr lang="en-US" altLang="en-US" sz="3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" y="2095500"/>
            <a:ext cx="6729984" cy="218725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Ansible</a:t>
            </a:r>
            <a:r>
              <a:rPr 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works</a:t>
            </a:r>
            <a:r>
              <a:rPr 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by connecting to your nodes and pushing out small programs, 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called </a:t>
            </a:r>
            <a:r>
              <a:rPr lang="en-US" sz="2400" b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“Ansible </a:t>
            </a:r>
            <a:r>
              <a:rPr lang="en-US" sz="2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Modules” </a:t>
            </a:r>
            <a:r>
              <a:rPr 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to them. Ansible then executes these modules </a:t>
            </a:r>
            <a:r>
              <a:rPr lang="en-US" sz="2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(over SSH by default)</a:t>
            </a:r>
            <a:r>
              <a:rPr lang="en-US" sz="2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and removes then when finished.</a:t>
            </a:r>
          </a:p>
          <a:p>
            <a:pPr>
              <a:spcBef>
                <a:spcPts val="0"/>
              </a:spcBef>
              <a:buNone/>
              <a:defRPr/>
            </a:pPr>
            <a:endParaRPr lang="en-US" sz="24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24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0245" name="AutoShape 9" descr="data:image/png;base64,iVBORw0KGgoAAAANSUhEUgAAAMgAAADICAMAAACahl6sAAAAM1BMVEX///8AAAC/v7/v7+9/f39AQEAQEBAgICDf399gYGCfn58wMDCvr6/Pz8+Pj49QUFBwcHAv3NgaAAAIwklEQVR4nO1d2aKkKAztct+t///aEdRA2CQUqNPNebu3XDiQjRDwz5+MjIyMjIyMjIyMjIyMl6MrdjzdjmDMU7XWzUdGXVdLUT7dMALK6Vt/rGj7oXu6hT7oltFOAsh8p6fb6YYXix1NPz/dWium1ZfFMS7LGxWmHFoajX1Y3qYuZdVcN9uId1EZQmlwKq8RsCJAqGQ01dMMOEqiipvQvsDxT79IlcD3YfmKMRw72kfdyvyjdiAsz/EYItLYsD4lXn1cHp/P+IhPKR0RbiiaBxSl9A4PSUxuj4rT8Ngw/CU8bmaSkMetTJLy+Hzu0/i0PO6zXdH9h4r2Hs+4pOaxecY7eBTpeWzBcHoeJTlsHws2FSbelN4xkgOTer+PGGA2qcMuuoKcLSL2QJ2WR0cWLGgQNeZPOz2hR7xC2Il9kFS4JjKPVtxM1fc1HY+SPrOVMj0d9d50qRVqn26QfTQ1UdFaG/Ij6C7k08v3k11pqjg4IMbC0kGVzERDQpZxrSVkJ5RmSAI0RGlISb0/yZAEaEijhuNk4UwxJAHRe68+Y6Y+IUWgEpAdBd8MOk+eW8afLAZMQ6A7J5gokZOs2qD+jADbCwK+io6lKloTnQhd1cHkdFLHfqlPiT3DooeLIsyqJPtFdkaxZStAskDVmZmQxIyG2LL1Q5jFB7NFf1EQV7bIDkAKs1b8J9WMx02o0MMTWdUZYICojjVujos+xQWlOPvgVHdywBU17UhWERFmnaIEyQSq3YipJHQVwarO0IY+LGZdBH35FmyvMLehAVfMwJGs6/ByyQHCIBG7JeakhKzrmqozgNoQNS4iEWr0LTpR9hog7MSAK2JaiMhDNBn5cdW13E+EbPoNqs4AhpQmqvHMFnVSBWqtdD0kQWkB13NEQBZUa4cCYm/Ei+SJRISqq0ZCnqL4I54jIcZ5YmVDLbwBiiSti0eE5g9RNkuxtKDulIDrKSJYpHElLag7RVqfIqKkomakKKDuBB/7EBHttaiAE9SdEHA9RMSQrpXuh1wCIZUcjwglXDVmPaTiYODpH3DFI0LRTJCdTh6aDlTCFOC/kghoc4XyH2WvXeAdcMXLoxCIiDXlLQqpZY9yelVolnfAFXGu608Ewqw9LSeb4nlXFKFEvgFXxBoIbx4izNptLip/PSoIjbNHr875Hd7iDJ0HqozkgisKWd0jLvb4Zp5FmCV6G1W884AF1N0z4IrHw1sIRJglyf+IFKWVrvIzIjFzpr4GZjbegBWlNmQhnYhZXOMpzcJzKbKI7E4l1N0rZIi6A8vPUkIDNeJoZ9sEhL0CrqhFQl7aLjyErlNoa8gMtHzUPSYPv8mukAHDADbGjvWQ2bg1A15KAp1utg1GB33toSJvUvRQEmFdLIJoSutcq3vk2geP2QMYWevwjYbFp6seil0gdL06I95oVyjDPoQrXxu9huNSthavS7WJ8JX2Ra/QvJQtEBt34KH1sNsCxy89u+o50cAL36Aqipt3go3VF4YSpP8yG6ruynUKbYJybLehFCHqte9ssKK4bkhSje3sucHvsgMoneAS2iTF2K6eE2GW3xwDpSUcl6Xg4QxVRRd7zvokRXEoVaJSbIfvAp30XvgQsy278qXaM2bfrCB0krAmdFjW2T7QybYrWPturU5QFgdrtovMcRJJwt1JibeEKki4QfSWPYgnku5FJFe7hiPtPteAzUmhSLyl8jbhil9LruAm4bphA/U9luuGLe30zaEBuOXUmoAyeSqSK8iO5Dvzb9mXz5D4rART1uj/yOTWc3cSnBv0CI+EJ6PcfQ5SmUi6HjjPKQmTRw5wSxCs3GivZEQ+ue3Boycd0+0QPHjuZMzj28xrc7chWrjy2JGAJ+YoHuX+s+cMWH7XlMeHY0f3o0sZX3Ak64HiB6Vvbz4H8AKhVF5Gg6EIELDxfTQYOlLmd3Pk79ENDVPva8LW4R2Wyo7pe+lZmv71LHZ0jo8rjP3y3iP8jeiKqqprGJ22rvtqerFWZGRkZGRkZGRk/MuYTNPQQf6n/im6suAlQoP6RTf1yvL4kl2hRfSl4X/wlIE/faJ9L64w1a9NqNTlo2yJkNdMGlQSo14ppsTql6wKW3UT+sAUJUvcmxZXWQ2dyAkqzcOrWE4iaLqIRsBGBD+ckLPgJX3aNIgREScjK81btt/22V9RVCvKgepExl20WJYSFVvbiPTsK1G8PZvwVYRqYF6/qK3b8//CaozSvNpe0aMTOVvLKj7l/rIRMXWrF9pP2+tndO3lmSc/nYjtXXYibN1LlngLkTm0imDT6qrQlWojsjYgokrzvvZktJsIsoRmIl0okZpVwLbaXoGNSMVKUWZT81hFtSUf7RCtFte/20SrDROtjlfALprQMyKsD/dqKrV5fE2xNr3PSoStriD7ZiMyMWWnJ8O+nEKpPZQTYRVbq6l5x6KPIaGrE2lqhkazKFY/IqqnW3+bxUwJk55e3fawE2E/VyYi26BwV6el2J1+BNVmWf2ItBjuL2NcRhb+VFyzuhPhhY2Fkch2Lx+VGneATqQ9Cp5HxXfaiLDM5fjltxCK0ranN3zVu1VOgz6IcN9XmokcSyXYXzuslrAdLiJD0Krv9rCVbdceu0WJBk4ibKfhaCOynx6CDJ6DiOJILETWoJ0LPVN1toTeDA0230CEWc2vlQivJJCHxEUEN91CxOFs7SiP7mQNVQKISt1jYHuG8mIXkQUZLjsR+gI2tHZAAQn66fxRvk/Sb2bXZHV3EGFjK0mNhcgSUnAjfO3e7dIDJCJ7mRO6r+0HPgwdM8KoOdbot2BGTlanQvy0AV7NeqY9vlk9e0a/k7Svhc8CJHMnE+GVzNJ9eM8X/gyKy49gA4dL1oV44k+Tek2ssDj2diIdtgTlIq1SKQVLKhG5VXiKiLtD0jNUleC1I0OZX0/yB6K7opBeO2tDXCxVVW+zalWc1Tl7J6RHfb30U4En5+VUVf3KMgI+NDIyMjIyMjIyMjIyMjIyMjJi4j+9OlBDE1PPcA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AutoShape 11" descr="data:image/png;base64,iVBORw0KGgoAAAANSUhEUgAAAMgAAADICAMAAACahl6sAAAAM1BMVEX///8AAAC/v7/v7+9/f39AQEAQEBAgICDf399gYGCfn58wMDCvr6/Pz8+Pj49QUFBwcHAv3NgaAAAIwklEQVR4nO1d2aKkKAztct+t///aEdRA2CQUqNPNebu3XDiQjRDwz5+MjIyMjIyMjIyMjIyMl6MrdjzdjmDMU7XWzUdGXVdLUT7dMALK6Vt/rGj7oXu6hT7oltFOAsh8p6fb6YYXix1NPz/dWium1ZfFMS7LGxWmHFoajX1Y3qYuZdVcN9uId1EZQmlwKq8RsCJAqGQ01dMMOEqiipvQvsDxT79IlcD3YfmKMRw72kfdyvyjdiAsz/EYItLYsD4lXn1cHp/P+IhPKR0RbiiaBxSl9A4PSUxuj4rT8Ngw/CU8bmaSkMetTJLy+Hzu0/i0PO6zXdH9h4r2Hs+4pOaxecY7eBTpeWzBcHoeJTlsHws2FSbelN4xkgOTer+PGGA2qcMuuoKcLSL2QJ2WR0cWLGgQNeZPOz2hR7xC2Il9kFS4JjKPVtxM1fc1HY+SPrOVMj0d9d50qRVqn26QfTQ1UdFaG/Ij6C7k08v3k11pqjg4IMbC0kGVzERDQpZxrSVkJ5RmSAI0RGlISb0/yZAEaEijhuNk4UwxJAHRe68+Y6Y+IUWgEpAdBd8MOk+eW8afLAZMQ6A7J5gokZOs2qD+jADbCwK+io6lKloTnQhd1cHkdFLHfqlPiT3DooeLIsyqJPtFdkaxZStAskDVmZmQxIyG2LL1Q5jFB7NFf1EQV7bIDkAKs1b8J9WMx02o0MMTWdUZYICojjVujos+xQWlOPvgVHdywBU17UhWERFmnaIEyQSq3YipJHQVwarO0IY+LGZdBH35FmyvMLehAVfMwJGs6/ByyQHCIBG7JeakhKzrmqozgNoQNS4iEWr0LTpR9hog7MSAK2JaiMhDNBn5cdW13E+EbPoNqs4AhpQmqvHMFnVSBWqtdD0kQWkB13NEQBZUa4cCYm/Ei+SJRISqq0ZCnqL4I54jIcZ5YmVDLbwBiiSti0eE5g9RNkuxtKDulIDrKSJYpHElLag7RVqfIqKkomakKKDuBB/7EBHttaiAE9SdEHA9RMSQrpXuh1wCIZUcjwglXDVmPaTiYODpH3DFI0LRTJCdTh6aDlTCFOC/kghoc4XyH2WvXeAdcMXLoxCIiDXlLQqpZY9yelVolnfAFXGu608Ewqw9LSeb4nlXFKFEvgFXxBoIbx4izNptLip/PSoIjbNHr875Hd7iDJ0HqozkgisKWd0jLvb4Zp5FmCV6G1W884AF1N0z4IrHw1sIRJglyf+IFKWVrvIzIjFzpr4GZjbegBWlNmQhnYhZXOMpzcJzKbKI7E4l1N0rZIi6A8vPUkIDNeJoZ9sEhL0CrqhFQl7aLjyErlNoa8gMtHzUPSYPv8mukAHDADbGjvWQ2bg1A15KAp1utg1GB33toSJvUvRQEmFdLIJoSutcq3vk2geP2QMYWevwjYbFp6seil0gdL06I95oVyjDPoQrXxu9huNSthavS7WJ8JX2Ra/QvJQtEBt34KH1sNsCxy89u+o50cAL36Aqipt3go3VF4YSpP8yG6ruynUKbYJybLehFCHqte9ssKK4bkhSje3sucHvsgMoneAS2iTF2K6eE2GW3xwDpSUcl6Xg4QxVRRd7zvokRXEoVaJSbIfvAp30XvgQsy278qXaM2bfrCB0krAmdFjW2T7QybYrWPturU5QFgdrtovMcRJJwt1JibeEKki4QfSWPYgnku5FJFe7hiPtPteAzUmhSLyl8jbhil9LruAm4bphA/U9luuGLe30zaEBuOXUmoAyeSqSK8iO5Dvzb9mXz5D4rART1uj/yOTWc3cSnBv0CI+EJ6PcfQ5SmUi6HjjPKQmTRw5wSxCs3GivZEQ+ue3Boycd0+0QPHjuZMzj28xrc7chWrjy2JGAJ+YoHuX+s+cMWH7XlMeHY0f3o0sZX3Ak64HiB6Vvbz4H8AKhVF5Gg6EIELDxfTQYOlLmd3Pk79ENDVPva8LW4R2Wyo7pe+lZmv71LHZ0jo8rjP3y3iP8jeiKqqprGJ22rvtqerFWZGRkZGRkZGRk/MuYTNPQQf6n/im6suAlQoP6RTf1yvL4kl2hRfSl4X/wlIE/faJ9L64w1a9NqNTlo2yJkNdMGlQSo14ppsTql6wKW3UT+sAUJUvcmxZXWQ2dyAkqzcOrWE4iaLqIRsBGBD+ckLPgJX3aNIgREScjK81btt/22V9RVCvKgepExl20WJYSFVvbiPTsK1G8PZvwVYRqYF6/qK3b8//CaozSvNpe0aMTOVvLKj7l/rIRMXWrF9pP2+tndO3lmSc/nYjtXXYibN1LlngLkTm0imDT6qrQlWojsjYgokrzvvZktJsIsoRmIl0okZpVwLbaXoGNSMVKUWZT81hFtSUf7RCtFte/20SrDROtjlfALprQMyKsD/dqKrV5fE2xNr3PSoStriD7ZiMyMWWnJ8O+nEKpPZQTYRVbq6l5x6KPIaGrE2lqhkazKFY/IqqnW3+bxUwJk55e3fawE2E/VyYi26BwV6el2J1+BNVmWf2ItBjuL2NcRhb+VFyzuhPhhY2Fkch2Lx+VGneATqQ9Cp5HxXfaiLDM5fjltxCK0ranN3zVu1VOgz6IcN9XmokcSyXYXzuslrAdLiJD0Krv9rCVbdceu0WJBk4ibKfhaCOynx6CDJ6DiOJILETWoJ0LPVN1toTeDA0230CEWc2vlQivJJCHxEUEN91CxOFs7SiP7mQNVQKISt1jYHuG8mIXkQUZLjsR+gI2tHZAAQn66fxRvk/Sb2bXZHV3EGFjK0mNhcgSUnAjfO3e7dIDJCJ7mRO6r+0HPgwdM8KoOdbot2BGTlanQvy0AV7NeqY9vlk9e0a/k7Svhc8CJHMnE+GVzNJ9eM8X/gyKy49gA4dL1oV44k+Tek2ssDj2diIdtgTlIq1SKQVLKhG5VXiKiLtD0jNUleC1I0OZX0/yB6K7opBeO2tDXCxVVW+zalWc1Tl7J6RHfb30U4En5+VUVf3KMgI+NDIyMjIyMjIyMjIyMjIyMjJi4j+9OlBDE1PPcA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47" name="Picture 2" descr="D:\Users\vjungare\Desktop\ansible-wo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84" y="689007"/>
            <a:ext cx="5269865" cy="500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3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76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0"/>
            <a:ext cx="6076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60"/>
            <a:ext cx="5646821" cy="580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ansible agentless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84" y="985860"/>
            <a:ext cx="5168064" cy="496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TrebuchetMS"/>
              </a:rPr>
              <a:t>Installation - control machine </a:t>
            </a:r>
            <a:r>
              <a:rPr lang="en-US" sz="4800" dirty="0" smtClean="0">
                <a:latin typeface="TrebuchetMS"/>
              </a:rPr>
              <a:t>– Apt</a:t>
            </a:r>
          </a:p>
          <a:p>
            <a:endParaRPr lang="en-US" sz="4800" dirty="0">
              <a:solidFill>
                <a:srgbClr val="983B37"/>
              </a:solidFill>
              <a:latin typeface="TrebuchetMS"/>
            </a:endParaRPr>
          </a:p>
          <a:p>
            <a:r>
              <a:rPr lang="en-US" sz="4000" dirty="0">
                <a:solidFill>
                  <a:srgbClr val="C1504D"/>
                </a:solidFill>
                <a:latin typeface="LucidaGrande"/>
              </a:rPr>
              <a:t>○ </a:t>
            </a:r>
            <a:r>
              <a:rPr lang="en-US" sz="4000" dirty="0">
                <a:solidFill>
                  <a:srgbClr val="000000"/>
                </a:solidFill>
                <a:latin typeface="TrebuchetMS"/>
              </a:rPr>
              <a:t>Latest release Via </a:t>
            </a:r>
            <a:r>
              <a:rPr lang="en-US" sz="4000" dirty="0" smtClean="0">
                <a:solidFill>
                  <a:srgbClr val="000000"/>
                </a:solidFill>
                <a:latin typeface="TrebuchetMS"/>
              </a:rPr>
              <a:t>Apt</a:t>
            </a:r>
          </a:p>
          <a:p>
            <a:endParaRPr lang="en-US" sz="4000" dirty="0">
              <a:solidFill>
                <a:srgbClr val="000000"/>
              </a:solidFill>
              <a:latin typeface="TrebuchetMS"/>
            </a:endParaRPr>
          </a:p>
          <a:p>
            <a:r>
              <a:rPr lang="en-US" sz="3600" dirty="0">
                <a:solidFill>
                  <a:srgbClr val="C1504D"/>
                </a:solidFill>
                <a:latin typeface="LucidaGrande"/>
              </a:rPr>
              <a:t>● </a:t>
            </a:r>
            <a:r>
              <a:rPr lang="en-US" sz="3600" dirty="0">
                <a:solidFill>
                  <a:srgbClr val="000000"/>
                </a:solidFill>
                <a:latin typeface="CourierNewPSMT"/>
              </a:rPr>
              <a:t>$ sudo apt-get install </a:t>
            </a:r>
            <a:r>
              <a:rPr lang="en-US" sz="3600" dirty="0" smtClean="0">
                <a:solidFill>
                  <a:srgbClr val="000000"/>
                </a:solidFill>
                <a:latin typeface="CourierNewPSMT"/>
              </a:rPr>
              <a:t>software-properties-common</a:t>
            </a:r>
          </a:p>
          <a:p>
            <a:endParaRPr lang="en-US" sz="3600" dirty="0">
              <a:solidFill>
                <a:srgbClr val="000000"/>
              </a:solidFill>
              <a:latin typeface="CourierNewPSMT"/>
            </a:endParaRPr>
          </a:p>
          <a:p>
            <a:r>
              <a:rPr lang="en-US" sz="3600" dirty="0">
                <a:solidFill>
                  <a:srgbClr val="C1504D"/>
                </a:solidFill>
                <a:latin typeface="LucidaGrande"/>
              </a:rPr>
              <a:t>● </a:t>
            </a:r>
            <a:r>
              <a:rPr lang="en-US" sz="3600" dirty="0">
                <a:solidFill>
                  <a:srgbClr val="000000"/>
                </a:solidFill>
                <a:latin typeface="CourierNewPSMT"/>
              </a:rPr>
              <a:t>$ sudo apt-add-repository </a:t>
            </a:r>
            <a:r>
              <a:rPr lang="en-US" sz="3600" dirty="0" smtClean="0">
                <a:solidFill>
                  <a:srgbClr val="000000"/>
                </a:solidFill>
                <a:latin typeface="CourierNewPSMT"/>
              </a:rPr>
              <a:t>ppa:ansible/ansible</a:t>
            </a:r>
            <a:endParaRPr lang="en-US" sz="3600" dirty="0" smtClean="0">
              <a:solidFill>
                <a:srgbClr val="000000"/>
              </a:solidFill>
              <a:latin typeface="CourierNewPSMT"/>
            </a:endParaRPr>
          </a:p>
          <a:p>
            <a:endParaRPr lang="en-US" sz="3600" dirty="0">
              <a:solidFill>
                <a:srgbClr val="000000"/>
              </a:solidFill>
              <a:latin typeface="CourierNewPSMT"/>
            </a:endParaRPr>
          </a:p>
          <a:p>
            <a:r>
              <a:rPr lang="en-US" sz="3600" dirty="0">
                <a:solidFill>
                  <a:srgbClr val="C1504D"/>
                </a:solidFill>
                <a:latin typeface="LucidaGrande"/>
              </a:rPr>
              <a:t>● </a:t>
            </a:r>
            <a:r>
              <a:rPr lang="en-US" sz="3600" dirty="0">
                <a:solidFill>
                  <a:srgbClr val="000000"/>
                </a:solidFill>
                <a:latin typeface="CourierNewPSMT"/>
              </a:rPr>
              <a:t>$ sudo apt-get </a:t>
            </a:r>
            <a:r>
              <a:rPr lang="en-US" sz="3600" dirty="0" smtClean="0">
                <a:solidFill>
                  <a:srgbClr val="000000"/>
                </a:solidFill>
                <a:latin typeface="CourierNewPSMT"/>
              </a:rPr>
              <a:t>update</a:t>
            </a:r>
          </a:p>
          <a:p>
            <a:endParaRPr lang="en-US" sz="3600" dirty="0">
              <a:solidFill>
                <a:srgbClr val="000000"/>
              </a:solidFill>
              <a:latin typeface="CourierNewPSMT"/>
            </a:endParaRPr>
          </a:p>
          <a:p>
            <a:r>
              <a:rPr lang="en-US" sz="3600" dirty="0">
                <a:solidFill>
                  <a:srgbClr val="C1504D"/>
                </a:solidFill>
                <a:latin typeface="LucidaGrande"/>
              </a:rPr>
              <a:t>● </a:t>
            </a:r>
            <a:r>
              <a:rPr lang="en-US" sz="3600" dirty="0">
                <a:solidFill>
                  <a:srgbClr val="000000"/>
                </a:solidFill>
                <a:latin typeface="CourierNewPSMT"/>
              </a:rPr>
              <a:t>$ sudo apt-get install ansible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81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439</Words>
  <Application>Microsoft Office PowerPoint</Application>
  <PresentationFormat>Widescreen</PresentationFormat>
  <Paragraphs>141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 Unicode MS</vt:lpstr>
      <vt:lpstr>Arial</vt:lpstr>
      <vt:lpstr>Calibri</vt:lpstr>
      <vt:lpstr>Calibri Light</vt:lpstr>
      <vt:lpstr>CourierNewPSMT</vt:lpstr>
      <vt:lpstr>Georgia</vt:lpstr>
      <vt:lpstr>LucidaGrande</vt:lpstr>
      <vt:lpstr>Open Sans</vt:lpstr>
      <vt:lpstr>OpenSans-Italic</vt:lpstr>
      <vt:lpstr>TrebuchetMS</vt:lpstr>
      <vt:lpstr>Wingdings</vt:lpstr>
      <vt:lpstr>Office Theme</vt:lpstr>
      <vt:lpstr>Agenda</vt:lpstr>
      <vt:lpstr>PowerPoint Presentation</vt:lpstr>
      <vt:lpstr>PowerPoint Presentation</vt:lpstr>
      <vt:lpstr>PowerPoint Presentation</vt:lpstr>
      <vt:lpstr>PowerPoint Presentation</vt:lpstr>
      <vt:lpstr>How Ansible Works?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56</cp:revision>
  <dcterms:created xsi:type="dcterms:W3CDTF">2018-11-21T03:49:51Z</dcterms:created>
  <dcterms:modified xsi:type="dcterms:W3CDTF">2018-11-24T10:31:35Z</dcterms:modified>
</cp:coreProperties>
</file>