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355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53" r:id="rId11"/>
    <p:sldId id="354" r:id="rId12"/>
    <p:sldId id="308" r:id="rId13"/>
    <p:sldId id="309" r:id="rId14"/>
    <p:sldId id="310" r:id="rId15"/>
    <p:sldId id="311" r:id="rId16"/>
    <p:sldId id="312" r:id="rId17"/>
    <p:sldId id="313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743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84" d="100"/>
          <a:sy n="84" d="100"/>
        </p:scale>
        <p:origin x="1363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4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/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5: </a:t>
            </a:r>
            <a:r>
              <a:rPr lang="en-US" dirty="0"/>
              <a:t>JS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-14748" y="986564"/>
            <a:ext cx="9158748" cy="4789606"/>
            <a:chOff x="-14748" y="986564"/>
            <a:chExt cx="9158748" cy="4789606"/>
          </a:xfrm>
        </p:grpSpPr>
        <p:grpSp>
          <p:nvGrpSpPr>
            <p:cNvPr id="3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grpSp>
          <p:nvGrpSpPr>
            <p:cNvPr id="4" name="Group 25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Pentagon 28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29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349512"/>
                  <a:ext cx="4181886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endParaRPr lang="en-US" sz="2000" b="1" dirty="0">
                    <a:solidFill>
                      <a:schemeClr val="bg1"/>
                    </a:solidFill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177782" y="2315222"/>
                <a:ext cx="41881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 smtClean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Java </a:t>
                </a:r>
                <a:r>
                  <a:rPr lang="en-US" sz="4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Script (JS)</a:t>
                </a: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" descr="Image result for javascript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2133600"/>
            <a:ext cx="2057401" cy="2057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27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066800"/>
            <a:ext cx="3962400" cy="1938992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If condition</a:t>
            </a:r>
            <a:endParaRPr lang="en-US" sz="2400" dirty="0"/>
          </a:p>
          <a:p>
            <a:r>
              <a:rPr lang="en-US" sz="2400" dirty="0"/>
              <a:t>  if(a&gt;10)</a:t>
            </a:r>
          </a:p>
          <a:p>
            <a:r>
              <a:rPr lang="en-US" sz="2400" dirty="0"/>
              <a:t>  {</a:t>
            </a:r>
          </a:p>
          <a:p>
            <a:r>
              <a:rPr lang="en-US" sz="2400" dirty="0"/>
              <a:t>	alert(“A is &gt; that 10”);</a:t>
            </a:r>
          </a:p>
          <a:p>
            <a:r>
              <a:rPr lang="en-US" sz="2400" dirty="0"/>
              <a:t>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1066800"/>
            <a:ext cx="4114800" cy="3785652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switch</a:t>
            </a:r>
            <a:endParaRPr lang="en-US" sz="2400" dirty="0"/>
          </a:p>
          <a:p>
            <a:r>
              <a:rPr lang="en-US" sz="2400" dirty="0"/>
              <a:t>switch(expression)</a:t>
            </a:r>
          </a:p>
          <a:p>
            <a:r>
              <a:rPr lang="en-IN" sz="2400" dirty="0"/>
              <a:t>{</a:t>
            </a:r>
            <a:endParaRPr lang="en-US" sz="2400" dirty="0"/>
          </a:p>
          <a:p>
            <a:r>
              <a:rPr lang="en-US" sz="2400" dirty="0"/>
              <a:t>     case lbl1:</a:t>
            </a:r>
          </a:p>
          <a:p>
            <a:r>
              <a:rPr lang="en-US" sz="2400" dirty="0"/>
              <a:t>      	// code to execute</a:t>
            </a:r>
          </a:p>
          <a:p>
            <a:r>
              <a:rPr lang="en-US" sz="2400" dirty="0"/>
              <a:t>  	 break;</a:t>
            </a:r>
          </a:p>
          <a:p>
            <a:r>
              <a:rPr lang="en-US" sz="2400" dirty="0"/>
              <a:t>     case lbl2:</a:t>
            </a:r>
          </a:p>
          <a:p>
            <a:r>
              <a:rPr lang="en-US" sz="2400" dirty="0"/>
              <a:t>      	// code to execute</a:t>
            </a:r>
          </a:p>
          <a:p>
            <a:r>
              <a:rPr lang="en-US" sz="2400" dirty="0"/>
              <a:t>   	break;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3352800"/>
            <a:ext cx="3962400" cy="830997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ternary operator</a:t>
            </a:r>
          </a:p>
          <a:p>
            <a:pPr algn="ctr"/>
            <a:r>
              <a:rPr lang="en-US" sz="2400" dirty="0"/>
              <a:t>max = a&gt;b ? a : b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IN" dirty="0"/>
              <a:t>Loops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066800"/>
            <a:ext cx="2895600" cy="3785652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</a:rPr>
              <a:t>for loop</a:t>
            </a:r>
            <a:endParaRPr lang="en-US" sz="2400" dirty="0"/>
          </a:p>
          <a:p>
            <a:r>
              <a:rPr lang="en-US" dirty="0"/>
              <a:t>Use when you know how many repetitions you want to do</a:t>
            </a:r>
          </a:p>
          <a:p>
            <a:endParaRPr lang="en-IN" dirty="0"/>
          </a:p>
          <a:p>
            <a:pPr algn="ctr"/>
            <a:r>
              <a:rPr lang="en-IN" dirty="0">
                <a:solidFill>
                  <a:srgbClr val="C00000"/>
                </a:solidFill>
              </a:rPr>
              <a:t>syntax</a:t>
            </a:r>
          </a:p>
          <a:p>
            <a:r>
              <a:rPr lang="en-US" dirty="0"/>
              <a:t>for(initialize ; condition ; increment) { … }</a:t>
            </a:r>
          </a:p>
          <a:p>
            <a:endParaRPr lang="en-IN" dirty="0"/>
          </a:p>
          <a:p>
            <a:pPr algn="ctr"/>
            <a:r>
              <a:rPr lang="en-IN" dirty="0">
                <a:solidFill>
                  <a:srgbClr val="C00000"/>
                </a:solidFill>
              </a:rPr>
              <a:t>example</a:t>
            </a:r>
          </a:p>
          <a:p>
            <a:r>
              <a:rPr lang="en-US" dirty="0"/>
              <a:t>for(x=0;x&lt;10;x++) { </a:t>
            </a:r>
          </a:p>
          <a:p>
            <a:r>
              <a:rPr lang="en-IN" dirty="0"/>
              <a:t>    // Code Here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4200" y="1066800"/>
            <a:ext cx="2895600" cy="3785652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</a:rPr>
              <a:t>while loop</a:t>
            </a:r>
            <a:endParaRPr lang="en-US" sz="2400" dirty="0"/>
          </a:p>
          <a:p>
            <a:r>
              <a:rPr lang="en-US" dirty="0"/>
              <a:t>Loops through block of code while condition is true</a:t>
            </a:r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>
                <a:solidFill>
                  <a:srgbClr val="C00000"/>
                </a:solidFill>
              </a:rPr>
              <a:t>syntax</a:t>
            </a:r>
          </a:p>
          <a:p>
            <a:r>
              <a:rPr lang="en-US" dirty="0"/>
              <a:t>while(condition) { … }</a:t>
            </a:r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>
                <a:solidFill>
                  <a:srgbClr val="C00000"/>
                </a:solidFill>
              </a:rPr>
              <a:t>example</a:t>
            </a:r>
          </a:p>
          <a:p>
            <a:r>
              <a:rPr lang="en-US" dirty="0"/>
              <a:t>while (x&lt;10) { </a:t>
            </a:r>
          </a:p>
          <a:p>
            <a:r>
              <a:rPr lang="en-US" dirty="0"/>
              <a:t>     //Code Here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1066800"/>
            <a:ext cx="2895600" cy="3785652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</a:rPr>
              <a:t>do while loop</a:t>
            </a:r>
          </a:p>
          <a:p>
            <a:r>
              <a:rPr lang="en-US" dirty="0"/>
              <a:t>Execute block at least once then repeat while condition is true</a:t>
            </a:r>
          </a:p>
          <a:p>
            <a:endParaRPr lang="en-IN" dirty="0"/>
          </a:p>
          <a:p>
            <a:pPr algn="ctr"/>
            <a:r>
              <a:rPr lang="en-IN" dirty="0">
                <a:solidFill>
                  <a:srgbClr val="C00000"/>
                </a:solidFill>
              </a:rPr>
              <a:t>syntax</a:t>
            </a:r>
          </a:p>
          <a:p>
            <a:r>
              <a:rPr lang="en-US" dirty="0"/>
              <a:t>do{ … } while (condition);</a:t>
            </a:r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>
                <a:solidFill>
                  <a:srgbClr val="C00000"/>
                </a:solidFill>
              </a:rPr>
              <a:t>example</a:t>
            </a:r>
          </a:p>
          <a:p>
            <a:r>
              <a:rPr lang="en-US" dirty="0"/>
              <a:t>do{</a:t>
            </a:r>
          </a:p>
          <a:p>
            <a:r>
              <a:rPr lang="en-IN" dirty="0"/>
              <a:t>    // Code Here</a:t>
            </a:r>
            <a:endParaRPr lang="en-US" dirty="0"/>
          </a:p>
          <a:p>
            <a:r>
              <a:rPr lang="en-US" dirty="0"/>
              <a:t>} while (x&lt;10)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6" grpId="0" build="allAtOnce" animBg="1"/>
      <p:bldP spid="7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9625"/>
          </a:xfrm>
        </p:spPr>
        <p:txBody>
          <a:bodyPr>
            <a:normAutofit/>
          </a:bodyPr>
          <a:lstStyle/>
          <a:p>
            <a:r>
              <a:rPr lang="en-US" dirty="0"/>
              <a:t>Strings</a:t>
            </a:r>
            <a:endParaRPr lang="en-IN" dirty="0">
              <a:latin typeface="+mj-lt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can be defined as a </a:t>
            </a:r>
            <a:r>
              <a:rPr lang="en-US" b="1" dirty="0">
                <a:solidFill>
                  <a:srgbClr val="C00000"/>
                </a:solidFill>
              </a:rPr>
              <a:t>sequence of letters, digits, punctuation and so on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b="1" dirty="0"/>
              <a:t> </a:t>
            </a:r>
            <a:r>
              <a:rPr lang="en-US" dirty="0"/>
              <a:t>in a JavaScript is </a:t>
            </a:r>
            <a:r>
              <a:rPr lang="en-US" b="1" dirty="0">
                <a:solidFill>
                  <a:srgbClr val="C00000"/>
                </a:solidFill>
              </a:rPr>
              <a:t>wrapped</a:t>
            </a:r>
            <a:r>
              <a:rPr lang="en-US" dirty="0"/>
              <a:t> with </a:t>
            </a:r>
            <a:r>
              <a:rPr lang="en-US" b="1" dirty="0">
                <a:solidFill>
                  <a:srgbClr val="C00000"/>
                </a:solidFill>
              </a:rPr>
              <a:t>single or double quotes</a:t>
            </a:r>
          </a:p>
          <a:p>
            <a:pPr algn="just"/>
            <a:r>
              <a:rPr lang="en-US" dirty="0"/>
              <a:t>Strings can be </a:t>
            </a:r>
            <a:r>
              <a:rPr lang="en-US" b="1" dirty="0">
                <a:solidFill>
                  <a:srgbClr val="C00000"/>
                </a:solidFill>
              </a:rPr>
              <a:t>joined</a:t>
            </a:r>
            <a:r>
              <a:rPr lang="en-US" b="1" dirty="0"/>
              <a:t> </a:t>
            </a:r>
            <a:r>
              <a:rPr lang="en-US" dirty="0"/>
              <a:t>together with the </a:t>
            </a:r>
            <a:r>
              <a:rPr lang="en-US" b="1" dirty="0">
                <a:solidFill>
                  <a:srgbClr val="C00000"/>
                </a:solidFill>
              </a:rPr>
              <a:t>+ operator</a:t>
            </a:r>
            <a:r>
              <a:rPr lang="en-US" dirty="0"/>
              <a:t>, which is called </a:t>
            </a:r>
            <a:r>
              <a:rPr lang="en-US" b="1" dirty="0">
                <a:solidFill>
                  <a:srgbClr val="C00000"/>
                </a:solidFill>
              </a:rPr>
              <a:t>concatenation</a:t>
            </a:r>
            <a:r>
              <a:rPr lang="en-US" dirty="0"/>
              <a:t>.</a:t>
            </a:r>
          </a:p>
          <a:p>
            <a:pPr lvl="1">
              <a:buNone/>
            </a:pPr>
            <a:r>
              <a:rPr lang="en-US" dirty="0"/>
              <a:t>For Example,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mystring</a:t>
            </a:r>
            <a:r>
              <a:rPr lang="en-US" dirty="0"/>
              <a:t> = “my college name is ” + “</a:t>
            </a:r>
            <a:r>
              <a:rPr lang="en-US" dirty="0" err="1"/>
              <a:t>Darshan</a:t>
            </a:r>
            <a:r>
              <a:rPr lang="en-US" dirty="0"/>
              <a:t>”;</a:t>
            </a:r>
          </a:p>
          <a:p>
            <a:pPr algn="just"/>
            <a:r>
              <a:rPr lang="en-US" dirty="0"/>
              <a:t>As string is an object type it also has some useful features.</a:t>
            </a:r>
          </a:p>
          <a:p>
            <a:pPr lvl="1">
              <a:buNone/>
            </a:pPr>
            <a:r>
              <a:rPr lang="en-US" dirty="0"/>
              <a:t>For Example,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lenStr</a:t>
            </a:r>
            <a:r>
              <a:rPr lang="en-US" dirty="0"/>
              <a:t> = </a:t>
            </a:r>
            <a:r>
              <a:rPr lang="en-US" dirty="0" err="1"/>
              <a:t>mystring</a:t>
            </a:r>
            <a:r>
              <a:rPr lang="en-US" b="1" dirty="0" err="1">
                <a:solidFill>
                  <a:srgbClr val="C00000"/>
                </a:solidFill>
              </a:rPr>
              <a:t>.length</a:t>
            </a:r>
            <a:r>
              <a:rPr lang="en-US" dirty="0"/>
              <a:t>;</a:t>
            </a:r>
          </a:p>
          <a:p>
            <a:pPr lvl="1">
              <a:buNone/>
            </a:pPr>
            <a:r>
              <a:rPr lang="en-US" dirty="0"/>
              <a:t>Which returns the </a:t>
            </a:r>
            <a:r>
              <a:rPr lang="en-US" b="1" dirty="0">
                <a:solidFill>
                  <a:srgbClr val="C00000"/>
                </a:solidFill>
              </a:rPr>
              <a:t>length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b="1" dirty="0"/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integer</a:t>
            </a:r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6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676400"/>
          <a:ext cx="79248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36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charAt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character</a:t>
                      </a:r>
                      <a:r>
                        <a:rPr lang="en-US" baseline="0" dirty="0"/>
                        <a:t> at a specific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indexOf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the first index of a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lastIndexOf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the last index of a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substring / </a:t>
                      </a:r>
                      <a:r>
                        <a:rPr lang="en-US" dirty="0" err="1"/>
                        <a:t>substr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section of a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Replaces a specified value with another value in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toLowerCase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a string to lower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toUpperCase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a string to upper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Strings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647700"/>
            <a:ext cx="8763000" cy="5334000"/>
          </a:xfrm>
        </p:spPr>
        <p:txBody>
          <a:bodyPr/>
          <a:lstStyle/>
          <a:p>
            <a:r>
              <a:rPr lang="en-US" dirty="0"/>
              <a:t>There are also number of methods available for string.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329529"/>
              </p:ext>
            </p:extLst>
          </p:nvPr>
        </p:nvGraphicFramePr>
        <p:xfrm>
          <a:off x="1143000" y="36576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Carriage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Backslash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136525"/>
            <a:ext cx="8763000" cy="809625"/>
          </a:xfrm>
        </p:spPr>
        <p:txBody>
          <a:bodyPr>
            <a:normAutofit/>
          </a:bodyPr>
          <a:lstStyle/>
          <a:p>
            <a:r>
              <a:rPr lang="en-US" dirty="0"/>
              <a:t>Strings (Cont.)</a:t>
            </a:r>
            <a:endParaRPr lang="en-IN" dirty="0">
              <a:latin typeface="+mj-lt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34636" y="458788"/>
            <a:ext cx="8763000" cy="5334000"/>
          </a:xfrm>
        </p:spPr>
        <p:txBody>
          <a:bodyPr/>
          <a:lstStyle/>
          <a:p>
            <a:pPr algn="just"/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escape sequence </a:t>
            </a:r>
            <a:r>
              <a:rPr lang="en-US" dirty="0"/>
              <a:t>is a sequence of characters that </a:t>
            </a:r>
            <a:r>
              <a:rPr lang="en-US" b="1" dirty="0">
                <a:solidFill>
                  <a:srgbClr val="C00000"/>
                </a:solidFill>
              </a:rPr>
              <a:t>does not represent itself </a:t>
            </a:r>
            <a:r>
              <a:rPr lang="en-US" dirty="0"/>
              <a:t>when used inside a character or string, </a:t>
            </a:r>
            <a:r>
              <a:rPr lang="en-US" b="1" dirty="0">
                <a:solidFill>
                  <a:srgbClr val="C00000"/>
                </a:solidFill>
              </a:rPr>
              <a:t>but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translated into another character </a:t>
            </a:r>
            <a:r>
              <a:rPr lang="en-US" dirty="0"/>
              <a:t>or a </a:t>
            </a:r>
            <a:r>
              <a:rPr lang="en-US" b="1" dirty="0">
                <a:solidFill>
                  <a:srgbClr val="C00000"/>
                </a:solidFill>
              </a:rPr>
              <a:t>sequence of characters </a:t>
            </a:r>
            <a:r>
              <a:rPr lang="en-US" dirty="0"/>
              <a:t>that may be difficult or impossible to represent directly.</a:t>
            </a:r>
          </a:p>
          <a:p>
            <a:pPr algn="just"/>
            <a:r>
              <a:rPr lang="en-US" dirty="0"/>
              <a:t>Some Useful Escape sequences :</a:t>
            </a:r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6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9625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  <a:endParaRPr lang="en-IN" dirty="0">
              <a:latin typeface="+mj-l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array</a:t>
            </a:r>
            <a:r>
              <a:rPr lang="en-US" dirty="0"/>
              <a:t> is a </a:t>
            </a:r>
            <a:r>
              <a:rPr lang="en-US" b="1" dirty="0">
                <a:solidFill>
                  <a:srgbClr val="C00000"/>
                </a:solidFill>
              </a:rPr>
              <a:t>collection of data</a:t>
            </a:r>
            <a:r>
              <a:rPr lang="en-US" dirty="0"/>
              <a:t>, each item in array has an index to access it.</a:t>
            </a:r>
          </a:p>
          <a:p>
            <a:r>
              <a:rPr lang="en-US" dirty="0"/>
              <a:t>Ways to use array in JavaScript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 = new Array();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[0] = “</a:t>
            </a:r>
            <a:r>
              <a:rPr lang="en-US" dirty="0" err="1"/>
              <a:t>darshan</a:t>
            </a:r>
            <a:r>
              <a:rPr lang="en-US" dirty="0"/>
              <a:t>”;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[1] = 222;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[2] = false;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 = new Array(“</a:t>
            </a:r>
            <a:r>
              <a:rPr lang="en-US" dirty="0" err="1"/>
              <a:t>darshan</a:t>
            </a:r>
            <a:r>
              <a:rPr lang="en-US" dirty="0"/>
              <a:t>” , 123 , true);</a:t>
            </a:r>
          </a:p>
        </p:txBody>
      </p:sp>
    </p:spTree>
    <p:extLst>
      <p:ext uri="{BB962C8B-B14F-4D97-AF65-F5344CB8AC3E}">
        <p14:creationId xmlns:p14="http://schemas.microsoft.com/office/powerpoint/2010/main" val="359808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A JavaScript function is a </a:t>
            </a:r>
            <a:r>
              <a:rPr lang="en-US" sz="2800" b="1" dirty="0">
                <a:solidFill>
                  <a:srgbClr val="C00000"/>
                </a:solidFill>
              </a:rPr>
              <a:t>block of code </a:t>
            </a:r>
            <a:r>
              <a:rPr lang="en-US" sz="2800" dirty="0"/>
              <a:t>designed to perform a particular task.</a:t>
            </a:r>
          </a:p>
          <a:p>
            <a:pPr algn="just"/>
            <a:r>
              <a:rPr lang="en-US" sz="2800" dirty="0"/>
              <a:t>A JavaScript function is </a:t>
            </a:r>
            <a:r>
              <a:rPr lang="en-US" sz="2800" b="1" dirty="0">
                <a:solidFill>
                  <a:srgbClr val="C00000"/>
                </a:solidFill>
              </a:rPr>
              <a:t>executed</a:t>
            </a:r>
            <a:r>
              <a:rPr lang="en-US" sz="2800" b="1" dirty="0"/>
              <a:t> </a:t>
            </a:r>
            <a:r>
              <a:rPr lang="en-US" sz="2800" dirty="0"/>
              <a:t>when "</a:t>
            </a:r>
            <a:r>
              <a:rPr lang="en-US" sz="2800" b="1" dirty="0">
                <a:solidFill>
                  <a:srgbClr val="C00000"/>
                </a:solidFill>
              </a:rPr>
              <a:t>something</a:t>
            </a:r>
            <a:r>
              <a:rPr lang="en-US" sz="2800" dirty="0"/>
              <a:t>" </a:t>
            </a:r>
            <a:r>
              <a:rPr lang="en-US" sz="2800" b="1" dirty="0">
                <a:solidFill>
                  <a:srgbClr val="C00000"/>
                </a:solidFill>
              </a:rPr>
              <a:t>invokes</a:t>
            </a:r>
            <a:r>
              <a:rPr lang="en-US" sz="2800" b="1" dirty="0"/>
              <a:t> </a:t>
            </a:r>
            <a:r>
              <a:rPr lang="en-US" sz="2800" dirty="0"/>
              <a:t>it.</a:t>
            </a:r>
          </a:p>
          <a:p>
            <a:pPr algn="just"/>
            <a:r>
              <a:rPr lang="en-US" sz="2800" dirty="0"/>
              <a:t>A JavaScript function is defined with the </a:t>
            </a:r>
            <a:r>
              <a:rPr lang="en-US" sz="2800" b="1" dirty="0">
                <a:solidFill>
                  <a:srgbClr val="C00000"/>
                </a:solidFill>
              </a:rPr>
              <a:t>function</a:t>
            </a:r>
            <a:r>
              <a:rPr lang="en-US" sz="2800" b="1" dirty="0"/>
              <a:t> </a:t>
            </a:r>
            <a:r>
              <a:rPr lang="en-US" sz="2800" dirty="0"/>
              <a:t>keyword, </a:t>
            </a:r>
            <a:r>
              <a:rPr lang="en-US" sz="2800" b="1" dirty="0">
                <a:solidFill>
                  <a:srgbClr val="C00000"/>
                </a:solidFill>
              </a:rPr>
              <a:t>followed by a name</a:t>
            </a:r>
            <a:r>
              <a:rPr lang="en-US" sz="2800" dirty="0">
                <a:solidFill>
                  <a:srgbClr val="C00000"/>
                </a:solidFill>
              </a:rPr>
              <a:t>, </a:t>
            </a:r>
            <a:r>
              <a:rPr lang="en-US" sz="2800" b="1" dirty="0">
                <a:solidFill>
                  <a:srgbClr val="C00000"/>
                </a:solidFill>
              </a:rPr>
              <a:t>followed by parentheses ()</a:t>
            </a:r>
            <a:r>
              <a:rPr lang="en-US" sz="2800" dirty="0">
                <a:solidFill>
                  <a:srgbClr val="C00000"/>
                </a:solidFill>
              </a:rPr>
              <a:t>.</a:t>
            </a:r>
          </a:p>
          <a:p>
            <a:pPr algn="just"/>
            <a:r>
              <a:rPr lang="en-US" sz="2800" dirty="0"/>
              <a:t> The </a:t>
            </a:r>
            <a:r>
              <a:rPr lang="en-US" sz="2800" b="1" dirty="0">
                <a:solidFill>
                  <a:srgbClr val="C00000"/>
                </a:solidFill>
              </a:rPr>
              <a:t>parentheses</a:t>
            </a:r>
            <a:r>
              <a:rPr lang="en-US" sz="2800" b="1" dirty="0"/>
              <a:t> </a:t>
            </a:r>
            <a:r>
              <a:rPr lang="en-US" sz="2800" dirty="0"/>
              <a:t>may </a:t>
            </a:r>
            <a:r>
              <a:rPr lang="en-US" sz="2800" b="1" dirty="0">
                <a:solidFill>
                  <a:srgbClr val="C00000"/>
                </a:solidFill>
              </a:rPr>
              <a:t>include parameter </a:t>
            </a:r>
            <a:r>
              <a:rPr lang="en-US" sz="2800" dirty="0"/>
              <a:t>names </a:t>
            </a:r>
            <a:r>
              <a:rPr lang="en-US" sz="2800" b="1" dirty="0">
                <a:solidFill>
                  <a:srgbClr val="C00000"/>
                </a:solidFill>
              </a:rPr>
              <a:t>separated</a:t>
            </a:r>
            <a:r>
              <a:rPr lang="en-US" sz="2800" b="1" dirty="0"/>
              <a:t> </a:t>
            </a:r>
            <a:r>
              <a:rPr lang="en-US" sz="2800" dirty="0"/>
              <a:t>by </a:t>
            </a:r>
            <a:r>
              <a:rPr lang="en-US" sz="2800" b="1" dirty="0">
                <a:solidFill>
                  <a:srgbClr val="C00000"/>
                </a:solidFill>
              </a:rPr>
              <a:t>commas</a:t>
            </a:r>
            <a:r>
              <a:rPr lang="en-US" sz="2800" dirty="0"/>
              <a:t>: (parameter1, parameter2, ...)</a:t>
            </a:r>
          </a:p>
          <a:p>
            <a:pPr algn="just"/>
            <a:r>
              <a:rPr lang="en-US" sz="2800" dirty="0"/>
              <a:t>The </a:t>
            </a:r>
            <a:r>
              <a:rPr lang="en-US" sz="2800" b="1" dirty="0">
                <a:solidFill>
                  <a:srgbClr val="C00000"/>
                </a:solidFill>
              </a:rPr>
              <a:t>code to be executed</a:t>
            </a:r>
            <a:r>
              <a:rPr lang="en-US" sz="2800" dirty="0"/>
              <a:t>, by the function, is placed inside </a:t>
            </a:r>
            <a:r>
              <a:rPr lang="en-US" sz="2800" b="1" dirty="0">
                <a:solidFill>
                  <a:srgbClr val="C00000"/>
                </a:solidFill>
              </a:rPr>
              <a:t>curly brackets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Example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5410200"/>
            <a:ext cx="3810000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</a:p>
          <a:p>
            <a:r>
              <a:rPr lang="en-US" dirty="0"/>
              <a:t>	return p1 * p2;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Functions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/>
          <a:lstStyle/>
          <a:p>
            <a:pPr algn="just"/>
            <a:r>
              <a:rPr lang="en-US" dirty="0"/>
              <a:t>When JavaScript </a:t>
            </a:r>
            <a:r>
              <a:rPr lang="en-US" b="1" dirty="0">
                <a:solidFill>
                  <a:srgbClr val="C00000"/>
                </a:solidFill>
              </a:rPr>
              <a:t>reaches a return </a:t>
            </a:r>
            <a:r>
              <a:rPr lang="en-US" dirty="0"/>
              <a:t>statement, the function will </a:t>
            </a:r>
            <a:r>
              <a:rPr lang="en-US" b="1" dirty="0">
                <a:solidFill>
                  <a:srgbClr val="C00000"/>
                </a:solidFill>
              </a:rPr>
              <a:t>stop executing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If the function was invoked from a statement, JavaScript will "return" to execute the code after the invoking statement.</a:t>
            </a:r>
          </a:p>
          <a:p>
            <a:pPr algn="just"/>
            <a:r>
              <a:rPr lang="en-US" dirty="0"/>
              <a:t>The code inside the function will execute when "something" invokes (calls) the function:</a:t>
            </a:r>
          </a:p>
          <a:p>
            <a:pPr lvl="1"/>
            <a:r>
              <a:rPr lang="en-US" dirty="0"/>
              <a:t>When an </a:t>
            </a:r>
            <a:r>
              <a:rPr lang="en-US" b="1" dirty="0">
                <a:solidFill>
                  <a:srgbClr val="C00000"/>
                </a:solidFill>
              </a:rPr>
              <a:t>event occurs </a:t>
            </a:r>
            <a:r>
              <a:rPr lang="en-US" dirty="0"/>
              <a:t>(when a user clicks a button)</a:t>
            </a:r>
          </a:p>
          <a:p>
            <a:pPr lvl="1"/>
            <a:r>
              <a:rPr lang="en-US" dirty="0"/>
              <a:t>When it is invoked (</a:t>
            </a:r>
            <a:r>
              <a:rPr lang="en-US" b="1" dirty="0">
                <a:solidFill>
                  <a:srgbClr val="C00000"/>
                </a:solidFill>
              </a:rPr>
              <a:t>called</a:t>
            </a:r>
            <a:r>
              <a:rPr lang="en-US" dirty="0"/>
              <a:t>) from JavaScript code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Automatically</a:t>
            </a:r>
            <a:r>
              <a:rPr lang="en-US" dirty="0"/>
              <a:t> (self invoked)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9625"/>
          </a:xfrm>
        </p:spPr>
        <p:txBody>
          <a:bodyPr>
            <a:normAutofit/>
          </a:bodyPr>
          <a:lstStyle/>
          <a:p>
            <a:r>
              <a:rPr lang="en-US" dirty="0"/>
              <a:t>Pop up Boxes</a:t>
            </a:r>
            <a:endParaRPr lang="en-IN" dirty="0">
              <a:latin typeface="+mj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Popup boxes can be used to raise an alert, or to get confirmation on any input or to have a kind of input from the users.</a:t>
            </a:r>
          </a:p>
          <a:p>
            <a:pPr algn="just"/>
            <a:r>
              <a:rPr lang="en-US" dirty="0"/>
              <a:t>JavaScript supports </a:t>
            </a:r>
            <a:r>
              <a:rPr lang="en-US" b="1" dirty="0">
                <a:solidFill>
                  <a:srgbClr val="C00000"/>
                </a:solidFill>
              </a:rPr>
              <a:t>three</a:t>
            </a:r>
            <a:r>
              <a:rPr lang="en-US" dirty="0"/>
              <a:t> types of popup boxes. </a:t>
            </a:r>
          </a:p>
          <a:p>
            <a:pPr lvl="1"/>
            <a:r>
              <a:rPr lang="en-US" sz="2400" dirty="0"/>
              <a:t>Alert box</a:t>
            </a:r>
          </a:p>
          <a:p>
            <a:pPr lvl="1"/>
            <a:r>
              <a:rPr lang="en-US" sz="2400" dirty="0"/>
              <a:t>Confirm box</a:t>
            </a:r>
            <a:endParaRPr lang="en-US" sz="2200" dirty="0"/>
          </a:p>
          <a:p>
            <a:pPr lvl="1"/>
            <a:r>
              <a:rPr lang="en-US" sz="2400" dirty="0"/>
              <a:t>Prompt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2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Alert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50" y="670679"/>
            <a:ext cx="8763000" cy="5334000"/>
          </a:xfrm>
        </p:spPr>
        <p:txBody>
          <a:bodyPr/>
          <a:lstStyle/>
          <a:p>
            <a:pPr algn="just"/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alert box </a:t>
            </a:r>
            <a:r>
              <a:rPr lang="en-US" dirty="0"/>
              <a:t>is used if you want to </a:t>
            </a:r>
            <a:r>
              <a:rPr lang="en-US" b="1" dirty="0">
                <a:solidFill>
                  <a:srgbClr val="C00000"/>
                </a:solidFill>
              </a:rPr>
              <a:t>make sure </a:t>
            </a:r>
            <a:r>
              <a:rPr lang="en-US" dirty="0"/>
              <a:t>information </a:t>
            </a:r>
            <a:r>
              <a:rPr lang="en-US" b="1" dirty="0">
                <a:solidFill>
                  <a:srgbClr val="C00000"/>
                </a:solidFill>
              </a:rPr>
              <a:t>comes through</a:t>
            </a:r>
            <a:r>
              <a:rPr lang="en-US" dirty="0"/>
              <a:t> to the </a:t>
            </a:r>
            <a:r>
              <a:rPr lang="en-US" b="1" dirty="0">
                <a:solidFill>
                  <a:srgbClr val="C00000"/>
                </a:solidFill>
              </a:rPr>
              <a:t>user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When an alert box pops up, the user will </a:t>
            </a:r>
            <a:r>
              <a:rPr lang="en-US" b="1" dirty="0">
                <a:solidFill>
                  <a:srgbClr val="C00000"/>
                </a:solidFill>
              </a:rPr>
              <a:t>have to click "OK" </a:t>
            </a:r>
            <a:r>
              <a:rPr lang="en-US" dirty="0"/>
              <a:t>to proceed.</a:t>
            </a:r>
          </a:p>
          <a:p>
            <a:pPr algn="just"/>
            <a:r>
              <a:rPr lang="en-US" dirty="0"/>
              <a:t>It can be used to display the result of validation.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337679"/>
            <a:ext cx="38100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 &lt;head&gt;</a:t>
            </a:r>
          </a:p>
          <a:p>
            <a:r>
              <a:rPr lang="en-US" dirty="0"/>
              <a:t>    	&lt;title&gt;Alert Box&lt;/title&gt;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	&lt;script&gt;</a:t>
            </a:r>
          </a:p>
          <a:p>
            <a:r>
              <a:rPr lang="en-US" dirty="0"/>
              <a:t>                            alert("Hello World");</a:t>
            </a:r>
          </a:p>
          <a:p>
            <a:r>
              <a:rPr lang="en-US" dirty="0"/>
              <a:t>	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581400"/>
            <a:ext cx="43624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IN" dirty="0">
                <a:latin typeface="+mj-lt"/>
              </a:rPr>
              <a:t>Outline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Task Performed by Client side Scripts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Pros &amp; Cons of Client side Scripts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Client side Scripts V/S Server side Scripts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Conditions &amp; Loops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Pop up boxes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External JavaScript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JavaScript Objects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DHTML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202BE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Confirm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609600"/>
            <a:ext cx="8763000" cy="5334000"/>
          </a:xfrm>
        </p:spPr>
        <p:txBody>
          <a:bodyPr/>
          <a:lstStyle/>
          <a:p>
            <a:pPr algn="just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confirm box </a:t>
            </a:r>
            <a:r>
              <a:rPr lang="en-US" dirty="0"/>
              <a:t>is used if you want the user to </a:t>
            </a:r>
            <a:r>
              <a:rPr lang="en-US" b="1" dirty="0">
                <a:solidFill>
                  <a:srgbClr val="C00000"/>
                </a:solidFill>
              </a:rPr>
              <a:t>accept something</a:t>
            </a:r>
            <a:r>
              <a:rPr lang="en-US" dirty="0"/>
              <a:t>.</a:t>
            </a:r>
          </a:p>
          <a:p>
            <a:pPr algn="just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When </a:t>
            </a:r>
            <a:r>
              <a:rPr lang="en-US" dirty="0"/>
              <a:t>a confirm box </a:t>
            </a:r>
            <a:r>
              <a:rPr lang="en-US" b="1" dirty="0">
                <a:solidFill>
                  <a:srgbClr val="C00000"/>
                </a:solidFill>
              </a:rPr>
              <a:t>pops up</a:t>
            </a:r>
            <a:r>
              <a:rPr lang="en-US" dirty="0"/>
              <a:t>, the user will have to </a:t>
            </a:r>
            <a:r>
              <a:rPr lang="en-US" b="1" dirty="0">
                <a:solidFill>
                  <a:srgbClr val="C00000"/>
                </a:solidFill>
              </a:rPr>
              <a:t>click</a:t>
            </a:r>
            <a:r>
              <a:rPr lang="en-US" dirty="0"/>
              <a:t> either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or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to proceed, If the user clicks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", the box </a:t>
            </a:r>
            <a:r>
              <a:rPr lang="en-US" b="1" dirty="0">
                <a:solidFill>
                  <a:srgbClr val="C00000"/>
                </a:solidFill>
              </a:rPr>
              <a:t>returns true</a:t>
            </a:r>
            <a:r>
              <a:rPr lang="en-US" dirty="0"/>
              <a:t>. If the user clicks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", the box </a:t>
            </a:r>
            <a:r>
              <a:rPr lang="en-US" b="1" dirty="0">
                <a:solidFill>
                  <a:srgbClr val="C00000"/>
                </a:solidFill>
              </a:rPr>
              <a:t>returns false</a:t>
            </a:r>
            <a:r>
              <a:rPr lang="en-US" dirty="0"/>
              <a:t>.</a:t>
            </a:r>
          </a:p>
          <a:p>
            <a:pPr algn="just">
              <a:buClr>
                <a:schemeClr val="tx1"/>
              </a:buClr>
            </a:pPr>
            <a:r>
              <a:rPr lang="en-US" dirty="0"/>
              <a:t>Example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865418"/>
            <a:ext cx="38100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b="1" dirty="0"/>
              <a:t>confirm</a:t>
            </a:r>
            <a:r>
              <a:rPr lang="en-US" dirty="0"/>
              <a:t>(“Are you sure??");</a:t>
            </a:r>
          </a:p>
          <a:p>
            <a:r>
              <a:rPr lang="en-US" dirty="0"/>
              <a:t>   if(a==true) {</a:t>
            </a:r>
          </a:p>
          <a:p>
            <a:r>
              <a:rPr lang="en-US" dirty="0"/>
              <a:t>    	alert(“User Accepted”);</a:t>
            </a:r>
          </a:p>
          <a:p>
            <a:r>
              <a:rPr lang="en-US" dirty="0"/>
              <a:t>   }   </a:t>
            </a:r>
          </a:p>
          <a:p>
            <a:r>
              <a:rPr lang="en-US" dirty="0"/>
              <a:t>   else   {</a:t>
            </a:r>
          </a:p>
          <a:p>
            <a:r>
              <a:rPr lang="en-US" dirty="0"/>
              <a:t>   	alert(“User </a:t>
            </a:r>
            <a:r>
              <a:rPr lang="en-US" dirty="0" err="1"/>
              <a:t>Cancled</a:t>
            </a:r>
            <a:r>
              <a:rPr lang="en-US" dirty="0"/>
              <a:t>”);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&lt;/script&gt;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886200"/>
            <a:ext cx="43719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Prompt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prompt box </a:t>
            </a:r>
            <a:r>
              <a:rPr lang="en-US" dirty="0"/>
              <a:t>is used if you want the user to </a:t>
            </a:r>
            <a:r>
              <a:rPr lang="en-US" b="1" dirty="0">
                <a:solidFill>
                  <a:srgbClr val="C00000"/>
                </a:solidFill>
              </a:rPr>
              <a:t>input a value</a:t>
            </a:r>
            <a:r>
              <a:rPr lang="en-US" dirty="0"/>
              <a:t>.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When</a:t>
            </a:r>
            <a:r>
              <a:rPr lang="en-US" dirty="0"/>
              <a:t> a prompt box </a:t>
            </a:r>
            <a:r>
              <a:rPr lang="en-US" b="1" dirty="0">
                <a:solidFill>
                  <a:srgbClr val="C00000"/>
                </a:solidFill>
              </a:rPr>
              <a:t>pops up</a:t>
            </a:r>
            <a:r>
              <a:rPr lang="en-US" dirty="0"/>
              <a:t>, user have to click either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or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to proceed, If the user clicks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the box </a:t>
            </a:r>
            <a:r>
              <a:rPr lang="en-US" b="1" dirty="0">
                <a:solidFill>
                  <a:srgbClr val="C00000"/>
                </a:solidFill>
              </a:rPr>
              <a:t>returns the input value</a:t>
            </a:r>
            <a:r>
              <a:rPr lang="en-US" dirty="0"/>
              <a:t>, If the user clicks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the box </a:t>
            </a:r>
            <a:r>
              <a:rPr lang="en-US" b="1" dirty="0">
                <a:solidFill>
                  <a:srgbClr val="C00000"/>
                </a:solidFill>
              </a:rPr>
              <a:t>returns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4627" y="4191000"/>
            <a:ext cx="43053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23850" y="4191000"/>
            <a:ext cx="3810000" cy="1477328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b="1" dirty="0"/>
              <a:t>prompt</a:t>
            </a:r>
            <a:r>
              <a:rPr lang="en-US" dirty="0"/>
              <a:t>(“Enter Name");</a:t>
            </a:r>
          </a:p>
          <a:p>
            <a:r>
              <a:rPr lang="en-US" dirty="0"/>
              <a:t>   alert(“User Entered ” + a);</a:t>
            </a:r>
          </a:p>
          <a:p>
            <a:r>
              <a:rPr lang="en-US" dirty="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External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We can create external JavaScript file and embed it in many html pages.</a:t>
            </a:r>
          </a:p>
          <a:p>
            <a:pPr algn="just"/>
            <a:r>
              <a:rPr lang="en-US" dirty="0"/>
              <a:t>It provides code reusability because single JavaScript file can be used in several html pages.</a:t>
            </a:r>
          </a:p>
          <a:p>
            <a:pPr algn="just"/>
            <a:r>
              <a:rPr lang="en-US" dirty="0"/>
              <a:t>An external JavaScript file must be saved by .</a:t>
            </a:r>
            <a:r>
              <a:rPr lang="en-US" dirty="0" err="1"/>
              <a:t>js</a:t>
            </a:r>
            <a:r>
              <a:rPr lang="en-US" dirty="0"/>
              <a:t> extension.</a:t>
            </a:r>
          </a:p>
          <a:p>
            <a:pPr algn="just"/>
            <a:r>
              <a:rPr lang="en-US" dirty="0"/>
              <a:t>To embed the External JavaScript File to HTML we can use </a:t>
            </a:r>
            <a:r>
              <a:rPr lang="en-US" b="1" i="1" dirty="0">
                <a:solidFill>
                  <a:srgbClr val="C00000"/>
                </a:solidFill>
              </a:rPr>
              <a:t>script</a:t>
            </a:r>
            <a:r>
              <a:rPr lang="en-US" dirty="0"/>
              <a:t> tag with </a:t>
            </a:r>
            <a:r>
              <a:rPr lang="en-US" b="1" i="1" dirty="0" err="1">
                <a:solidFill>
                  <a:srgbClr val="C00000"/>
                </a:solidFill>
              </a:rPr>
              <a:t>src</a:t>
            </a:r>
            <a:r>
              <a:rPr lang="en-US" dirty="0"/>
              <a:t> attribute in the head section to specify the path of JavaScript file.</a:t>
            </a:r>
          </a:p>
          <a:p>
            <a:pPr algn="just"/>
            <a:r>
              <a:rPr lang="en-US" dirty="0"/>
              <a:t>For Example : </a:t>
            </a:r>
          </a:p>
          <a:p>
            <a:pPr lvl="1">
              <a:buNone/>
            </a:pPr>
            <a:r>
              <a:rPr lang="en-US" b="1" dirty="0"/>
              <a:t>&lt;</a:t>
            </a:r>
            <a:r>
              <a:rPr lang="en-US" b="1" dirty="0">
                <a:solidFill>
                  <a:srgbClr val="C00000"/>
                </a:solidFill>
              </a:rPr>
              <a:t>script</a:t>
            </a:r>
            <a:r>
              <a:rPr lang="en-US" dirty="0"/>
              <a:t> type="text/</a:t>
            </a:r>
            <a:r>
              <a:rPr lang="en-US" dirty="0" err="1"/>
              <a:t>javascript</a:t>
            </a:r>
            <a:r>
              <a:rPr lang="en-US" dirty="0"/>
              <a:t>" </a:t>
            </a:r>
            <a:r>
              <a:rPr lang="en-US" b="1" dirty="0" err="1">
                <a:solidFill>
                  <a:srgbClr val="C00000"/>
                </a:solidFill>
              </a:rPr>
              <a:t>src</a:t>
            </a:r>
            <a:r>
              <a:rPr lang="en-US" dirty="0"/>
              <a:t>="message.js"</a:t>
            </a:r>
            <a:r>
              <a:rPr lang="en-US" b="1" dirty="0"/>
              <a:t>&gt;&lt;</a:t>
            </a:r>
            <a:r>
              <a:rPr lang="en-US" b="1" dirty="0">
                <a:solidFill>
                  <a:srgbClr val="C00000"/>
                </a:solidFill>
              </a:rPr>
              <a:t>/script</a:t>
            </a:r>
            <a:r>
              <a:rPr lang="en-US" b="1" dirty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External JavaScript (Example)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066800"/>
            <a:ext cx="8458200" cy="2585323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message.js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myAlert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r>
              <a:rPr lang="en-US" dirty="0"/>
              <a:t>	if(confirm("Are you sure you want to display the message????")) {</a:t>
            </a:r>
          </a:p>
          <a:p>
            <a:r>
              <a:rPr lang="en-US" dirty="0"/>
              <a:t>		alert(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 {</a:t>
            </a:r>
          </a:p>
          <a:p>
            <a:r>
              <a:rPr lang="en-US" dirty="0"/>
              <a:t>		alert("Message not Displayed as User </a:t>
            </a:r>
            <a:r>
              <a:rPr lang="en-US" dirty="0" err="1"/>
              <a:t>Cancled</a:t>
            </a:r>
            <a:r>
              <a:rPr lang="en-US" dirty="0"/>
              <a:t> Operation");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733800"/>
            <a:ext cx="5257800" cy="2585323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myHtml.html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  &lt;script </a:t>
            </a:r>
            <a:r>
              <a:rPr lang="en-US" dirty="0" err="1"/>
              <a:t>src</a:t>
            </a:r>
            <a:r>
              <a:rPr lang="en-US" dirty="0"/>
              <a:t>=“message.js”&gt;&lt;/script&gt;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&lt;script&gt; </a:t>
            </a:r>
            <a:r>
              <a:rPr lang="en-US" dirty="0" err="1"/>
              <a:t>myAlert</a:t>
            </a:r>
            <a:r>
              <a:rPr lang="en-US" dirty="0"/>
              <a:t>(“Hello World”); 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4191000"/>
            <a:ext cx="42481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object is just a special kind of data, with properties and methods.</a:t>
            </a:r>
          </a:p>
          <a:p>
            <a:r>
              <a:rPr lang="en-US" dirty="0"/>
              <a:t>Accessing Object Properties</a:t>
            </a:r>
          </a:p>
          <a:p>
            <a:pPr lvl="1"/>
            <a:r>
              <a:rPr lang="en-US" dirty="0"/>
              <a:t>Properties are the values associated with an object.</a:t>
            </a:r>
          </a:p>
          <a:p>
            <a:pPr lvl="1"/>
            <a:r>
              <a:rPr lang="en-US" dirty="0"/>
              <a:t>The syntax for accessing the property of an object is below</a:t>
            </a:r>
          </a:p>
          <a:p>
            <a:pPr lvl="2">
              <a:buNone/>
            </a:pPr>
            <a:r>
              <a:rPr lang="en-US" i="1" dirty="0"/>
              <a:t>	</a:t>
            </a:r>
            <a:r>
              <a:rPr lang="en-US" i="1" dirty="0" err="1"/>
              <a:t>objectName.propertyName</a:t>
            </a:r>
            <a:endParaRPr lang="en-US" i="1" dirty="0"/>
          </a:p>
          <a:p>
            <a:pPr lvl="1"/>
            <a:r>
              <a:rPr lang="en-US" dirty="0"/>
              <a:t>This example uses the length property of the </a:t>
            </a:r>
            <a:r>
              <a:rPr lang="en-US" dirty="0" err="1"/>
              <a:t>Javascript’s</a:t>
            </a:r>
            <a:r>
              <a:rPr lang="en-US" dirty="0"/>
              <a:t> inbuilt object(String) to find the length of a string:</a:t>
            </a:r>
          </a:p>
          <a:p>
            <a:pPr lvl="2" algn="l">
              <a:buNone/>
            </a:pPr>
            <a:r>
              <a:rPr lang="en-US" i="1" dirty="0"/>
              <a:t>	</a:t>
            </a:r>
            <a:r>
              <a:rPr lang="en-US" i="1" dirty="0" err="1"/>
              <a:t>var</a:t>
            </a:r>
            <a:r>
              <a:rPr lang="en-US" i="1" dirty="0"/>
              <a:t> message="Hello World!";</a:t>
            </a:r>
            <a:br>
              <a:rPr lang="en-US" i="1" dirty="0"/>
            </a:br>
            <a:r>
              <a:rPr lang="en-US" i="1" dirty="0" err="1"/>
              <a:t>var</a:t>
            </a:r>
            <a:r>
              <a:rPr lang="en-US" i="1" dirty="0"/>
              <a:t> x=</a:t>
            </a:r>
            <a:r>
              <a:rPr lang="en-US" i="1" dirty="0" err="1"/>
              <a:t>message.length</a:t>
            </a:r>
            <a:r>
              <a:rPr lang="en-US" i="1" dirty="0"/>
              <a:t>;</a:t>
            </a:r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JavaScript Objects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/>
          <a:lstStyle/>
          <a:p>
            <a:r>
              <a:rPr lang="en-US" dirty="0"/>
              <a:t>Accessing Object Methods</a:t>
            </a:r>
          </a:p>
          <a:p>
            <a:pPr lvl="1"/>
            <a:r>
              <a:rPr lang="en-US" dirty="0"/>
              <a:t>Methods are the actions that can be performed on objects.</a:t>
            </a:r>
          </a:p>
          <a:p>
            <a:pPr lvl="1" algn="l"/>
            <a:r>
              <a:rPr lang="en-US" dirty="0"/>
              <a:t>You can call a method with the following syntax.</a:t>
            </a:r>
            <a:r>
              <a:rPr lang="en-US" i="1" dirty="0"/>
              <a:t>	</a:t>
            </a:r>
            <a:r>
              <a:rPr lang="en-US" i="1" dirty="0" err="1"/>
              <a:t>objectName.methodName</a:t>
            </a:r>
            <a:r>
              <a:rPr lang="en-US" i="1" dirty="0"/>
              <a:t>()</a:t>
            </a:r>
          </a:p>
          <a:p>
            <a:pPr lvl="1"/>
            <a:r>
              <a:rPr lang="en-US" dirty="0"/>
              <a:t>This example uses the </a:t>
            </a:r>
            <a:r>
              <a:rPr lang="en-US" dirty="0" err="1"/>
              <a:t>toUpperCase</a:t>
            </a:r>
            <a:r>
              <a:rPr lang="en-US" dirty="0"/>
              <a:t> method of the String object to convert string to upper case:</a:t>
            </a:r>
          </a:p>
          <a:p>
            <a:pPr lvl="2" algn="l">
              <a:buNone/>
            </a:pPr>
            <a:r>
              <a:rPr lang="en-US" i="1" dirty="0"/>
              <a:t>	</a:t>
            </a:r>
            <a:r>
              <a:rPr lang="en-US" i="1" dirty="0" err="1"/>
              <a:t>var</a:t>
            </a:r>
            <a:r>
              <a:rPr lang="en-US" i="1" dirty="0"/>
              <a:t> message="Hello World!";</a:t>
            </a:r>
            <a:br>
              <a:rPr lang="en-US" i="1" dirty="0"/>
            </a:br>
            <a:r>
              <a:rPr lang="en-US" i="1" dirty="0" err="1"/>
              <a:t>var</a:t>
            </a:r>
            <a:r>
              <a:rPr lang="en-US" i="1" dirty="0"/>
              <a:t> x=</a:t>
            </a:r>
            <a:r>
              <a:rPr lang="en-US" i="1" dirty="0" err="1"/>
              <a:t>message.toUpperCase</a:t>
            </a:r>
            <a:r>
              <a:rPr lang="en-US" i="1" dirty="0"/>
              <a:t>();</a:t>
            </a:r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JavaScript’s inbuilt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/>
          <a:lstStyle/>
          <a:p>
            <a:r>
              <a:rPr lang="en-US" dirty="0"/>
              <a:t>JavaScript comes with some inbuilt objects which are,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Math</a:t>
            </a:r>
          </a:p>
          <a:p>
            <a:pPr lvl="1"/>
            <a:r>
              <a:rPr lang="en-US" dirty="0" err="1"/>
              <a:t>RegExp</a:t>
            </a:r>
            <a:endParaRPr lang="en-US" dirty="0"/>
          </a:p>
          <a:p>
            <a:pPr lvl="1">
              <a:buNone/>
            </a:pPr>
            <a:r>
              <a:rPr lang="en-US" dirty="0"/>
              <a:t>	etc….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Math Object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/>
          <a:lstStyle/>
          <a:p>
            <a:pPr algn="just"/>
            <a:r>
              <a:rPr lang="en-US" dirty="0"/>
              <a:t>The Math object allows you to perform mathematical tasks.</a:t>
            </a:r>
          </a:p>
          <a:p>
            <a:pPr algn="just"/>
            <a:r>
              <a:rPr lang="en-US" dirty="0"/>
              <a:t>The Math object includes several mathematical constants and methods.</a:t>
            </a:r>
          </a:p>
          <a:p>
            <a:pPr algn="just"/>
            <a:r>
              <a:rPr lang="en-US" dirty="0"/>
              <a:t>Example for using properties/methods of Math: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4038600"/>
            <a:ext cx="3810000" cy="1477328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	</a:t>
            </a:r>
            <a:r>
              <a:rPr lang="en-US" i="1" dirty="0"/>
              <a:t> </a:t>
            </a:r>
            <a:r>
              <a:rPr lang="en-US" i="1" dirty="0" err="1"/>
              <a:t>var</a:t>
            </a:r>
            <a:r>
              <a:rPr lang="en-US" i="1" dirty="0"/>
              <a:t> x=</a:t>
            </a:r>
            <a:r>
              <a:rPr lang="en-US" i="1" dirty="0" err="1"/>
              <a:t>Math.PI</a:t>
            </a:r>
            <a:r>
              <a:rPr lang="en-US" i="1" dirty="0"/>
              <a:t>;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i="1" dirty="0" err="1"/>
              <a:t>var</a:t>
            </a:r>
            <a:r>
              <a:rPr lang="en-US" i="1" dirty="0"/>
              <a:t> y=</a:t>
            </a:r>
            <a:r>
              <a:rPr lang="en-US" i="1" dirty="0" err="1"/>
              <a:t>Math.sqrt</a:t>
            </a:r>
            <a:r>
              <a:rPr lang="en-US" i="1" dirty="0"/>
              <a:t>(16);</a:t>
            </a:r>
            <a:endParaRPr lang="en-US" dirty="0"/>
          </a:p>
          <a:p>
            <a:r>
              <a:rPr lang="en-US" dirty="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Math Object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/>
          <a:lstStyle/>
          <a:p>
            <a:r>
              <a:rPr lang="en-US" dirty="0"/>
              <a:t>Math object has some properties which are,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676400"/>
          <a:ext cx="79248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36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Euler's number(approx.2.718)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natural logarithm of 2 (approx.0.693)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natural logarithm of 10 (approx.2.302)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LOG2E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base‐2 logarithm of E (approx.1.442)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LOG10E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base‐10 logarithm of E (approx.0.434)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PI(approx.3.14)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SQRT1_2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square</a:t>
                      </a:r>
                      <a:r>
                        <a:rPr lang="en-US" baseline="0" dirty="0"/>
                        <a:t> root of 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SQRT2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square root of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Math Methods (Cont.)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066800"/>
          <a:ext cx="4648200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absolute value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sine of x (x is in radians)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cos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cosine of x (x is in radians)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tan(x)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tan of x (x is in radians)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acos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arccosine of x, in radians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asin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arcsine of x, in radians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atan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arctangent of x as a numeric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atan2(x)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arctangent</a:t>
                      </a:r>
                      <a:r>
                        <a:rPr lang="en-US" baseline="0" dirty="0"/>
                        <a:t> of x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random floating number between 0 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953000" y="1066800"/>
          <a:ext cx="396240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value of 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ceil(x)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x, rounded upwards to the nearest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floor(x)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x, rounded downwards to the nearest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natural logarithm(base E)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 x to the nearest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pow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value of x to the power of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</a:t>
                      </a:r>
                      <a:r>
                        <a:rPr lang="en-US" dirty="0" err="1"/>
                        <a:t>x,y,z</a:t>
                      </a:r>
                      <a:r>
                        <a:rPr lang="en-US" dirty="0"/>
                        <a:t>,...,n)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with the highest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sqrt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square root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Introduction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/>
          <a:lstStyle/>
          <a:p>
            <a:pPr algn="just"/>
            <a:r>
              <a:rPr lang="en-US" dirty="0"/>
              <a:t>For a Web page, </a:t>
            </a:r>
            <a:r>
              <a:rPr lang="en-US" b="1" dirty="0">
                <a:solidFill>
                  <a:srgbClr val="C00000"/>
                </a:solidFill>
              </a:rPr>
              <a:t>HTML</a:t>
            </a:r>
            <a:r>
              <a:rPr lang="en-US" dirty="0"/>
              <a:t> supplies document </a:t>
            </a:r>
            <a:r>
              <a:rPr lang="en-US" b="1" dirty="0">
                <a:solidFill>
                  <a:srgbClr val="C00000"/>
                </a:solidFill>
              </a:rPr>
              <a:t>content and structure </a:t>
            </a:r>
            <a:r>
              <a:rPr lang="en-US" dirty="0"/>
              <a:t>while </a:t>
            </a:r>
            <a:r>
              <a:rPr lang="en-US" b="1" dirty="0">
                <a:solidFill>
                  <a:srgbClr val="C00000"/>
                </a:solidFill>
              </a:rPr>
              <a:t>CSS</a:t>
            </a:r>
            <a:r>
              <a:rPr lang="en-US" dirty="0"/>
              <a:t> provides </a:t>
            </a:r>
            <a:r>
              <a:rPr lang="en-US" b="1" dirty="0">
                <a:solidFill>
                  <a:srgbClr val="C00000"/>
                </a:solidFill>
              </a:rPr>
              <a:t>presentation styling</a:t>
            </a:r>
          </a:p>
          <a:p>
            <a:pPr algn="just"/>
            <a:r>
              <a:rPr lang="en-US" dirty="0"/>
              <a:t>In addition, client-side scripts can </a:t>
            </a:r>
            <a:r>
              <a:rPr lang="en-US" b="1" dirty="0">
                <a:solidFill>
                  <a:srgbClr val="C00000"/>
                </a:solidFill>
              </a:rPr>
              <a:t>control browser actions</a:t>
            </a:r>
            <a:r>
              <a:rPr lang="en-US" b="1" dirty="0"/>
              <a:t> </a:t>
            </a:r>
            <a:r>
              <a:rPr lang="en-US" dirty="0"/>
              <a:t>associated with a Web page. </a:t>
            </a:r>
          </a:p>
          <a:p>
            <a:pPr algn="just"/>
            <a:r>
              <a:rPr lang="en-US" dirty="0"/>
              <a:t>Client-side scripts are almost written in the </a:t>
            </a:r>
            <a:r>
              <a:rPr lang="en-US" b="1" dirty="0" err="1">
                <a:solidFill>
                  <a:srgbClr val="C00000"/>
                </a:solidFill>
              </a:rPr>
              <a:t>Javascript</a:t>
            </a:r>
            <a:r>
              <a:rPr lang="en-US" dirty="0"/>
              <a:t> language to control browser’s actions.</a:t>
            </a:r>
          </a:p>
          <a:p>
            <a:pPr algn="just"/>
            <a:r>
              <a:rPr lang="en-US" dirty="0"/>
              <a:t>Client-side scripting can make Web pages more </a:t>
            </a:r>
            <a:r>
              <a:rPr lang="en-US" b="1" dirty="0">
                <a:solidFill>
                  <a:srgbClr val="C00000"/>
                </a:solidFill>
              </a:rPr>
              <a:t>dynamic</a:t>
            </a:r>
            <a:r>
              <a:rPr lang="en-US" dirty="0"/>
              <a:t> and more </a:t>
            </a:r>
            <a:r>
              <a:rPr lang="en-US" b="1" dirty="0">
                <a:solidFill>
                  <a:srgbClr val="C00000"/>
                </a:solidFill>
              </a:rPr>
              <a:t>responsive</a:t>
            </a:r>
          </a:p>
        </p:txBody>
      </p:sp>
    </p:spTree>
    <p:extLst>
      <p:ext uri="{BB962C8B-B14F-4D97-AF65-F5344CB8AC3E}">
        <p14:creationId xmlns:p14="http://schemas.microsoft.com/office/powerpoint/2010/main" val="8195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User Defined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/>
          <a:lstStyle/>
          <a:p>
            <a:pPr algn="just"/>
            <a:r>
              <a:rPr lang="en-US" dirty="0"/>
              <a:t>JavaScript allows you to create your own objects.</a:t>
            </a:r>
          </a:p>
          <a:p>
            <a:pPr algn="just"/>
            <a:r>
              <a:rPr lang="en-US" dirty="0"/>
              <a:t>The first step is to use the new operator.</a:t>
            </a:r>
          </a:p>
          <a:p>
            <a:pPr lvl="1">
              <a:buNone/>
            </a:pPr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i="1" dirty="0" err="1"/>
              <a:t>myObj</a:t>
            </a:r>
            <a:r>
              <a:rPr lang="en-US" i="1" dirty="0"/>
              <a:t>= new Object();</a:t>
            </a:r>
            <a:endParaRPr lang="en-US" dirty="0"/>
          </a:p>
          <a:p>
            <a:pPr algn="just"/>
            <a:r>
              <a:rPr lang="en-US" dirty="0"/>
              <a:t>This creates an empty object.</a:t>
            </a:r>
          </a:p>
          <a:p>
            <a:pPr algn="just"/>
            <a:r>
              <a:rPr lang="en-US" dirty="0"/>
              <a:t>This can then be used to start a new object that you can then give new properties and methods.</a:t>
            </a:r>
          </a:p>
          <a:p>
            <a:pPr algn="just"/>
            <a:r>
              <a:rPr lang="en-US" dirty="0"/>
              <a:t>In object- oriented programming such a new object is usually given a constructor to initialize values when it is first created.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User - Defined Objects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/>
          <a:lstStyle/>
          <a:p>
            <a:r>
              <a:rPr lang="en-US" dirty="0"/>
              <a:t>However, it is also possible to assign values when it is made with literal values.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062877"/>
            <a:ext cx="84582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</a:t>
            </a:r>
            <a:endParaRPr lang="en-US" dirty="0"/>
          </a:p>
          <a:p>
            <a:r>
              <a:rPr lang="en-US" dirty="0"/>
              <a:t> &lt;script&gt;</a:t>
            </a:r>
          </a:p>
          <a:p>
            <a:pPr lvl="1"/>
            <a:r>
              <a:rPr lang="en-US" dirty="0"/>
              <a:t>	person={</a:t>
            </a:r>
          </a:p>
          <a:p>
            <a:r>
              <a:rPr lang="en-US" dirty="0"/>
              <a:t>		</a:t>
            </a:r>
            <a:r>
              <a:rPr lang="en-US" dirty="0" err="1"/>
              <a:t>firstname</a:t>
            </a:r>
            <a:r>
              <a:rPr lang="en-US" dirty="0"/>
              <a:t>: "</a:t>
            </a:r>
            <a:r>
              <a:rPr lang="en-US" dirty="0" err="1"/>
              <a:t>Darshan</a:t>
            </a:r>
            <a:r>
              <a:rPr lang="en-US" dirty="0"/>
              <a:t>",</a:t>
            </a:r>
          </a:p>
          <a:p>
            <a:pPr lvl="2"/>
            <a:r>
              <a:rPr lang="en-US" dirty="0"/>
              <a:t>	</a:t>
            </a:r>
            <a:r>
              <a:rPr lang="en-US" dirty="0" err="1"/>
              <a:t>lastname</a:t>
            </a:r>
            <a:r>
              <a:rPr lang="en-US" dirty="0"/>
              <a:t>: "College",</a:t>
            </a:r>
          </a:p>
          <a:p>
            <a:r>
              <a:rPr lang="en-US" dirty="0"/>
              <a:t>		age: 50,</a:t>
            </a:r>
          </a:p>
          <a:p>
            <a:r>
              <a:rPr lang="en-US" dirty="0"/>
              <a:t>		</a:t>
            </a:r>
            <a:r>
              <a:rPr lang="en-US" dirty="0" err="1"/>
              <a:t>eyecolor</a:t>
            </a:r>
            <a:r>
              <a:rPr lang="en-US" dirty="0"/>
              <a:t>: "blue"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	alert(</a:t>
            </a:r>
            <a:r>
              <a:rPr lang="en-US" dirty="0" err="1"/>
              <a:t>person.firstname</a:t>
            </a:r>
            <a:r>
              <a:rPr lang="en-US" dirty="0"/>
              <a:t> + " is " + </a:t>
            </a:r>
            <a:r>
              <a:rPr lang="en-US" dirty="0" err="1"/>
              <a:t>person.age</a:t>
            </a:r>
            <a:r>
              <a:rPr lang="en-US" dirty="0"/>
              <a:t> + " years old.");</a:t>
            </a:r>
          </a:p>
          <a:p>
            <a:r>
              <a:rPr lang="en-US" dirty="0"/>
              <a:t>  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User - Defined Objects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/>
          <a:lstStyle/>
          <a:p>
            <a:pPr algn="just"/>
            <a:r>
              <a:rPr lang="en-US" dirty="0"/>
              <a:t>A constructor is pre defined method that will initialize your object.</a:t>
            </a:r>
          </a:p>
          <a:p>
            <a:pPr algn="just"/>
            <a:r>
              <a:rPr lang="en-US" dirty="0"/>
              <a:t>To do this in JavaScript a function is used that is invoked through the </a:t>
            </a:r>
            <a:r>
              <a:rPr lang="en-US" i="1" dirty="0"/>
              <a:t>new</a:t>
            </a:r>
            <a:r>
              <a:rPr lang="en-US" dirty="0"/>
              <a:t> operator.</a:t>
            </a:r>
          </a:p>
          <a:p>
            <a:pPr algn="just"/>
            <a:r>
              <a:rPr lang="en-US" dirty="0"/>
              <a:t>Any properties inside the newly created object are assigned using </a:t>
            </a:r>
            <a:r>
              <a:rPr lang="en-US" i="1" dirty="0"/>
              <a:t>this</a:t>
            </a:r>
            <a:r>
              <a:rPr lang="en-US" dirty="0"/>
              <a:t> keyword, referring to the current object being created.</a:t>
            </a:r>
          </a:p>
          <a:p>
            <a:pPr algn="just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276600"/>
            <a:ext cx="84582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</a:t>
            </a:r>
            <a:endParaRPr lang="en-US" dirty="0"/>
          </a:p>
          <a:p>
            <a:r>
              <a:rPr lang="en-US" dirty="0"/>
              <a:t> &lt;script&gt;</a:t>
            </a:r>
          </a:p>
          <a:p>
            <a:r>
              <a:rPr lang="en-US" dirty="0"/>
              <a:t>	function person(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age){</a:t>
            </a:r>
          </a:p>
          <a:p>
            <a:r>
              <a:rPr lang="en-US" dirty="0"/>
              <a:t>		</a:t>
            </a:r>
            <a:r>
              <a:rPr lang="en-US" dirty="0" err="1"/>
              <a:t>this.firstname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this.lastname</a:t>
            </a:r>
            <a:r>
              <a:rPr lang="en-US" dirty="0"/>
              <a:t> =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r>
              <a:rPr lang="en-US" dirty="0"/>
              <a:t>		this. </a:t>
            </a:r>
            <a:r>
              <a:rPr lang="en-US" dirty="0" err="1"/>
              <a:t>changeFirstName</a:t>
            </a:r>
            <a:r>
              <a:rPr lang="en-US" dirty="0"/>
              <a:t> = function (name){ </a:t>
            </a:r>
            <a:r>
              <a:rPr lang="en-US" dirty="0" err="1"/>
              <a:t>this.firstname</a:t>
            </a:r>
            <a:r>
              <a:rPr lang="en-US" dirty="0"/>
              <a:t> = name };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person1=new person("Narendra","Modi",50);</a:t>
            </a:r>
          </a:p>
          <a:p>
            <a:r>
              <a:rPr lang="en-US" dirty="0"/>
              <a:t>	person1.changeFirstName(“NAMO”);</a:t>
            </a:r>
          </a:p>
          <a:p>
            <a:r>
              <a:rPr lang="en-US" dirty="0"/>
              <a:t>	alert(person1.firstname + “ ”+ person1.lastname);</a:t>
            </a:r>
          </a:p>
          <a:p>
            <a:r>
              <a:rPr lang="en-US" dirty="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486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Document Object Model is a platform </a:t>
            </a:r>
            <a:r>
              <a:rPr lang="en-US"/>
              <a:t>and language neutral </a:t>
            </a:r>
            <a:r>
              <a:rPr lang="en-US" dirty="0"/>
              <a:t>interface that will allow programs and scripts to dynamically access and update the content, structure and style of documents.</a:t>
            </a:r>
          </a:p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window</a:t>
            </a:r>
            <a:r>
              <a:rPr lang="en-US" b="1" dirty="0"/>
              <a:t> </a:t>
            </a:r>
            <a:r>
              <a:rPr lang="en-US" dirty="0"/>
              <a:t>object is the primary point from which most other objects come.</a:t>
            </a:r>
          </a:p>
          <a:p>
            <a:pPr algn="just"/>
            <a:r>
              <a:rPr lang="en-US" dirty="0"/>
              <a:t>From the current window object </a:t>
            </a:r>
            <a:r>
              <a:rPr lang="en-US" b="1" dirty="0">
                <a:solidFill>
                  <a:srgbClr val="C00000"/>
                </a:solidFill>
              </a:rPr>
              <a:t>access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control</a:t>
            </a:r>
            <a:r>
              <a:rPr lang="en-US" dirty="0"/>
              <a:t> can be given to most aspects of the </a:t>
            </a:r>
            <a:r>
              <a:rPr lang="en-US" b="1" dirty="0">
                <a:solidFill>
                  <a:srgbClr val="C00000"/>
                </a:solidFill>
              </a:rPr>
              <a:t>browser features </a:t>
            </a:r>
            <a:r>
              <a:rPr lang="en-US" dirty="0"/>
              <a:t>and the </a:t>
            </a:r>
            <a:r>
              <a:rPr lang="en-US" b="1" dirty="0">
                <a:solidFill>
                  <a:srgbClr val="C00000"/>
                </a:solidFill>
              </a:rPr>
              <a:t>HTML document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When we write :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algn="just"/>
            <a:r>
              <a:rPr lang="en-US" dirty="0"/>
              <a:t>We are actually writing :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window.document.write</a:t>
            </a:r>
            <a:r>
              <a:rPr lang="en-US" dirty="0"/>
              <a:t>(“Hello World”);</a:t>
            </a:r>
          </a:p>
          <a:p>
            <a:pPr lvl="1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window</a:t>
            </a:r>
            <a:r>
              <a:rPr lang="en-US" b="1" dirty="0"/>
              <a:t> </a:t>
            </a:r>
            <a:r>
              <a:rPr lang="en-US" dirty="0"/>
              <a:t>is just there by default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DOM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/>
          <a:lstStyle/>
          <a:p>
            <a:pPr algn="just"/>
            <a:r>
              <a:rPr lang="en-US" dirty="0"/>
              <a:t>This </a:t>
            </a:r>
            <a:r>
              <a:rPr lang="en-US" b="1" dirty="0"/>
              <a:t>window</a:t>
            </a:r>
            <a:r>
              <a:rPr lang="en-US" dirty="0"/>
              <a:t> object represents the window or frame that displays the document and is the </a:t>
            </a:r>
            <a:r>
              <a:rPr lang="en-US"/>
              <a:t>global object </a:t>
            </a:r>
            <a:r>
              <a:rPr lang="en-US" dirty="0"/>
              <a:t>in client side programming for JavaScript.</a:t>
            </a:r>
          </a:p>
          <a:p>
            <a:pPr algn="just"/>
            <a:r>
              <a:rPr lang="en-US" dirty="0"/>
              <a:t>All the client side objects are connected to the window object.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38500" y="2781300"/>
            <a:ext cx="114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window</a:t>
            </a:r>
          </a:p>
        </p:txBody>
      </p:sp>
      <p:grpSp>
        <p:nvGrpSpPr>
          <p:cNvPr id="13" name="Group 31"/>
          <p:cNvGrpSpPr/>
          <p:nvPr/>
        </p:nvGrpSpPr>
        <p:grpSpPr>
          <a:xfrm>
            <a:off x="381000" y="3962402"/>
            <a:ext cx="1219200" cy="1904998"/>
            <a:chOff x="381000" y="3962402"/>
            <a:chExt cx="1219200" cy="1904998"/>
          </a:xfrm>
        </p:grpSpPr>
        <p:sp>
          <p:nvSpPr>
            <p:cNvPr id="5" name="Rectangle 4"/>
            <p:cNvSpPr/>
            <p:nvPr/>
          </p:nvSpPr>
          <p:spPr>
            <a:xfrm>
              <a:off x="381000" y="4648200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self,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parent,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window,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top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16200000" flipH="1">
              <a:off x="646907" y="4304507"/>
              <a:ext cx="68579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2"/>
          <p:cNvGrpSpPr/>
          <p:nvPr/>
        </p:nvGrpSpPr>
        <p:grpSpPr>
          <a:xfrm>
            <a:off x="1676400" y="3962402"/>
            <a:ext cx="1143000" cy="1142998"/>
            <a:chOff x="1676400" y="3962402"/>
            <a:chExt cx="1143000" cy="1142998"/>
          </a:xfrm>
        </p:grpSpPr>
        <p:sp>
          <p:nvSpPr>
            <p:cNvPr id="6" name="Rectangle 5"/>
            <p:cNvSpPr/>
            <p:nvPr/>
          </p:nvSpPr>
          <p:spPr>
            <a:xfrm>
              <a:off x="16764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frames[]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16200000" flipH="1">
              <a:off x="1867695" y="4304507"/>
              <a:ext cx="68579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3"/>
          <p:cNvGrpSpPr/>
          <p:nvPr/>
        </p:nvGrpSpPr>
        <p:grpSpPr>
          <a:xfrm>
            <a:off x="2895600" y="3962401"/>
            <a:ext cx="1143000" cy="1142999"/>
            <a:chOff x="2895600" y="3962401"/>
            <a:chExt cx="1143000" cy="1142999"/>
          </a:xfrm>
        </p:grpSpPr>
        <p:sp>
          <p:nvSpPr>
            <p:cNvPr id="7" name="Rectangle 6"/>
            <p:cNvSpPr/>
            <p:nvPr/>
          </p:nvSpPr>
          <p:spPr>
            <a:xfrm>
              <a:off x="28956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navigator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16200000" flipH="1">
              <a:off x="3086895" y="4304506"/>
              <a:ext cx="68579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34"/>
          <p:cNvGrpSpPr/>
          <p:nvPr/>
        </p:nvGrpSpPr>
        <p:grpSpPr>
          <a:xfrm>
            <a:off x="4114800" y="3962402"/>
            <a:ext cx="1143000" cy="1142998"/>
            <a:chOff x="4114800" y="3962402"/>
            <a:chExt cx="1143000" cy="1142998"/>
          </a:xfrm>
        </p:grpSpPr>
        <p:sp>
          <p:nvSpPr>
            <p:cNvPr id="8" name="Rectangle 7"/>
            <p:cNvSpPr/>
            <p:nvPr/>
          </p:nvSpPr>
          <p:spPr>
            <a:xfrm>
              <a:off x="41148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16200000" flipH="1">
              <a:off x="4302919" y="4304507"/>
              <a:ext cx="68579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5"/>
          <p:cNvGrpSpPr/>
          <p:nvPr/>
        </p:nvGrpSpPr>
        <p:grpSpPr>
          <a:xfrm>
            <a:off x="5334000" y="3962402"/>
            <a:ext cx="1066800" cy="1142998"/>
            <a:chOff x="5334000" y="3962402"/>
            <a:chExt cx="1066800" cy="1142998"/>
          </a:xfrm>
        </p:grpSpPr>
        <p:sp>
          <p:nvSpPr>
            <p:cNvPr id="9" name="Rectangle 8"/>
            <p:cNvSpPr/>
            <p:nvPr/>
          </p:nvSpPr>
          <p:spPr>
            <a:xfrm>
              <a:off x="5334000" y="4648200"/>
              <a:ext cx="1066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history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16200000" flipH="1">
              <a:off x="5523707" y="4304507"/>
              <a:ext cx="68579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6"/>
          <p:cNvGrpSpPr/>
          <p:nvPr/>
        </p:nvGrpSpPr>
        <p:grpSpPr>
          <a:xfrm>
            <a:off x="6477000" y="3962401"/>
            <a:ext cx="1143000" cy="1142999"/>
            <a:chOff x="6477000" y="3962401"/>
            <a:chExt cx="1143000" cy="1142999"/>
          </a:xfrm>
        </p:grpSpPr>
        <p:sp>
          <p:nvSpPr>
            <p:cNvPr id="10" name="Rectangle 9"/>
            <p:cNvSpPr/>
            <p:nvPr/>
          </p:nvSpPr>
          <p:spPr>
            <a:xfrm>
              <a:off x="64770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document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6200000" flipH="1">
              <a:off x="6742907" y="4304506"/>
              <a:ext cx="68579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37"/>
          <p:cNvGrpSpPr/>
          <p:nvPr/>
        </p:nvGrpSpPr>
        <p:grpSpPr>
          <a:xfrm>
            <a:off x="7696200" y="3962401"/>
            <a:ext cx="914400" cy="1142999"/>
            <a:chOff x="7696200" y="3962401"/>
            <a:chExt cx="914400" cy="1142999"/>
          </a:xfrm>
        </p:grpSpPr>
        <p:sp>
          <p:nvSpPr>
            <p:cNvPr id="11" name="Rectangle 10"/>
            <p:cNvSpPr/>
            <p:nvPr/>
          </p:nvSpPr>
          <p:spPr>
            <a:xfrm>
              <a:off x="7696200" y="4648200"/>
              <a:ext cx="914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screen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6200000" flipH="1">
              <a:off x="7809707" y="4304506"/>
              <a:ext cx="68579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30"/>
          <p:cNvGrpSpPr/>
          <p:nvPr/>
        </p:nvGrpSpPr>
        <p:grpSpPr>
          <a:xfrm>
            <a:off x="990600" y="3505200"/>
            <a:ext cx="7162800" cy="458788"/>
            <a:chOff x="990600" y="3505200"/>
            <a:chExt cx="7162800" cy="458788"/>
          </a:xfrm>
        </p:grpSpPr>
        <p:cxnSp>
          <p:nvCxnSpPr>
            <p:cNvPr id="18" name="Straight Connector 17"/>
            <p:cNvCxnSpPr/>
            <p:nvPr/>
          </p:nvCxnSpPr>
          <p:spPr>
            <a:xfrm rot="5400000" flipH="1">
              <a:off x="3543300" y="37330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90600" y="3962400"/>
              <a:ext cx="7162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Document Object Properties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66800"/>
          <a:ext cx="8077200" cy="515416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056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71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Property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Description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anchors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anchors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applets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applets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9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body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body element of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cookie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Returns all name/value pairs of cookies in the document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60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domain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domain name of the server that loaded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forms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forms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images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images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links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collection of all the links in the document (CSSs)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referrer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URL of the document that loaded the current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01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title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Sets or returns the title of the document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URL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full URL of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Document Object Methods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066800"/>
          <a:ext cx="8077200" cy="510082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Method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Description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write()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Writes HTML expressions or JavaScript code to a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writeln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Same as write(), but adds a newline character after each statement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9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open()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Opens an output stream to collect the output from </a:t>
                      </a:r>
                      <a:r>
                        <a:rPr lang="en-US" sz="2000" dirty="0" err="1"/>
                        <a:t>document.write</a:t>
                      </a:r>
                      <a:r>
                        <a:rPr lang="en-US" sz="2000" dirty="0"/>
                        <a:t>() or </a:t>
                      </a:r>
                      <a:r>
                        <a:rPr lang="en-US" sz="2000" dirty="0" err="1"/>
                        <a:t>document.writeln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close()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Closes the output stream previously opened with </a:t>
                      </a:r>
                      <a:r>
                        <a:rPr lang="en-US" sz="2000" dirty="0" err="1"/>
                        <a:t>document.open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getElementById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Accesses element with a specified id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getElementsByName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Accesses all elements with a specified name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getElementsByTagName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Accesses all elements with a specified tag name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alibri"/>
                          <a:ea typeface="Calibri"/>
                          <a:cs typeface="Shruti"/>
                        </a:rPr>
                        <a:t>setTimeout</a:t>
                      </a:r>
                      <a:r>
                        <a:rPr lang="en-US" sz="2000" dirty="0">
                          <a:latin typeface="Calibri"/>
                          <a:ea typeface="Calibri"/>
                          <a:cs typeface="Shruti"/>
                        </a:rPr>
                        <a:t>(),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alibri"/>
                          <a:ea typeface="Calibri"/>
                          <a:cs typeface="Shruti"/>
                        </a:rPr>
                        <a:t>clearTimeout</a:t>
                      </a:r>
                      <a:r>
                        <a:rPr lang="en-US" sz="2000" dirty="0">
                          <a:latin typeface="Calibri"/>
                          <a:ea typeface="Calibri"/>
                          <a:cs typeface="Shruti"/>
                        </a:rPr>
                        <a:t>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Shruti"/>
                        </a:rPr>
                        <a:t>Set a time period for calling</a:t>
                      </a:r>
                      <a:r>
                        <a:rPr lang="en-US" sz="2000" baseline="0" dirty="0">
                          <a:latin typeface="Calibri"/>
                          <a:ea typeface="Calibri"/>
                          <a:cs typeface="Shruti"/>
                        </a:rPr>
                        <a:t> a function once; or cancel it.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 err="1"/>
              <a:t>getElementById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/>
          <a:lstStyle/>
          <a:p>
            <a:pPr algn="just"/>
            <a:r>
              <a:rPr lang="en-US" dirty="0"/>
              <a:t>When we suppose to get the reference of the element from HTML in JavaScript using id specified in the HTML we can use this method.</a:t>
            </a:r>
          </a:p>
          <a:p>
            <a:pPr algn="just"/>
            <a:r>
              <a:rPr lang="en-US" dirty="0"/>
              <a:t>Example 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2514600"/>
            <a:ext cx="3810000" cy="1754326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&lt;input type=“text” id=“</a:t>
            </a:r>
            <a:r>
              <a:rPr lang="en-US" dirty="0" err="1"/>
              <a:t>myText</a:t>
            </a:r>
            <a:r>
              <a:rPr lang="en-US" dirty="0"/>
              <a:t>”&gt;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343400"/>
            <a:ext cx="7620000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 function </a:t>
            </a:r>
            <a:r>
              <a:rPr lang="en-US" dirty="0" err="1"/>
              <a:t>myFunction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IN" dirty="0"/>
              <a:t>       </a:t>
            </a:r>
            <a:r>
              <a:rPr lang="en-IN" dirty="0" err="1"/>
              <a:t>var</a:t>
            </a:r>
            <a:r>
              <a:rPr lang="en-IN" dirty="0"/>
              <a:t> txt = </a:t>
            </a:r>
            <a:r>
              <a:rPr lang="en-US" dirty="0" err="1"/>
              <a:t>document.</a:t>
            </a:r>
            <a:r>
              <a:rPr lang="en-US" b="1" dirty="0" err="1"/>
              <a:t>getElementById</a:t>
            </a:r>
            <a:r>
              <a:rPr lang="en-US" dirty="0"/>
              <a:t>(“</a:t>
            </a:r>
            <a:r>
              <a:rPr lang="en-US" dirty="0" err="1"/>
              <a:t>myText</a:t>
            </a:r>
            <a:r>
              <a:rPr lang="en-US" dirty="0"/>
              <a:t>”);</a:t>
            </a:r>
          </a:p>
          <a:p>
            <a:r>
              <a:rPr lang="en-US" dirty="0"/>
              <a:t>       alert(</a:t>
            </a:r>
            <a:r>
              <a:rPr lang="en-US" dirty="0" err="1"/>
              <a:t>txt</a:t>
            </a:r>
            <a:r>
              <a:rPr lang="en-US" b="1" dirty="0" err="1"/>
              <a:t>.value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 err="1"/>
              <a:t>getElementsByName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/>
          <a:lstStyle/>
          <a:p>
            <a:pPr algn="just"/>
            <a:r>
              <a:rPr lang="en-US" dirty="0"/>
              <a:t>When we suppose to get the reference of the elements from HTML in JavaScript using name specified in the HTML we can use this method.</a:t>
            </a:r>
          </a:p>
          <a:p>
            <a:pPr algn="just"/>
            <a:r>
              <a:rPr lang="en-US" dirty="0"/>
              <a:t>It will return the array of elements with the provided name.</a:t>
            </a:r>
          </a:p>
          <a:p>
            <a:pPr algn="just"/>
            <a:r>
              <a:rPr lang="en-US" dirty="0"/>
              <a:t>Example 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733800"/>
            <a:ext cx="3276600" cy="2031325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&lt;input type=“text”          	name=“</a:t>
            </a:r>
            <a:r>
              <a:rPr lang="en-US" dirty="0" err="1"/>
              <a:t>myText</a:t>
            </a:r>
            <a:r>
              <a:rPr lang="en-US" dirty="0"/>
              <a:t>”&gt;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0" y="3657600"/>
            <a:ext cx="4876800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a=</a:t>
            </a:r>
            <a:r>
              <a:rPr lang="en-US" dirty="0" err="1"/>
              <a:t>document.getElementsByName</a:t>
            </a:r>
            <a:r>
              <a:rPr lang="en-US" dirty="0"/>
              <a:t>(“</a:t>
            </a:r>
            <a:r>
              <a:rPr lang="en-US" dirty="0" err="1"/>
              <a:t>myText</a:t>
            </a:r>
            <a:r>
              <a:rPr lang="en-US" dirty="0"/>
              <a:t>”)[0];</a:t>
            </a:r>
          </a:p>
          <a:p>
            <a:r>
              <a:rPr lang="en-US" dirty="0"/>
              <a:t>   alert(</a:t>
            </a:r>
            <a:r>
              <a:rPr lang="en-US" dirty="0" err="1"/>
              <a:t>a.value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 err="1"/>
              <a:t>getElementsByTagName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/>
          <a:lstStyle/>
          <a:p>
            <a:pPr algn="just"/>
            <a:r>
              <a:rPr lang="en-US" dirty="0"/>
              <a:t>When we suppose to get the reference of the elements from HTML in JavaScript using name of the tag specified in the HTML we can use this method.</a:t>
            </a:r>
          </a:p>
          <a:p>
            <a:pPr algn="just"/>
            <a:r>
              <a:rPr lang="en-US" dirty="0"/>
              <a:t>It will return the array of elements with the provided tag name.</a:t>
            </a:r>
          </a:p>
          <a:p>
            <a:pPr algn="just"/>
            <a:r>
              <a:rPr lang="en-US" dirty="0"/>
              <a:t>Example 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149344"/>
            <a:ext cx="4114800" cy="2031325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uname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pword</a:t>
            </a:r>
            <a:r>
              <a:rPr lang="en-US" dirty="0"/>
              <a:t>”&gt;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810000"/>
            <a:ext cx="4724400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r>
              <a:rPr lang="en-US" dirty="0"/>
              <a:t>  a=</a:t>
            </a:r>
            <a:r>
              <a:rPr lang="en-US" dirty="0" err="1"/>
              <a:t>document.getElementsByTagName</a:t>
            </a:r>
            <a:r>
              <a:rPr lang="en-US" dirty="0"/>
              <a:t>(“input”);</a:t>
            </a:r>
          </a:p>
          <a:p>
            <a:r>
              <a:rPr lang="en-US" dirty="0"/>
              <a:t>  alert(a[0].value);</a:t>
            </a:r>
          </a:p>
          <a:p>
            <a:r>
              <a:rPr lang="en-US" dirty="0"/>
              <a:t>  alert(a[1].value);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>
            <a:noAutofit/>
          </a:bodyPr>
          <a:lstStyle/>
          <a:p>
            <a:r>
              <a:rPr lang="en-US" dirty="0"/>
              <a:t>Tasks performed by client-side scripts</a:t>
            </a:r>
            <a:endParaRPr lang="en-IN" dirty="0">
              <a:latin typeface="+mj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US" dirty="0"/>
              <a:t>Checking </a:t>
            </a:r>
            <a:r>
              <a:rPr lang="en-US" b="1" dirty="0">
                <a:solidFill>
                  <a:srgbClr val="C00000"/>
                </a:solidFill>
              </a:rPr>
              <a:t>correctness</a:t>
            </a:r>
            <a:r>
              <a:rPr lang="en-US" dirty="0"/>
              <a:t> of user input</a:t>
            </a:r>
          </a:p>
          <a:p>
            <a:pPr algn="just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Monitoring</a:t>
            </a:r>
            <a:r>
              <a:rPr lang="en-US" dirty="0"/>
              <a:t> user events and </a:t>
            </a:r>
            <a:r>
              <a:rPr lang="en-US" b="1" dirty="0">
                <a:solidFill>
                  <a:srgbClr val="C00000"/>
                </a:solidFill>
              </a:rPr>
              <a:t>specifying reactions</a:t>
            </a:r>
          </a:p>
          <a:p>
            <a:pPr algn="just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Replacing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updating</a:t>
            </a:r>
            <a:r>
              <a:rPr lang="en-US" dirty="0"/>
              <a:t> parts of a page</a:t>
            </a:r>
          </a:p>
          <a:p>
            <a:pPr algn="just">
              <a:buClr>
                <a:schemeClr val="tx1"/>
              </a:buClr>
            </a:pPr>
            <a:r>
              <a:rPr lang="en-US" dirty="0"/>
              <a:t>Changing the </a:t>
            </a:r>
            <a:r>
              <a:rPr lang="en-US" b="1" dirty="0">
                <a:solidFill>
                  <a:srgbClr val="C00000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position</a:t>
            </a:r>
            <a:r>
              <a:rPr lang="en-US" dirty="0"/>
              <a:t> of displayed elements </a:t>
            </a:r>
            <a:r>
              <a:rPr lang="en-US" b="1" dirty="0">
                <a:solidFill>
                  <a:srgbClr val="C00000"/>
                </a:solidFill>
              </a:rPr>
              <a:t>dynamically</a:t>
            </a:r>
          </a:p>
          <a:p>
            <a:pPr algn="just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Modifying</a:t>
            </a:r>
            <a:r>
              <a:rPr lang="en-US" dirty="0"/>
              <a:t> a page in </a:t>
            </a:r>
            <a:r>
              <a:rPr lang="en-US" b="1" dirty="0">
                <a:solidFill>
                  <a:srgbClr val="C00000"/>
                </a:solidFill>
              </a:rPr>
              <a:t>response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events</a:t>
            </a:r>
            <a:endParaRPr lang="en-US" dirty="0">
              <a:solidFill>
                <a:srgbClr val="C00000"/>
              </a:solidFill>
            </a:endParaRPr>
          </a:p>
          <a:p>
            <a:pPr algn="just">
              <a:buClr>
                <a:schemeClr val="tx1"/>
              </a:buClr>
            </a:pPr>
            <a:r>
              <a:rPr lang="en-US" dirty="0"/>
              <a:t>Getting browser </a:t>
            </a:r>
            <a:r>
              <a:rPr lang="en-US" b="1" dirty="0">
                <a:solidFill>
                  <a:srgbClr val="C00000"/>
                </a:solidFill>
              </a:rPr>
              <a:t>information</a:t>
            </a:r>
          </a:p>
          <a:p>
            <a:pPr algn="just">
              <a:buClr>
                <a:schemeClr val="tx1"/>
              </a:buClr>
            </a:pPr>
            <a:r>
              <a:rPr lang="en-US" dirty="0"/>
              <a:t>Making the Web page </a:t>
            </a:r>
            <a:r>
              <a:rPr lang="en-US" b="1" dirty="0">
                <a:solidFill>
                  <a:srgbClr val="C00000"/>
                </a:solidFill>
              </a:rPr>
              <a:t>different</a:t>
            </a:r>
            <a:r>
              <a:rPr lang="en-US" dirty="0"/>
              <a:t> depending on the browser and browser features</a:t>
            </a:r>
          </a:p>
          <a:p>
            <a:pPr algn="just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Generating HTML </a:t>
            </a:r>
            <a:r>
              <a:rPr lang="en-US" dirty="0"/>
              <a:t>code for parts of the page</a:t>
            </a:r>
          </a:p>
        </p:txBody>
      </p:sp>
    </p:spTree>
    <p:extLst>
      <p:ext uri="{BB962C8B-B14F-4D97-AF65-F5344CB8AC3E}">
        <p14:creationId xmlns:p14="http://schemas.microsoft.com/office/powerpoint/2010/main" val="24897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Forms using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/>
          <a:lstStyle/>
          <a:p>
            <a:r>
              <a:rPr lang="en-US" dirty="0"/>
              <a:t>We can access the elements of form in DOM quite easily using the name/id of the form.</a:t>
            </a:r>
          </a:p>
          <a:p>
            <a:r>
              <a:rPr lang="en-US" dirty="0"/>
              <a:t>Example 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" y="2590800"/>
            <a:ext cx="41148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&lt;form name=“</a:t>
            </a:r>
            <a:r>
              <a:rPr lang="en-US" dirty="0" err="1"/>
              <a:t>myForm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uname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pword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type=“button” </a:t>
            </a:r>
            <a:r>
              <a:rPr lang="en-US" dirty="0" err="1"/>
              <a:t>onClick</a:t>
            </a:r>
            <a:r>
              <a:rPr lang="en-US" dirty="0"/>
              <a:t>=“f()”&gt;</a:t>
            </a:r>
          </a:p>
          <a:p>
            <a:r>
              <a:rPr lang="en-US" dirty="0"/>
              <a:t>     &lt;/form&gt;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057400"/>
            <a:ext cx="4114800" cy="4247317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JS</a:t>
            </a:r>
            <a:endParaRPr lang="en-US" dirty="0"/>
          </a:p>
          <a:p>
            <a:r>
              <a:rPr lang="en-US" dirty="0"/>
              <a:t>function f()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dirty="0" err="1"/>
              <a:t>document.forms</a:t>
            </a:r>
            <a:r>
              <a:rPr lang="en-US" dirty="0"/>
              <a:t>[“</a:t>
            </a:r>
            <a:r>
              <a:rPr lang="en-US" dirty="0" err="1"/>
              <a:t>myForm</a:t>
            </a:r>
            <a:r>
              <a:rPr lang="en-US" dirty="0"/>
              <a:t>”];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u = </a:t>
            </a:r>
            <a:r>
              <a:rPr lang="en-US" dirty="0" err="1"/>
              <a:t>a.uname.value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p = </a:t>
            </a:r>
            <a:r>
              <a:rPr lang="en-US" dirty="0" err="1"/>
              <a:t>a.pword.value</a:t>
            </a:r>
            <a:r>
              <a:rPr lang="en-US" dirty="0"/>
              <a:t>;</a:t>
            </a:r>
          </a:p>
          <a:p>
            <a:r>
              <a:rPr lang="en-US" dirty="0"/>
              <a:t>   if(u==“admin” &amp;&amp; p==“123”)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alert(“valid”);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 alert(“Invalid”);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Validation is the process of </a:t>
            </a:r>
            <a:r>
              <a:rPr lang="en-US" b="1" dirty="0"/>
              <a:t>checking</a:t>
            </a:r>
            <a:r>
              <a:rPr lang="en-US" dirty="0"/>
              <a:t> data against a </a:t>
            </a:r>
            <a:r>
              <a:rPr lang="en-US" b="1" dirty="0"/>
              <a:t>standard</a:t>
            </a:r>
            <a:r>
              <a:rPr lang="en-US" dirty="0"/>
              <a:t> or </a:t>
            </a:r>
            <a:r>
              <a:rPr lang="en-US" b="1" dirty="0"/>
              <a:t>requirement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Form validation normally used to occur at the server, after client entered necessary data and then pressed the Submit button.</a:t>
            </a:r>
          </a:p>
          <a:p>
            <a:pPr algn="just"/>
            <a:r>
              <a:rPr lang="en-US" dirty="0"/>
              <a:t>If the data entered by a client was incorrect or was simply missing, the server would have to send all the data back to the client and request that the form be resubmitted with correct information.</a:t>
            </a:r>
          </a:p>
          <a:p>
            <a:pPr algn="just"/>
            <a:r>
              <a:rPr lang="en-US" dirty="0"/>
              <a:t>This was really a lengthy process which used to put a lot of burden on the server.</a:t>
            </a:r>
          </a:p>
          <a:p>
            <a:pPr algn="just"/>
            <a:r>
              <a:rPr lang="en-US" dirty="0"/>
              <a:t>JavaScript provides a way to validate form's data on the client's computer before sending it to the web server.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Validation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Form validation generally performs two functions.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Basic Validation</a:t>
            </a:r>
          </a:p>
          <a:p>
            <a:pPr lvl="2"/>
            <a:r>
              <a:rPr lang="en-US" sz="2400" dirty="0"/>
              <a:t>Emptiness</a:t>
            </a:r>
          </a:p>
          <a:p>
            <a:pPr lvl="2"/>
            <a:r>
              <a:rPr lang="en-US" sz="2400" dirty="0"/>
              <a:t>Confirm Password</a:t>
            </a:r>
          </a:p>
          <a:p>
            <a:pPr lvl="2"/>
            <a:r>
              <a:rPr lang="en-US" sz="2400" dirty="0"/>
              <a:t>Length Validation etc……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Data Format Validation</a:t>
            </a:r>
          </a:p>
          <a:p>
            <a:pPr marL="1314450" lvl="2" indent="-457200">
              <a:buNone/>
            </a:pPr>
            <a:r>
              <a:rPr lang="en-US" sz="2400" dirty="0"/>
              <a:t>  	Secondly, the data that is entered must be checked for correct </a:t>
            </a:r>
            <a:r>
              <a:rPr lang="en-US" sz="2400" b="1" dirty="0"/>
              <a:t>form</a:t>
            </a:r>
            <a:r>
              <a:rPr lang="en-US" sz="2400" dirty="0"/>
              <a:t> and </a:t>
            </a:r>
            <a:r>
              <a:rPr lang="en-US" sz="2400" b="1" dirty="0"/>
              <a:t>value</a:t>
            </a:r>
            <a:r>
              <a:rPr lang="en-US" sz="2400" dirty="0"/>
              <a:t>.</a:t>
            </a:r>
          </a:p>
          <a:p>
            <a:pPr marL="1314450" lvl="2" indent="-457200"/>
            <a:r>
              <a:rPr lang="en-US" sz="2400" dirty="0"/>
              <a:t>Email Validation</a:t>
            </a:r>
          </a:p>
          <a:p>
            <a:pPr marL="1314450" lvl="2" indent="-457200"/>
            <a:r>
              <a:rPr lang="en-US" sz="2400" dirty="0"/>
              <a:t>Mobile Number Validation</a:t>
            </a:r>
          </a:p>
          <a:p>
            <a:pPr marL="1314450" lvl="2" indent="-457200"/>
            <a:r>
              <a:rPr lang="en-US" sz="2400" dirty="0"/>
              <a:t>Enrollment Number Validation etc….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>
            <a:normAutofit/>
          </a:bodyPr>
          <a:lstStyle/>
          <a:p>
            <a:r>
              <a:rPr lang="en-US" dirty="0"/>
              <a:t>Validation using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regular expression is an object that describes a pattern of characters.</a:t>
            </a:r>
          </a:p>
          <a:p>
            <a:pPr algn="just"/>
            <a:r>
              <a:rPr lang="en-US" dirty="0"/>
              <a:t>Regular expressions are used to perform pattern-matching and "search-and-replace" functions on text.</a:t>
            </a:r>
          </a:p>
          <a:p>
            <a:pPr algn="just"/>
            <a:r>
              <a:rPr lang="en-US" dirty="0"/>
              <a:t>example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3538478"/>
            <a:ext cx="6477000" cy="2585323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JS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pattern = "^ [\\w]$";   // will allow only words in the string</a:t>
            </a:r>
          </a:p>
          <a:p>
            <a:r>
              <a:rPr lang="en-US" dirty="0" err="1"/>
              <a:t>var</a:t>
            </a:r>
            <a:r>
              <a:rPr lang="en-US" dirty="0"/>
              <a:t> regex = new </a:t>
            </a:r>
            <a:r>
              <a:rPr lang="en-US" dirty="0" err="1"/>
              <a:t>RegExp</a:t>
            </a:r>
            <a:r>
              <a:rPr lang="en-US" dirty="0"/>
              <a:t>(pattern);</a:t>
            </a:r>
          </a:p>
          <a:p>
            <a:r>
              <a:rPr lang="en-US" dirty="0"/>
              <a:t>If(</a:t>
            </a:r>
            <a:r>
              <a:rPr lang="en-US" dirty="0" err="1"/>
              <a:t>regex.test</a:t>
            </a:r>
            <a:r>
              <a:rPr lang="en-US" dirty="0"/>
              <a:t>(</a:t>
            </a:r>
            <a:r>
              <a:rPr lang="en-US" dirty="0" err="1"/>
              <a:t>testString</a:t>
            </a:r>
            <a:r>
              <a:rPr lang="en-US" dirty="0"/>
              <a:t>)){</a:t>
            </a:r>
          </a:p>
          <a:p>
            <a:r>
              <a:rPr lang="en-US" dirty="0"/>
              <a:t>	//Valid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	//Invalid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(Cont.) (</a:t>
            </a:r>
            <a:r>
              <a:rPr lang="en-US" dirty="0" err="1"/>
              <a:t>Metacharacters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find </a:t>
            </a:r>
            <a:r>
              <a:rPr lang="en-US" b="1" dirty="0"/>
              <a:t>word </a:t>
            </a:r>
            <a:r>
              <a:rPr lang="en-US" dirty="0"/>
              <a:t>characters in the string we can use </a:t>
            </a:r>
            <a:r>
              <a:rPr lang="en-US" b="1" dirty="0"/>
              <a:t>\w</a:t>
            </a:r>
          </a:p>
          <a:p>
            <a:pPr lvl="1"/>
            <a:r>
              <a:rPr lang="en-US" dirty="0"/>
              <a:t>We can also use [a-z], [A-Z] or [a-</a:t>
            </a:r>
            <a:r>
              <a:rPr lang="en-US" dirty="0" err="1"/>
              <a:t>zA</a:t>
            </a:r>
            <a:r>
              <a:rPr lang="en-US" dirty="0"/>
              <a:t>-Z] for the same</a:t>
            </a:r>
          </a:p>
          <a:p>
            <a:r>
              <a:rPr lang="en-US" dirty="0"/>
              <a:t>To find </a:t>
            </a:r>
            <a:r>
              <a:rPr lang="en-US" b="1" dirty="0"/>
              <a:t>non-word</a:t>
            </a:r>
            <a:r>
              <a:rPr lang="en-US" dirty="0"/>
              <a:t> characters in the string we can use </a:t>
            </a:r>
            <a:r>
              <a:rPr lang="en-US" b="1" dirty="0"/>
              <a:t>\W</a:t>
            </a:r>
            <a:endParaRPr lang="en-US" dirty="0"/>
          </a:p>
          <a:p>
            <a:r>
              <a:rPr lang="en-US" dirty="0"/>
              <a:t>to find </a:t>
            </a:r>
            <a:r>
              <a:rPr lang="en-US" b="1" dirty="0"/>
              <a:t>digit</a:t>
            </a:r>
            <a:r>
              <a:rPr lang="en-US" dirty="0"/>
              <a:t> characters in the string we can use </a:t>
            </a:r>
            <a:r>
              <a:rPr lang="en-US" b="1" dirty="0"/>
              <a:t>\d</a:t>
            </a:r>
          </a:p>
          <a:p>
            <a:pPr lvl="1"/>
            <a:r>
              <a:rPr lang="en-US" dirty="0"/>
              <a:t>We can also use [0-9] for the same</a:t>
            </a:r>
          </a:p>
          <a:p>
            <a:r>
              <a:rPr lang="en-US" dirty="0"/>
              <a:t>To find </a:t>
            </a:r>
            <a:r>
              <a:rPr lang="en-US" b="1" dirty="0"/>
              <a:t>non-digit</a:t>
            </a:r>
            <a:r>
              <a:rPr lang="en-US" dirty="0"/>
              <a:t> characters in the string we can use </a:t>
            </a:r>
            <a:r>
              <a:rPr lang="en-US" b="1" dirty="0"/>
              <a:t>\D</a:t>
            </a:r>
            <a:endParaRPr lang="en-US" dirty="0"/>
          </a:p>
          <a:p>
            <a:r>
              <a:rPr lang="en-US" dirty="0"/>
              <a:t>We can use </a:t>
            </a:r>
            <a:r>
              <a:rPr lang="en-US" b="1" dirty="0"/>
              <a:t>\n </a:t>
            </a:r>
            <a:r>
              <a:rPr lang="en-US" dirty="0"/>
              <a:t>for </a:t>
            </a:r>
            <a:r>
              <a:rPr lang="en-US" b="1" dirty="0"/>
              <a:t>new line </a:t>
            </a:r>
            <a:r>
              <a:rPr lang="en-US" dirty="0"/>
              <a:t>and </a:t>
            </a:r>
            <a:r>
              <a:rPr lang="en-US" b="1" dirty="0"/>
              <a:t>\t </a:t>
            </a:r>
            <a:r>
              <a:rPr lang="en-US" dirty="0"/>
              <a:t>for tab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(Cont.) (Quantifiers)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295400"/>
          <a:ext cx="7772400" cy="361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207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any string that contains at least one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any string that contains zero or more occurrences of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zero or one occurrences of </a:t>
                      </a:r>
                      <a:r>
                        <a:rPr lang="en-US" i="1" dirty="0"/>
                        <a:t>n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with 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 at the end of it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with 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 at the beginning of it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a sequence of 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 </a:t>
                      </a:r>
                      <a:r>
                        <a:rPr lang="en-US" i="1" dirty="0" err="1"/>
                        <a:t>n</a:t>
                      </a:r>
                      <a:r>
                        <a:rPr lang="en-US" dirty="0" err="1"/>
                        <a:t>'s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n{X,Y}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a sequence of X to Y </a:t>
                      </a:r>
                      <a:r>
                        <a:rPr lang="en-US" i="1" dirty="0" err="1"/>
                        <a:t>n</a:t>
                      </a:r>
                      <a:r>
                        <a:rPr lang="en-US" dirty="0" err="1"/>
                        <a:t>'s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n{X,}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any string that contains a sequence of at least X </a:t>
                      </a:r>
                      <a:r>
                        <a:rPr lang="en-US" sz="1800" b="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Email Validation Using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295400"/>
            <a:ext cx="8458200" cy="480131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	function </a:t>
            </a:r>
            <a:r>
              <a:rPr lang="en-US" dirty="0" err="1"/>
              <a:t>checkMail</a:t>
            </a:r>
            <a:r>
              <a:rPr lang="en-US" dirty="0"/>
              <a:t>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myText</a:t>
            </a:r>
            <a:r>
              <a:rPr lang="en-US" dirty="0"/>
              <a:t>").value;</a:t>
            </a:r>
          </a:p>
          <a:p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pattern ="^[\\w-_\.]*[\\w-_\.]\@[\\w]\.+[\\w]+[\\w]$”;</a:t>
            </a:r>
          </a:p>
          <a:p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regex</a:t>
            </a:r>
            <a:r>
              <a:rPr lang="en-US" dirty="0"/>
              <a:t> = new </a:t>
            </a:r>
            <a:r>
              <a:rPr lang="en-US" dirty="0" err="1"/>
              <a:t>RegExp</a:t>
            </a:r>
            <a:r>
              <a:rPr lang="en-US" dirty="0"/>
              <a:t>(pattern);</a:t>
            </a:r>
          </a:p>
          <a:p>
            <a:r>
              <a:rPr lang="en-US" dirty="0"/>
              <a:t>		if(</a:t>
            </a:r>
            <a:r>
              <a:rPr lang="en-US" dirty="0" err="1"/>
              <a:t>regex.test</a:t>
            </a:r>
            <a:r>
              <a:rPr lang="en-US" dirty="0"/>
              <a:t>(a))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alert("Valid");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else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alert("Invalid");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DHTML – Combining HTML,CSS &amp;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/>
          <a:lstStyle/>
          <a:p>
            <a:pPr algn="just"/>
            <a:r>
              <a:rPr lang="en-US" dirty="0"/>
              <a:t>DHTML, or Dynamic HTML, is really just a combination of HTML, JavaScript and CSS.</a:t>
            </a:r>
          </a:p>
          <a:p>
            <a:pPr algn="just"/>
            <a:r>
              <a:rPr lang="en-US" dirty="0"/>
              <a:t>The main problem with DHTML, which was introduced in the 4.0 series of browsers, is </a:t>
            </a:r>
            <a:r>
              <a:rPr lang="en-US" b="1" dirty="0"/>
              <a:t>compatibility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main focus generally when speaking of DHTML is animation and other such dynamic effects.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DHTML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/>
          <a:lstStyle/>
          <a:p>
            <a:pPr algn="just"/>
            <a:r>
              <a:rPr lang="en-US" dirty="0"/>
              <a:t>We can obtain reference of any HTML or CSS element in </a:t>
            </a:r>
            <a:r>
              <a:rPr lang="en-US" dirty="0" smtClean="0"/>
              <a:t>JavaScript </a:t>
            </a:r>
            <a:r>
              <a:rPr lang="en-US" dirty="0"/>
              <a:t>using below 3 methods.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dirty="0" err="1"/>
              <a:t>IdOfElement</a:t>
            </a:r>
            <a:r>
              <a:rPr lang="en-US" dirty="0"/>
              <a:t>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document.getElementsByName</a:t>
            </a:r>
            <a:r>
              <a:rPr lang="en-US" dirty="0"/>
              <a:t>(“</a:t>
            </a:r>
            <a:r>
              <a:rPr lang="en-US" dirty="0" err="1"/>
              <a:t>NameOfElement</a:t>
            </a:r>
            <a:r>
              <a:rPr lang="en-US" dirty="0"/>
              <a:t>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document.getElementsByTagName</a:t>
            </a:r>
            <a:r>
              <a:rPr lang="en-US" dirty="0"/>
              <a:t>(“</a:t>
            </a:r>
            <a:r>
              <a:rPr lang="en-US" dirty="0" err="1"/>
              <a:t>TagName</a:t>
            </a:r>
            <a:r>
              <a:rPr lang="en-US" dirty="0"/>
              <a:t>”)</a:t>
            </a:r>
          </a:p>
          <a:p>
            <a:pPr marL="514350" indent="-457200" algn="just"/>
            <a:r>
              <a:rPr lang="en-US" dirty="0"/>
              <a:t>After obtaining the reference of the element you can change the attributes of the same using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reference.attribute</a:t>
            </a:r>
            <a:r>
              <a:rPr lang="en-US" dirty="0"/>
              <a:t> syntax</a:t>
            </a:r>
          </a:p>
          <a:p>
            <a:pPr marL="514350" indent="-457200" algn="just"/>
            <a:r>
              <a:rPr lang="en-US" dirty="0"/>
              <a:t>For Example :</a:t>
            </a:r>
          </a:p>
          <a:p>
            <a:pPr marL="514350" indent="-457200" algn="just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9323" y="5213232"/>
            <a:ext cx="3429000" cy="923330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 Code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=“abc.jpg” id=“</a:t>
            </a:r>
            <a:r>
              <a:rPr lang="en-US" dirty="0" err="1"/>
              <a:t>myImg</a:t>
            </a:r>
            <a:r>
              <a:rPr lang="en-US" dirty="0"/>
              <a:t>”&gt;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791" y="5103674"/>
            <a:ext cx="4572000" cy="1754326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JS Code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&lt;script&gt;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dirty="0" err="1"/>
              <a:t>document.getElementById</a:t>
            </a:r>
            <a:r>
              <a:rPr lang="en-US" dirty="0"/>
              <a:t>(‘</a:t>
            </a:r>
            <a:r>
              <a:rPr lang="en-US" dirty="0" err="1"/>
              <a:t>myImg</a:t>
            </a:r>
            <a:r>
              <a:rPr lang="en-US" dirty="0"/>
              <a:t>’);</a:t>
            </a:r>
          </a:p>
          <a:p>
            <a:r>
              <a:rPr lang="en-US" dirty="0"/>
              <a:t>   </a:t>
            </a:r>
            <a:r>
              <a:rPr lang="en-US" b="1" dirty="0"/>
              <a:t>a.src</a:t>
            </a:r>
            <a:r>
              <a:rPr lang="en-US" dirty="0"/>
              <a:t>  = “xyz.jpg”;</a:t>
            </a:r>
          </a:p>
          <a:p>
            <a:r>
              <a:rPr lang="en-US" dirty="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DHTML (Cont) (Example)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1295400"/>
            <a:ext cx="8915400" cy="3970318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 &lt;body&gt;</a:t>
            </a:r>
          </a:p>
          <a:p>
            <a:r>
              <a:rPr lang="en-US" dirty="0"/>
              <a:t>          &lt;div id=“</a:t>
            </a:r>
            <a:r>
              <a:rPr lang="en-US" dirty="0" err="1"/>
              <a:t>myDiv</a:t>
            </a:r>
            <a:r>
              <a:rPr lang="en-US" dirty="0"/>
              <a:t>”&gt;</a:t>
            </a:r>
          </a:p>
          <a:p>
            <a:r>
              <a:rPr lang="en-US" dirty="0"/>
              <a:t>	Red Alert !!!!!!</a:t>
            </a:r>
          </a:p>
          <a:p>
            <a:r>
              <a:rPr lang="en-US" dirty="0"/>
              <a:t>          &lt;/div&gt;</a:t>
            </a:r>
          </a:p>
          <a:p>
            <a:r>
              <a:rPr lang="en-US" dirty="0"/>
              <a:t>          &lt;script&gt;</a:t>
            </a:r>
          </a:p>
          <a:p>
            <a:r>
              <a:rPr lang="en-US" dirty="0"/>
              <a:t> 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objDiv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dirty="0" err="1"/>
              <a:t>myDiv</a:t>
            </a:r>
            <a:r>
              <a:rPr lang="en-US" dirty="0"/>
              <a:t>”);</a:t>
            </a:r>
          </a:p>
          <a:p>
            <a:r>
              <a:rPr lang="en-US" dirty="0"/>
              <a:t>             </a:t>
            </a:r>
            <a:r>
              <a:rPr lang="en-US" dirty="0" err="1"/>
              <a:t>var</a:t>
            </a:r>
            <a:r>
              <a:rPr lang="en-US" dirty="0"/>
              <a:t> colors = [‘</a:t>
            </a:r>
            <a:r>
              <a:rPr lang="en-US" dirty="0" err="1"/>
              <a:t>white’,’yellow’,’orange’,’red</a:t>
            </a:r>
            <a:r>
              <a:rPr lang="en-US" dirty="0"/>
              <a:t>’];</a:t>
            </a:r>
          </a:p>
          <a:p>
            <a:r>
              <a:rPr lang="en-US" dirty="0"/>
              <a:t> 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nextColor</a:t>
            </a:r>
            <a:r>
              <a:rPr lang="en-US" dirty="0"/>
              <a:t> = 0;</a:t>
            </a:r>
          </a:p>
          <a:p>
            <a:r>
              <a:rPr lang="en-US" dirty="0"/>
              <a:t>      </a:t>
            </a:r>
            <a:r>
              <a:rPr lang="en-US" dirty="0" smtClean="0"/>
              <a:t>       </a:t>
            </a:r>
            <a:r>
              <a:rPr lang="en-US" dirty="0" err="1" smtClean="0"/>
              <a:t>setInterval</a:t>
            </a:r>
            <a:r>
              <a:rPr lang="en-US" dirty="0"/>
              <a:t>(“</a:t>
            </a:r>
            <a:r>
              <a:rPr lang="en-US" dirty="0" err="1"/>
              <a:t>objDiv.style.backgroundColor</a:t>
            </a:r>
            <a:r>
              <a:rPr lang="en-US" dirty="0"/>
              <a:t> = colors[</a:t>
            </a:r>
            <a:r>
              <a:rPr lang="en-US" dirty="0" err="1"/>
              <a:t>nextColor</a:t>
            </a:r>
            <a:r>
              <a:rPr lang="en-US" dirty="0"/>
              <a:t>++%</a:t>
            </a:r>
            <a:r>
              <a:rPr lang="en-US" dirty="0" err="1"/>
              <a:t>colors.length</a:t>
            </a:r>
            <a:r>
              <a:rPr lang="en-US" dirty="0"/>
              <a:t>];”,500);</a:t>
            </a:r>
          </a:p>
          <a:p>
            <a:r>
              <a:rPr lang="en-US" dirty="0"/>
              <a:t>          &lt;/script&gt;</a:t>
            </a:r>
          </a:p>
          <a:p>
            <a:r>
              <a:rPr lang="en-US" dirty="0"/>
              <a:t>     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>
            <a:noAutofit/>
          </a:bodyPr>
          <a:lstStyle/>
          <a:p>
            <a:r>
              <a:rPr lang="en-US" dirty="0"/>
              <a:t>Pros &amp; Cons of Client Side Scripting</a:t>
            </a:r>
            <a:endParaRPr lang="en-IN" dirty="0">
              <a:latin typeface="+mj-l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 lnSpcReduction="10000"/>
          </a:bodyPr>
          <a:lstStyle/>
          <a:p>
            <a:r>
              <a:rPr lang="en-US" sz="2600" b="1" dirty="0"/>
              <a:t>Pros</a:t>
            </a:r>
            <a:r>
              <a:rPr lang="en-US" dirty="0"/>
              <a:t>	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Allow for </a:t>
            </a:r>
            <a:r>
              <a:rPr lang="en-US" sz="2400" b="1" dirty="0">
                <a:solidFill>
                  <a:srgbClr val="C00000"/>
                </a:solidFill>
              </a:rPr>
              <a:t>more interactivity </a:t>
            </a:r>
            <a:r>
              <a:rPr lang="en-US" sz="2400" dirty="0"/>
              <a:t>by immediately responding to users’ actions.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Execute quickly </a:t>
            </a:r>
            <a:r>
              <a:rPr lang="en-US" sz="2400" dirty="0"/>
              <a:t>because they do not require a trip to the server.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The web </a:t>
            </a:r>
            <a:r>
              <a:rPr lang="en-US" sz="2400" b="1" dirty="0">
                <a:solidFill>
                  <a:srgbClr val="C00000"/>
                </a:solidFill>
              </a:rPr>
              <a:t>browser</a:t>
            </a:r>
            <a:r>
              <a:rPr lang="en-US" sz="2400" dirty="0"/>
              <a:t> uses its own </a:t>
            </a:r>
            <a:r>
              <a:rPr lang="en-US" sz="2400" b="1" dirty="0">
                <a:solidFill>
                  <a:srgbClr val="C00000"/>
                </a:solidFill>
              </a:rPr>
              <a:t>resources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C00000"/>
                </a:solidFill>
              </a:rPr>
              <a:t>eases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C00000"/>
                </a:solidFill>
              </a:rPr>
              <a:t>burden</a:t>
            </a:r>
            <a:r>
              <a:rPr lang="en-US" sz="2400" dirty="0"/>
              <a:t> on the </a:t>
            </a:r>
            <a:r>
              <a:rPr lang="en-US" sz="2400" b="1" dirty="0">
                <a:solidFill>
                  <a:srgbClr val="C00000"/>
                </a:solidFill>
              </a:rPr>
              <a:t>server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 It </a:t>
            </a:r>
            <a:r>
              <a:rPr lang="en-US" sz="2400" b="1" dirty="0">
                <a:solidFill>
                  <a:srgbClr val="C00000"/>
                </a:solidFill>
              </a:rPr>
              <a:t>saves </a:t>
            </a:r>
            <a:r>
              <a:rPr lang="en-US" sz="2400" dirty="0"/>
              <a:t>network </a:t>
            </a:r>
            <a:r>
              <a:rPr lang="en-US" sz="2400" b="1" dirty="0">
                <a:solidFill>
                  <a:srgbClr val="C00000"/>
                </a:solidFill>
              </a:rPr>
              <a:t>bandwidth</a:t>
            </a:r>
            <a:r>
              <a:rPr lang="en-US" sz="2400" dirty="0"/>
              <a:t>.</a:t>
            </a:r>
          </a:p>
          <a:p>
            <a:pPr>
              <a:buClr>
                <a:schemeClr val="tx1"/>
              </a:buClr>
            </a:pPr>
            <a:r>
              <a:rPr lang="en-US" sz="2600" b="1" dirty="0"/>
              <a:t>Cons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Code</a:t>
            </a:r>
            <a:r>
              <a:rPr lang="en-US" sz="2400" dirty="0"/>
              <a:t> is loaded in the browser so it will be </a:t>
            </a:r>
            <a:r>
              <a:rPr lang="en-US" sz="2400" b="1" dirty="0">
                <a:solidFill>
                  <a:srgbClr val="C00000"/>
                </a:solidFill>
              </a:rPr>
              <a:t>visible</a:t>
            </a:r>
            <a:r>
              <a:rPr lang="en-US" sz="2400" dirty="0"/>
              <a:t> to the client.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Code is </a:t>
            </a:r>
            <a:r>
              <a:rPr lang="en-US" sz="2400" b="1" dirty="0">
                <a:solidFill>
                  <a:srgbClr val="C00000"/>
                </a:solidFill>
              </a:rPr>
              <a:t>modifiable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Local files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databases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cannot</a:t>
            </a:r>
            <a:r>
              <a:rPr lang="en-US" sz="2400" dirty="0"/>
              <a:t> be </a:t>
            </a:r>
            <a:r>
              <a:rPr lang="en-US" sz="2400" b="1" dirty="0">
                <a:solidFill>
                  <a:srgbClr val="C00000"/>
                </a:solidFill>
              </a:rPr>
              <a:t>accessed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User is </a:t>
            </a:r>
            <a:r>
              <a:rPr lang="en-US" sz="2400" b="1" dirty="0">
                <a:solidFill>
                  <a:srgbClr val="C00000"/>
                </a:solidFill>
              </a:rPr>
              <a:t>able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C00000"/>
                </a:solidFill>
              </a:rPr>
              <a:t>disable</a:t>
            </a:r>
            <a:r>
              <a:rPr lang="en-US" sz="2400" dirty="0"/>
              <a:t> client side scripting</a:t>
            </a:r>
          </a:p>
        </p:txBody>
      </p:sp>
    </p:spTree>
    <p:extLst>
      <p:ext uri="{BB962C8B-B14F-4D97-AF65-F5344CB8AC3E}">
        <p14:creationId xmlns:p14="http://schemas.microsoft.com/office/powerpoint/2010/main" val="320598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HTML Element Properties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143000"/>
          <a:ext cx="8077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57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className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Sets or returns the class attribute of an element</a:t>
                      </a:r>
                      <a:endParaRPr lang="en-US" sz="1800" dirty="0">
                        <a:latin typeface="+mn-lt"/>
                        <a:ea typeface="Calibri"/>
                        <a:cs typeface="Shrut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Sets or returns the id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innerHTML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Sets or returns the HTML contents (+text)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style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Sets or returns the style attribute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tabIndex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Sets or returns the tab order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title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Sets or returns the title attribute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Sets or returns the value attribute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Mouse Events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143000"/>
          <a:ext cx="7924801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event occurs when the user clicks on an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dblclick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ondblclick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event occurs when the user double-clicks on an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onmousedown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event occurs when a user presses a mouse button over an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mousemove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onmousemove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event occurs when a user moves the mouse pointer over an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mouseover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onmouseover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event occurs when a user mouse over an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mouseout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onmouseout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event occurs when a user moves the mouse pointer out of an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onmouseup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event occurs when a user releases a mouse button over an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Keyboard Events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143000"/>
          <a:ext cx="7924801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keydown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onkeydown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the user is pressing a key or holding down a key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keypress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onkeypress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the user is pressing a key or holding down a key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keyup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onkeyup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a keyboard key is released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Frame/Object Events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143000"/>
          <a:ext cx="7924801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abort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onabort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an image is stopped from loading before completely loaded (for &lt;object&gt;)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error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onerror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an image does not load properly (for &lt;object&gt;, &lt;body&gt; and &lt;frameset&gt;)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a document, frameset, or &lt;object&gt; has been loaded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resize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onresize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a document view is resized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scroll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onscroll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a document view is scrolled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unload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onunload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a document is removed from a window or frame (for &lt;body&gt; and &lt;frameset&gt;)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" y="2133600"/>
            <a:ext cx="8839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2743200"/>
            <a:ext cx="8839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3413234"/>
            <a:ext cx="8839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4038600"/>
            <a:ext cx="8839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4724400"/>
            <a:ext cx="88392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Form Events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143000"/>
          <a:ext cx="7924801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blur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onblur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a form element loses focus</a:t>
                      </a:r>
                      <a:endParaRPr lang="en-US" sz="1800" dirty="0">
                        <a:latin typeface="+mn-lt"/>
                        <a:ea typeface="Calibri"/>
                        <a:cs typeface="Shrut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change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onchange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the content of a form element, the selection, or the checked state have changed (for &lt;input&gt;, &lt;select&gt;, and &lt;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textarea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focus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onfocus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an element gets focus (for &lt;label&gt;, &lt;input&gt;, &lt;select&gt;,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textarea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&gt;, and &lt;button&gt;)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reset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onreset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a form is reset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select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onselect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a user selects some  text (for &lt;input&gt; and &lt;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textarea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submit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onsubmit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a form is submitted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28600" y="1219200"/>
          <a:ext cx="87630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  <a:r>
                        <a:rPr lang="en-US" baseline="0" dirty="0"/>
                        <a:t> Side Scripting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Side Scripting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side scripting is used to create dynamic pages based on a number of conditions when the users browser makes a request to the server.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 side scripting is used when the users browser already has all the code and the page is altered on the basis of the users input.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Web Server executes the server side scripting that produces the page to be sent to the browser.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Web Browser executes the client side scripting that resides at the user’s computer.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side scripting is used to connect to the databases and files that reside on the web server.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 side scripting cannot be used to connect to the databases and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files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the web server.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80975"/>
            <a:ext cx="8763000" cy="809625"/>
          </a:xfrm>
        </p:spPr>
        <p:txBody>
          <a:bodyPr>
            <a:normAutofit/>
          </a:bodyPr>
          <a:lstStyle/>
          <a:p>
            <a:r>
              <a:rPr lang="en-US" dirty="0"/>
              <a:t>Client V/S Server Side Scripting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104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28600" y="1219200"/>
          <a:ext cx="87630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  <a:r>
                        <a:rPr lang="en-US" baseline="0" dirty="0"/>
                        <a:t> Side Scripting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Side Scripting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resources can be accessed by the server side scripting.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Browser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resources can be accessed by the client side scripting.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side scripting can’t be blocked by the user.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 side scripting is possible to be blocked by the user.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Examples of Server side scripting languages : PHP, JSP,  ASP,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ASP.Net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Ruby, Perl and many more.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Examples of Client side scripting languages :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VB script,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80975"/>
            <a:ext cx="8763000" cy="809625"/>
          </a:xfrm>
        </p:spPr>
        <p:txBody>
          <a:bodyPr>
            <a:normAutofit/>
          </a:bodyPr>
          <a:lstStyle/>
          <a:p>
            <a:r>
              <a:rPr lang="en-US" dirty="0"/>
              <a:t>Client V/S Server Side Scripting (Cont)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104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r>
              <a:rPr lang="en-US" dirty="0"/>
              <a:t>&lt;script&gt;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/>
          <a:lstStyle/>
          <a:p>
            <a:pPr algn="just"/>
            <a:r>
              <a:rPr lang="en-US" dirty="0"/>
              <a:t>The &lt;script&gt; tag is used to define a client-side script (JavaScript).</a:t>
            </a:r>
          </a:p>
          <a:p>
            <a:pPr algn="just"/>
            <a:r>
              <a:rPr lang="en-US" dirty="0"/>
              <a:t>The &lt;script&gt; element either contains </a:t>
            </a:r>
            <a:r>
              <a:rPr lang="en-US" b="1" dirty="0">
                <a:solidFill>
                  <a:srgbClr val="C00000"/>
                </a:solidFill>
              </a:rPr>
              <a:t>scripting statements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it points to an </a:t>
            </a:r>
            <a:r>
              <a:rPr lang="en-US" b="1" dirty="0">
                <a:solidFill>
                  <a:srgbClr val="C00000"/>
                </a:solidFill>
              </a:rPr>
              <a:t>external script </a:t>
            </a:r>
            <a:r>
              <a:rPr lang="en-US" dirty="0"/>
              <a:t>file through the </a:t>
            </a:r>
            <a:r>
              <a:rPr lang="en-US" b="1" dirty="0" err="1"/>
              <a:t>src</a:t>
            </a:r>
            <a:r>
              <a:rPr lang="en-US" dirty="0"/>
              <a:t> attribute.</a:t>
            </a:r>
          </a:p>
          <a:p>
            <a:pPr algn="just"/>
            <a:r>
              <a:rPr lang="en-US" dirty="0"/>
              <a:t>Example 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657600"/>
            <a:ext cx="38100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  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&lt;title&gt;HTML script Tag&lt;/title&gt;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rgbClr val="C00000"/>
                </a:solidFill>
              </a:rPr>
              <a:t>// Java Script Code Here</a:t>
            </a:r>
          </a:p>
          <a:p>
            <a:r>
              <a:rPr lang="en-US" dirty="0"/>
              <a:t>      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  &lt;/html&gt;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3200400"/>
            <a:ext cx="38100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  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&lt;title&gt;HTML script Tag&lt;/title&gt;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&lt;script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src</a:t>
            </a:r>
            <a:r>
              <a:rPr lang="en-US" b="1" dirty="0">
                <a:solidFill>
                  <a:srgbClr val="C00000"/>
                </a:solidFill>
              </a:rPr>
              <a:t>=“</a:t>
            </a:r>
            <a:r>
              <a:rPr lang="en-US" b="1" dirty="0" err="1">
                <a:solidFill>
                  <a:srgbClr val="C00000"/>
                </a:solidFill>
              </a:rPr>
              <a:t>PathToJS</a:t>
            </a:r>
            <a:r>
              <a:rPr lang="en-US" b="1" dirty="0">
                <a:solidFill>
                  <a:srgbClr val="C00000"/>
                </a:solidFill>
              </a:rPr>
              <a:t>”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r>
              <a:rPr lang="en-US" dirty="0"/>
              <a:t>      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  &lt;/html&gt;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9625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  <a:endParaRPr lang="en-IN" dirty="0"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variable can contain several types of value: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Number</a:t>
            </a:r>
            <a:r>
              <a:rPr lang="en-US" dirty="0"/>
              <a:t> : a numeric value e.g. 156, 100, 1.2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: character wrapped in quotes e.g. “</a:t>
            </a:r>
            <a:r>
              <a:rPr lang="en-US" dirty="0" err="1"/>
              <a:t>rajkot</a:t>
            </a:r>
            <a:r>
              <a:rPr lang="en-US" dirty="0"/>
              <a:t>”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Boolean</a:t>
            </a:r>
            <a:r>
              <a:rPr lang="en-US" dirty="0"/>
              <a:t> : a value of true or false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 : an empty variable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dirty="0"/>
              <a:t> : a function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/>
              <a:t> : an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Attributes of </a:t>
            </a:r>
            <a:r>
              <a:rPr lang="en-US" dirty="0" err="1"/>
              <a:t>Javascript</a:t>
            </a:r>
            <a:r>
              <a:rPr lang="en-US" dirty="0"/>
              <a:t> variables 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case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sensitive</a:t>
            </a:r>
            <a:r>
              <a:rPr lang="en-US" dirty="0"/>
              <a:t>. </a:t>
            </a:r>
            <a:r>
              <a:rPr lang="en-US" i="1" dirty="0"/>
              <a:t>(</a:t>
            </a:r>
            <a:r>
              <a:rPr lang="en-US" i="1" dirty="0" err="1"/>
              <a:t>mynum</a:t>
            </a:r>
            <a:r>
              <a:rPr lang="en-US" i="1" dirty="0"/>
              <a:t> and </a:t>
            </a:r>
            <a:r>
              <a:rPr lang="en-US" i="1" dirty="0" err="1"/>
              <a:t>MyNum</a:t>
            </a:r>
            <a:r>
              <a:rPr lang="en-US" i="1" dirty="0"/>
              <a:t> are different variables)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cannot</a:t>
            </a:r>
            <a:r>
              <a:rPr lang="en-US" dirty="0"/>
              <a:t> contain </a:t>
            </a:r>
            <a:r>
              <a:rPr lang="en-US" b="1" dirty="0">
                <a:solidFill>
                  <a:srgbClr val="C00000"/>
                </a:solidFill>
              </a:rPr>
              <a:t>punctuation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space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start</a:t>
            </a:r>
            <a:r>
              <a:rPr lang="en-US" b="1" dirty="0"/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rgbClr val="C00000"/>
                </a:solidFill>
              </a:rPr>
              <a:t>digit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cannot</a:t>
            </a:r>
            <a:r>
              <a:rPr lang="en-US" b="1" dirty="0"/>
              <a:t> </a:t>
            </a:r>
            <a:r>
              <a:rPr lang="en-US" dirty="0"/>
              <a:t>be a JavaScript </a:t>
            </a:r>
            <a:r>
              <a:rPr lang="en-US" b="1" dirty="0">
                <a:solidFill>
                  <a:srgbClr val="C00000"/>
                </a:solidFill>
              </a:rPr>
              <a:t>reserved</a:t>
            </a:r>
            <a:r>
              <a:rPr lang="en-US" b="1" dirty="0"/>
              <a:t> </a:t>
            </a:r>
            <a:r>
              <a:rPr lang="en-US" dirty="0"/>
              <a:t>word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9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28559</TotalTime>
  <Words>3903</Words>
  <Application>Microsoft Office PowerPoint</Application>
  <PresentationFormat>On-screen Show (4:3)</PresentationFormat>
  <Paragraphs>772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Calibri</vt:lpstr>
      <vt:lpstr>Open Sans</vt:lpstr>
      <vt:lpstr>Open Sans Bold</vt:lpstr>
      <vt:lpstr>Open Sans Extrabold</vt:lpstr>
      <vt:lpstr>Open Sans Light</vt:lpstr>
      <vt:lpstr>Open Sans Semibold</vt:lpstr>
      <vt:lpstr>Shruti</vt:lpstr>
      <vt:lpstr>Times New Roman</vt:lpstr>
      <vt:lpstr>Wingdings</vt:lpstr>
      <vt:lpstr>Office Theme</vt:lpstr>
      <vt:lpstr>PowerPoint Presentation</vt:lpstr>
      <vt:lpstr>Outline</vt:lpstr>
      <vt:lpstr>Introduction</vt:lpstr>
      <vt:lpstr>Tasks performed by client-side scripts</vt:lpstr>
      <vt:lpstr>Pros &amp; Cons of Client Side Scripting</vt:lpstr>
      <vt:lpstr>Client V/S Server Side Scripting</vt:lpstr>
      <vt:lpstr>Client V/S Server Side Scripting (Cont)</vt:lpstr>
      <vt:lpstr>&lt;script&gt; tag</vt:lpstr>
      <vt:lpstr>Variables</vt:lpstr>
      <vt:lpstr>Conditions</vt:lpstr>
      <vt:lpstr>Loops</vt:lpstr>
      <vt:lpstr>Strings</vt:lpstr>
      <vt:lpstr>Strings (Cont.)</vt:lpstr>
      <vt:lpstr>Strings (Cont.)</vt:lpstr>
      <vt:lpstr>Arrays</vt:lpstr>
      <vt:lpstr>Functions</vt:lpstr>
      <vt:lpstr>Functions (Cont.)</vt:lpstr>
      <vt:lpstr>Pop up Boxes</vt:lpstr>
      <vt:lpstr>Alert Box</vt:lpstr>
      <vt:lpstr>Confirm Box</vt:lpstr>
      <vt:lpstr>Prompt Box</vt:lpstr>
      <vt:lpstr>External JavaScript</vt:lpstr>
      <vt:lpstr>External JavaScript (Example)</vt:lpstr>
      <vt:lpstr>JavaScript Objects</vt:lpstr>
      <vt:lpstr>JavaScript Objects (Cont.)</vt:lpstr>
      <vt:lpstr>JavaScript’s inbuilt Objects</vt:lpstr>
      <vt:lpstr>Math Object in JavaScript</vt:lpstr>
      <vt:lpstr>Math Object (Cont.)</vt:lpstr>
      <vt:lpstr>Math Methods (Cont.)</vt:lpstr>
      <vt:lpstr>User Defined Objects</vt:lpstr>
      <vt:lpstr>User - Defined Objects (Cont.)</vt:lpstr>
      <vt:lpstr>User - Defined Objects (Cont.)</vt:lpstr>
      <vt:lpstr>Document Object Model (DOM)</vt:lpstr>
      <vt:lpstr>DOM (Cont)</vt:lpstr>
      <vt:lpstr>Document Object Properties</vt:lpstr>
      <vt:lpstr>Document Object Methods</vt:lpstr>
      <vt:lpstr>getElementById()</vt:lpstr>
      <vt:lpstr>getElementsByName()</vt:lpstr>
      <vt:lpstr>getElementsByTagName()</vt:lpstr>
      <vt:lpstr>Forms using DOM</vt:lpstr>
      <vt:lpstr>Validation</vt:lpstr>
      <vt:lpstr>Validation (Cont.)</vt:lpstr>
      <vt:lpstr>Validation using RegExp</vt:lpstr>
      <vt:lpstr>RegExp (Cont.) (Metacharacters)</vt:lpstr>
      <vt:lpstr>RegExp (Cont.) (Quantifiers)</vt:lpstr>
      <vt:lpstr>Email Validation Using RegExp</vt:lpstr>
      <vt:lpstr>DHTML – Combining HTML,CSS &amp; JS</vt:lpstr>
      <vt:lpstr>DHTML (Cont)</vt:lpstr>
      <vt:lpstr>DHTML (Cont) (Example)</vt:lpstr>
      <vt:lpstr>HTML Element Properties</vt:lpstr>
      <vt:lpstr>Mouse Events</vt:lpstr>
      <vt:lpstr>Keyboard Events</vt:lpstr>
      <vt:lpstr>Frame/Object Events</vt:lpstr>
      <vt:lpstr>Form Events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Manoj</cp:lastModifiedBy>
  <cp:revision>1415</cp:revision>
  <dcterms:created xsi:type="dcterms:W3CDTF">2013-05-17T03:00:03Z</dcterms:created>
  <dcterms:modified xsi:type="dcterms:W3CDTF">2022-08-05T04:36:53Z</dcterms:modified>
</cp:coreProperties>
</file>