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3"/>
  </p:notesMasterIdLst>
  <p:sldIdLst>
    <p:sldId id="256" r:id="rId2"/>
    <p:sldId id="257" r:id="rId3"/>
    <p:sldId id="259" r:id="rId4"/>
    <p:sldId id="258" r:id="rId5"/>
    <p:sldId id="265" r:id="rId6"/>
    <p:sldId id="262" r:id="rId7"/>
    <p:sldId id="263" r:id="rId8"/>
    <p:sldId id="264"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C8A67-882B-6147-A225-F1AE4FD20A3E}" type="datetimeFigureOut">
              <a:rPr lang="en-US" smtClean="0"/>
              <a:t>5/6/23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0E95F-B4C5-1E40-8606-7FBB2B7829B2}" type="slidenum">
              <a:rPr lang="en-US" smtClean="0"/>
              <a:t>‹#›</a:t>
            </a:fld>
            <a:endParaRPr lang="en-US"/>
          </a:p>
        </p:txBody>
      </p:sp>
    </p:spTree>
    <p:extLst>
      <p:ext uri="{BB962C8B-B14F-4D97-AF65-F5344CB8AC3E}">
        <p14:creationId xmlns:p14="http://schemas.microsoft.com/office/powerpoint/2010/main" val="175252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20E95F-B4C5-1E40-8606-7FBB2B7829B2}" type="slidenum">
              <a:rPr lang="en-US" smtClean="0"/>
              <a:t>10</a:t>
            </a:fld>
            <a:endParaRPr lang="en-US"/>
          </a:p>
        </p:txBody>
      </p:sp>
    </p:spTree>
    <p:extLst>
      <p:ext uri="{BB962C8B-B14F-4D97-AF65-F5344CB8AC3E}">
        <p14:creationId xmlns:p14="http://schemas.microsoft.com/office/powerpoint/2010/main" val="3829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5/6/23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0269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7355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7991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3425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49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666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6788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174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5881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53583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5/6/23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97779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5/6/23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3179079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54" name="Rectangle 5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11F8-ADCB-F850-EEB8-5C60EE4F2882}"/>
              </a:ext>
            </a:extLst>
          </p:cNvPr>
          <p:cNvSpPr>
            <a:spLocks noGrp="1"/>
          </p:cNvSpPr>
          <p:nvPr>
            <p:ph type="ctrTitle"/>
          </p:nvPr>
        </p:nvSpPr>
        <p:spPr>
          <a:xfrm>
            <a:off x="758952" y="758951"/>
            <a:ext cx="4782039" cy="1966747"/>
          </a:xfrm>
        </p:spPr>
        <p:txBody>
          <a:bodyPr vert="horz" lIns="91440" tIns="45720" rIns="91440" bIns="45720" rtlCol="0" anchor="ctr">
            <a:normAutofit/>
          </a:bodyPr>
          <a:lstStyle/>
          <a:p>
            <a:r>
              <a:rPr lang="en-US" sz="4200" i="1" kern="1200" spc="100" baseline="0">
                <a:solidFill>
                  <a:schemeClr val="tx1">
                    <a:lumMod val="85000"/>
                    <a:lumOff val="15000"/>
                  </a:schemeClr>
                </a:solidFill>
                <a:latin typeface="+mj-lt"/>
                <a:ea typeface="+mj-ea"/>
                <a:cs typeface="+mj-cs"/>
              </a:rPr>
              <a:t>Analysis of NYC FHVs and HVs Dataset</a:t>
            </a:r>
          </a:p>
        </p:txBody>
      </p:sp>
      <p:cxnSp>
        <p:nvCxnSpPr>
          <p:cNvPr id="56" name="Straight Connector 55">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10055B6-D015-2F01-FC4F-39BA79101EFE}"/>
              </a:ext>
            </a:extLst>
          </p:cNvPr>
          <p:cNvSpPr>
            <a:spLocks noGrp="1"/>
          </p:cNvSpPr>
          <p:nvPr>
            <p:ph type="subTitle" idx="1"/>
          </p:nvPr>
        </p:nvSpPr>
        <p:spPr>
          <a:xfrm>
            <a:off x="758826" y="3161684"/>
            <a:ext cx="4782166" cy="2620405"/>
          </a:xfrm>
        </p:spPr>
        <p:txBody>
          <a:bodyPr vert="horz" lIns="91440" tIns="45720" rIns="91440" bIns="45720" rtlCol="0">
            <a:normAutofit/>
          </a:bodyPr>
          <a:lstStyle/>
          <a:p>
            <a:pPr marL="182880" indent="-228600">
              <a:lnSpc>
                <a:spcPct val="110000"/>
              </a:lnSpc>
              <a:buFont typeface="Arial" panose="020B0604020202020204" pitchFamily="34" charset="0"/>
              <a:buChar char="•"/>
            </a:pPr>
            <a:r>
              <a:rPr lang="en-US" dirty="0"/>
              <a:t>Team Members</a:t>
            </a:r>
          </a:p>
          <a:p>
            <a:pPr marL="182880" indent="-228600">
              <a:lnSpc>
                <a:spcPct val="110000"/>
              </a:lnSpc>
              <a:buFont typeface="Arial" panose="020B0604020202020204" pitchFamily="34" charset="0"/>
              <a:buChar char="•"/>
            </a:pPr>
            <a:r>
              <a:rPr lang="en-US" dirty="0"/>
              <a:t>Siva Venkata Chaitanya Nannapaneni(NANNA2S)</a:t>
            </a:r>
          </a:p>
          <a:p>
            <a:pPr marL="182880" indent="-228600">
              <a:lnSpc>
                <a:spcPct val="110000"/>
              </a:lnSpc>
              <a:buFont typeface="Arial" panose="020B0604020202020204" pitchFamily="34" charset="0"/>
              <a:buChar char="•"/>
            </a:pPr>
            <a:r>
              <a:rPr lang="en-US" dirty="0"/>
              <a:t>Ajay Adakula(ADAKU1A)</a:t>
            </a:r>
          </a:p>
          <a:p>
            <a:pPr marL="182880" indent="-228600">
              <a:lnSpc>
                <a:spcPct val="110000"/>
              </a:lnSpc>
              <a:buFont typeface="Arial" panose="020B0604020202020204" pitchFamily="34" charset="0"/>
              <a:buChar char="•"/>
            </a:pPr>
            <a:r>
              <a:rPr lang="en-US" dirty="0"/>
              <a:t>Kyathi </a:t>
            </a:r>
            <a:r>
              <a:rPr lang="en-US"/>
              <a:t>Pasham(PASHA1K)</a:t>
            </a:r>
            <a:endParaRPr lang="en-US" dirty="0"/>
          </a:p>
        </p:txBody>
      </p:sp>
      <p:pic>
        <p:nvPicPr>
          <p:cNvPr id="47" name="Picture 3">
            <a:extLst>
              <a:ext uri="{FF2B5EF4-FFF2-40B4-BE49-F238E27FC236}">
                <a16:creationId xmlns:a16="http://schemas.microsoft.com/office/drawing/2014/main" id="{268ABCA6-AE46-B2AA-7F10-1BAD89310A7A}"/>
              </a:ext>
            </a:extLst>
          </p:cNvPr>
          <p:cNvPicPr>
            <a:picLocks noChangeAspect="1"/>
          </p:cNvPicPr>
          <p:nvPr/>
        </p:nvPicPr>
        <p:blipFill rotWithShape="1">
          <a:blip r:embed="rId2"/>
          <a:srcRect l="20153" r="24291"/>
          <a:stretch/>
        </p:blipFill>
        <p:spPr>
          <a:xfrm>
            <a:off x="6096000" y="10"/>
            <a:ext cx="6095998" cy="6857990"/>
          </a:xfrm>
          <a:prstGeom prst="rect">
            <a:avLst/>
          </a:prstGeom>
        </p:spPr>
      </p:pic>
      <p:sp>
        <p:nvSpPr>
          <p:cNvPr id="5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8023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buildings">
            <a:extLst>
              <a:ext uri="{FF2B5EF4-FFF2-40B4-BE49-F238E27FC236}">
                <a16:creationId xmlns:a16="http://schemas.microsoft.com/office/drawing/2014/main" id="{8761A87E-1A26-26B9-6283-98EB87E228BE}"/>
              </a:ext>
            </a:extLst>
          </p:cNvPr>
          <p:cNvPicPr>
            <a:picLocks noChangeAspect="1"/>
          </p:cNvPicPr>
          <p:nvPr/>
        </p:nvPicPr>
        <p:blipFill rotWithShape="1">
          <a:blip r:embed="rId3">
            <a:duotone>
              <a:schemeClr val="bg2">
                <a:shade val="45000"/>
                <a:satMod val="135000"/>
              </a:schemeClr>
              <a:prstClr val="white"/>
            </a:duotone>
            <a:alphaModFix amt="40000"/>
          </a:blip>
          <a:srcRect t="10885" b="484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A24AE-2BB5-EFFD-2573-B6E179DE139A}"/>
              </a:ext>
            </a:extLst>
          </p:cNvPr>
          <p:cNvSpPr>
            <a:spLocks noGrp="1"/>
          </p:cNvSpPr>
          <p:nvPr>
            <p:ph type="title"/>
          </p:nvPr>
        </p:nvSpPr>
        <p:spPr>
          <a:xfrm>
            <a:off x="758952" y="1201002"/>
            <a:ext cx="3831335" cy="4312829"/>
          </a:xfrm>
        </p:spPr>
        <p:txBody>
          <a:bodyPr>
            <a:normAutofit/>
          </a:bodyPr>
          <a:lstStyle/>
          <a:p>
            <a:r>
              <a:rPr lang="en-US" dirty="0"/>
              <a:t>Conclusion</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58436A-BAFB-5B3A-30A0-F027BD26BCB1}"/>
              </a:ext>
            </a:extLst>
          </p:cNvPr>
          <p:cNvSpPr>
            <a:spLocks noGrp="1"/>
          </p:cNvSpPr>
          <p:nvPr>
            <p:ph idx="1"/>
          </p:nvPr>
        </p:nvSpPr>
        <p:spPr>
          <a:xfrm>
            <a:off x="5232992" y="1201002"/>
            <a:ext cx="6197007" cy="4312829"/>
          </a:xfrm>
        </p:spPr>
        <p:txBody>
          <a:bodyP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a:effectLst/>
                <a:latin typeface="Calibri" panose="020F0502020204030204" pitchFamily="34" charset="0"/>
                <a:ea typeface="Calibri" panose="020F0502020204030204" pitchFamily="34" charset="0"/>
                <a:cs typeface="Times New Roman" panose="02020603050405020304" pitchFamily="18" charset="0"/>
              </a:rPr>
              <a:t>his project aims to analyze the NYC FHVs and HVs dataset to improve the efficiency, safety, and quality of taxi services in the city. </a:t>
            </a:r>
          </a:p>
          <a:p>
            <a:r>
              <a:rPr lang="en-US" dirty="0">
                <a:effectLst/>
                <a:latin typeface="Calibri" panose="020F0502020204030204" pitchFamily="34" charset="0"/>
                <a:ea typeface="Calibri" panose="020F0502020204030204" pitchFamily="34" charset="0"/>
                <a:cs typeface="Times New Roman" panose="02020603050405020304" pitchFamily="18" charset="0"/>
              </a:rPr>
              <a:t>By analyzing the data, we can identify patterns and trends to optimize route selection, fare charges, and customer satisfaction. The analysis will provide valuable insights for the taxi service providers and policymakers to make data-driven decisions</a:t>
            </a:r>
            <a:r>
              <a:rPr lang="en-US" dirty="0">
                <a:effectLst/>
              </a:rPr>
              <a:t> </a:t>
            </a:r>
            <a:endParaRPr lang="en-US" dirty="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879317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5EB87-70F1-6031-29A9-DA3962DF9D79}"/>
              </a:ext>
            </a:extLst>
          </p:cNvPr>
          <p:cNvSpPr>
            <a:spLocks noGrp="1"/>
          </p:cNvSpPr>
          <p:nvPr>
            <p:ph type="title"/>
          </p:nvPr>
        </p:nvSpPr>
        <p:spPr>
          <a:xfrm>
            <a:off x="5978914" y="893935"/>
            <a:ext cx="5364937" cy="3339390"/>
          </a:xfrm>
        </p:spPr>
        <p:txBody>
          <a:bodyPr vert="horz" lIns="91440" tIns="45720" rIns="91440" bIns="45720" rtlCol="0" anchor="ctr">
            <a:normAutofit/>
          </a:bodyPr>
          <a:lstStyle/>
          <a:p>
            <a:r>
              <a:rPr lang="en-US" i="1" kern="1200" spc="100" baseline="0">
                <a:solidFill>
                  <a:schemeClr val="bg1"/>
                </a:solidFill>
                <a:latin typeface="+mj-lt"/>
                <a:ea typeface="+mj-ea"/>
                <a:cs typeface="+mj-cs"/>
              </a:rPr>
              <a:t>Thank you</a:t>
            </a:r>
          </a:p>
        </p:txBody>
      </p:sp>
      <p:sp>
        <p:nvSpPr>
          <p:cNvPr id="27" name="Freeform: Shape 26">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Smiling Face with No Fill">
            <a:extLst>
              <a:ext uri="{FF2B5EF4-FFF2-40B4-BE49-F238E27FC236}">
                <a16:creationId xmlns:a16="http://schemas.microsoft.com/office/drawing/2014/main" id="{0DBA2ED6-A683-91B7-ED8F-03BC5EAFCA2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401" y="1793908"/>
            <a:ext cx="3491811" cy="3491811"/>
          </a:xfrm>
          <a:prstGeom prst="rect">
            <a:avLst/>
          </a:prstGeom>
        </p:spPr>
      </p:pic>
      <p:cxnSp>
        <p:nvCxnSpPr>
          <p:cNvPr id="29" name="Straight Connector 28">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863949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3" descr="A photo of a city at the time">
            <a:extLst>
              <a:ext uri="{FF2B5EF4-FFF2-40B4-BE49-F238E27FC236}">
                <a16:creationId xmlns:a16="http://schemas.microsoft.com/office/drawing/2014/main" id="{288F04D9-FA14-D60B-F4E9-E8224180BE02}"/>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36646-3B08-1603-B9C2-0E5E5C614208}"/>
              </a:ext>
            </a:extLst>
          </p:cNvPr>
          <p:cNvSpPr>
            <a:spLocks noGrp="1"/>
          </p:cNvSpPr>
          <p:nvPr>
            <p:ph type="title"/>
          </p:nvPr>
        </p:nvSpPr>
        <p:spPr>
          <a:xfrm>
            <a:off x="758952" y="1201002"/>
            <a:ext cx="3831335" cy="4312829"/>
          </a:xfrm>
        </p:spPr>
        <p:txBody>
          <a:bodyPr>
            <a:normAutofit/>
          </a:bodyPr>
          <a:lstStyle/>
          <a:p>
            <a:r>
              <a:rPr lang="en-US" sz="5600" i="0" dirty="0"/>
              <a:t>Introduction</a:t>
            </a:r>
          </a:p>
        </p:txBody>
      </p:sp>
      <p:cxnSp>
        <p:nvCxnSpPr>
          <p:cNvPr id="36" name="Straight Connector 35">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28EC42-0CF4-CF59-E7A3-624CA1A6AD93}"/>
              </a:ext>
            </a:extLst>
          </p:cNvPr>
          <p:cNvSpPr>
            <a:spLocks noGrp="1"/>
          </p:cNvSpPr>
          <p:nvPr>
            <p:ph idx="1"/>
          </p:nvPr>
        </p:nvSpPr>
        <p:spPr>
          <a:xfrm>
            <a:off x="5232992" y="1201002"/>
            <a:ext cx="6197007" cy="4312829"/>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goal of this research is to evaluate the New York City FHVs and HVs dataset, which includes records of taxi journeys from the years 2014 to 2019. Each ride's pickup and drop-off locations, time, fare, and other ride-related details are provided in the dataset. </a:t>
            </a:r>
          </a:p>
          <a:p>
            <a:r>
              <a:rPr lang="en-US" kern="1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extract insights from the dataset to improve the efficiency, safety, and quality of taxi services in the city.</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012563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stock market graph">
            <a:extLst>
              <a:ext uri="{FF2B5EF4-FFF2-40B4-BE49-F238E27FC236}">
                <a16:creationId xmlns:a16="http://schemas.microsoft.com/office/drawing/2014/main" id="{BA62553F-671C-D99F-83AA-0557286D20B3}"/>
              </a:ext>
            </a:extLst>
          </p:cNvPr>
          <p:cNvPicPr>
            <a:picLocks noChangeAspect="1"/>
          </p:cNvPicPr>
          <p:nvPr/>
        </p:nvPicPr>
        <p:blipFill rotWithShape="1">
          <a:blip r:embed="rId2">
            <a:duotone>
              <a:schemeClr val="bg2">
                <a:shade val="45000"/>
                <a:satMod val="135000"/>
              </a:schemeClr>
              <a:prstClr val="white"/>
            </a:duotone>
            <a:alphaModFix amt="40000"/>
          </a:blip>
          <a:srcRect t="6762" b="1051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D2556-CB1C-7104-1036-E7ADEB8DF877}"/>
              </a:ext>
            </a:extLst>
          </p:cNvPr>
          <p:cNvSpPr>
            <a:spLocks noGrp="1"/>
          </p:cNvSpPr>
          <p:nvPr>
            <p:ph type="title"/>
          </p:nvPr>
        </p:nvSpPr>
        <p:spPr>
          <a:xfrm>
            <a:off x="758952" y="1201002"/>
            <a:ext cx="3831335" cy="4312829"/>
          </a:xfrm>
        </p:spPr>
        <p:txBody>
          <a:bodyPr>
            <a:normAutofit/>
          </a:bodyPr>
          <a:lstStyle/>
          <a:p>
            <a:r>
              <a:rPr lang="en-US" dirty="0"/>
              <a:t>Data cleaning and dataset creation </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A38DCA-53FC-8807-94ED-217A86430E70}"/>
              </a:ext>
            </a:extLst>
          </p:cNvPr>
          <p:cNvSpPr>
            <a:spLocks noGrp="1"/>
          </p:cNvSpPr>
          <p:nvPr>
            <p:ph idx="1"/>
          </p:nvPr>
        </p:nvSpPr>
        <p:spPr>
          <a:xfrm>
            <a:off x="5232992" y="1201002"/>
            <a:ext cx="6197007" cy="4312829"/>
          </a:xfrm>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The first step of the analysis would be clean the dataset </a:t>
            </a:r>
            <a:r>
              <a:rPr lang="en-US" kern="100" dirty="0">
                <a:latin typeface="Calibri" panose="020F0502020204030204" pitchFamily="34" charset="0"/>
                <a:ea typeface="Calibri" panose="020F0502020204030204" pitchFamily="34" charset="0"/>
                <a:cs typeface="Times New Roman" panose="02020603050405020304" pitchFamily="18" charset="0"/>
              </a:rPr>
              <a:t>if it have an </a:t>
            </a:r>
            <a:r>
              <a:rPr lang="en-US" kern="100" dirty="0">
                <a:effectLst/>
                <a:latin typeface="Calibri" panose="020F0502020204030204" pitchFamily="34" charset="0"/>
                <a:ea typeface="Calibri" panose="020F0502020204030204" pitchFamily="34" charset="0"/>
                <a:cs typeface="Times New Roman" panose="02020603050405020304" pitchFamily="18" charset="0"/>
              </a:rPr>
              <a:t> irregular values.</a:t>
            </a:r>
          </a:p>
          <a:p>
            <a:r>
              <a:rPr lang="en-US" kern="100" dirty="0">
                <a:latin typeface="Calibri" panose="020F0502020204030204" pitchFamily="34" charset="0"/>
                <a:ea typeface="Calibri" panose="020F0502020204030204" pitchFamily="34" charset="0"/>
                <a:cs typeface="Times New Roman" panose="02020603050405020304" pitchFamily="18" charset="0"/>
              </a:rPr>
              <a:t>Cleaned the dataset by </a:t>
            </a:r>
            <a:r>
              <a:rPr lang="en-US" kern="100" dirty="0">
                <a:effectLst/>
                <a:latin typeface="Calibri" panose="020F0502020204030204" pitchFamily="34" charset="0"/>
                <a:ea typeface="Calibri" panose="020F0502020204030204" pitchFamily="34" charset="0"/>
                <a:cs typeface="Times New Roman" panose="02020603050405020304" pitchFamily="18" charset="0"/>
              </a:rPr>
              <a:t>removing any null or empty values that may exist.</a:t>
            </a:r>
          </a:p>
          <a:p>
            <a:r>
              <a:rPr lang="en-US" kern="100" dirty="0">
                <a:latin typeface="Calibri" panose="020F0502020204030204" pitchFamily="34" charset="0"/>
                <a:ea typeface="Calibri" panose="020F0502020204030204" pitchFamily="34" charset="0"/>
                <a:cs typeface="Times New Roman" panose="02020603050405020304" pitchFamily="18" charset="0"/>
              </a:rPr>
              <a:t>Adding new columns like date, weekday, time of the day required for additional analysis.</a:t>
            </a:r>
          </a:p>
          <a:p>
            <a:r>
              <a:rPr lang="en-US" kern="100" dirty="0">
                <a:effectLst/>
                <a:latin typeface="Calibri" panose="020F0502020204030204" pitchFamily="34" charset="0"/>
                <a:ea typeface="Calibri" panose="020F0502020204030204" pitchFamily="34" charset="0"/>
                <a:cs typeface="Times New Roman" panose="02020603050405020304" pitchFamily="18" charset="0"/>
              </a:rPr>
              <a:t> Additionally, we will create a big dataset by combining records from each month. This will provide a more comprehensive and robust dataset for analysis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01853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taxi cab sign">
            <a:extLst>
              <a:ext uri="{FF2B5EF4-FFF2-40B4-BE49-F238E27FC236}">
                <a16:creationId xmlns:a16="http://schemas.microsoft.com/office/drawing/2014/main" id="{EC7A8B89-2B81-35A2-0238-0519894CCA37}"/>
              </a:ext>
            </a:extLst>
          </p:cNvPr>
          <p:cNvPicPr>
            <a:picLocks noChangeAspect="1"/>
          </p:cNvPicPr>
          <p:nvPr/>
        </p:nvPicPr>
        <p:blipFill rotWithShape="1">
          <a:blip r:embed="rId2">
            <a:duotone>
              <a:schemeClr val="bg2">
                <a:shade val="45000"/>
                <a:satMod val="135000"/>
              </a:schemeClr>
              <a:prstClr val="white"/>
            </a:duotone>
            <a:alphaModFix amt="40000"/>
          </a:blip>
          <a:srcRect t="14842" b="888"/>
          <a:stretch/>
        </p:blipFill>
        <p:spPr>
          <a:xfrm>
            <a:off x="20" y="10"/>
            <a:ext cx="12191980" cy="6857990"/>
          </a:xfrm>
          <a:prstGeom prst="rect">
            <a:avLst/>
          </a:prstGeom>
        </p:spPr>
      </p:pic>
      <p:sp>
        <p:nvSpPr>
          <p:cNvPr id="111" name="Rectangle 1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59684-86A1-53D7-88F3-BB160FD5F8D2}"/>
              </a:ext>
            </a:extLst>
          </p:cNvPr>
          <p:cNvSpPr>
            <a:spLocks noGrp="1"/>
          </p:cNvSpPr>
          <p:nvPr>
            <p:ph type="title"/>
          </p:nvPr>
        </p:nvSpPr>
        <p:spPr>
          <a:xfrm>
            <a:off x="758952" y="1201002"/>
            <a:ext cx="3831335" cy="4312829"/>
          </a:xfrm>
        </p:spPr>
        <p:txBody>
          <a:bodyPr>
            <a:normAutofit/>
          </a:bodyPr>
          <a:lstStyle/>
          <a:p>
            <a:r>
              <a:rPr lang="en-US"/>
              <a:t>Analysis on the following questions</a:t>
            </a:r>
          </a:p>
        </p:txBody>
      </p:sp>
      <p:cxnSp>
        <p:nvCxnSpPr>
          <p:cNvPr id="113" name="Straight Connector 1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0853C029-B278-FE11-F7F7-9E6DFAB0E5E0}"/>
              </a:ext>
            </a:extLst>
          </p:cNvPr>
          <p:cNvSpPr>
            <a:spLocks noGrp="1"/>
          </p:cNvSpPr>
          <p:nvPr>
            <p:ph idx="1"/>
          </p:nvPr>
        </p:nvSpPr>
        <p:spPr>
          <a:xfrm>
            <a:off x="5232992" y="1201002"/>
            <a:ext cx="6197007" cy="4312829"/>
          </a:xfrm>
        </p:spPr>
        <p:txBody>
          <a:bodyPr>
            <a:normAutofit/>
          </a:bodyPr>
          <a:lstStyle/>
          <a:p>
            <a:pPr marL="0" indent="0">
              <a:buNone/>
            </a:pPr>
            <a:r>
              <a:rPr lang="en-US" dirty="0"/>
              <a:t>1.  Number of trips on each day of the week.</a:t>
            </a:r>
          </a:p>
          <a:p>
            <a:pPr marL="0" indent="0">
              <a:buNone/>
            </a:pPr>
            <a:r>
              <a:rPr lang="en-US" dirty="0"/>
              <a:t>2. Average tips per trip per zone. </a:t>
            </a:r>
          </a:p>
          <a:p>
            <a:pPr marL="0" indent="0">
              <a:buNone/>
            </a:pPr>
            <a:r>
              <a:rPr lang="en-US" dirty="0"/>
              <a:t>3. Tips throughout different times of day on each day of week.</a:t>
            </a:r>
          </a:p>
          <a:p>
            <a:pPr marL="0" indent="0">
              <a:buNone/>
            </a:pPr>
            <a:r>
              <a:rPr lang="en-US" dirty="0"/>
              <a:t>4.Number of taxi rides of times on each day of the week.</a:t>
            </a:r>
          </a:p>
          <a:p>
            <a:pPr marL="0" indent="0">
              <a:buNone/>
            </a:pPr>
            <a:r>
              <a:rPr lang="en-US" dirty="0"/>
              <a:t>5. Average tips per trip by pickup and dropoff zones.</a:t>
            </a:r>
          </a:p>
        </p:txBody>
      </p:sp>
      <p:sp>
        <p:nvSpPr>
          <p:cNvPr id="119"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460437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C8E09-328B-F0E6-A531-FE66CA5A7CAE}"/>
              </a:ext>
            </a:extLst>
          </p:cNvPr>
          <p:cNvSpPr>
            <a:spLocks noGrp="1"/>
          </p:cNvSpPr>
          <p:nvPr>
            <p:ph type="title"/>
          </p:nvPr>
        </p:nvSpPr>
        <p:spPr>
          <a:xfrm>
            <a:off x="758952" y="420625"/>
            <a:ext cx="10667998" cy="1326814"/>
          </a:xfrm>
        </p:spPr>
        <p:txBody>
          <a:bodyPr anchor="ctr">
            <a:normAutofit/>
          </a:bodyPr>
          <a:lstStyle/>
          <a:p>
            <a:r>
              <a:rPr lang="en-US" sz="4700"/>
              <a:t>1. Number of trips on each day of the week</a:t>
            </a:r>
          </a:p>
        </p:txBody>
      </p:sp>
      <p:cxnSp>
        <p:nvCxnSpPr>
          <p:cNvPr id="23" name="Straight Connector 22">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chart&#10;&#10;Description automatically generated">
            <a:extLst>
              <a:ext uri="{FF2B5EF4-FFF2-40B4-BE49-F238E27FC236}">
                <a16:creationId xmlns:a16="http://schemas.microsoft.com/office/drawing/2014/main" id="{F09C492E-BCBA-D20B-3DDC-ACF902A31A6B}"/>
              </a:ext>
            </a:extLst>
          </p:cNvPr>
          <p:cNvPicPr>
            <a:picLocks noChangeAspect="1"/>
          </p:cNvPicPr>
          <p:nvPr/>
        </p:nvPicPr>
        <p:blipFill>
          <a:blip r:embed="rId2"/>
          <a:stretch>
            <a:fillRect/>
          </a:stretch>
        </p:blipFill>
        <p:spPr>
          <a:xfrm>
            <a:off x="758952" y="2369489"/>
            <a:ext cx="7129713" cy="3848427"/>
          </a:xfrm>
          <a:prstGeom prst="rect">
            <a:avLst/>
          </a:prstGeom>
        </p:spPr>
      </p:pic>
      <p:sp>
        <p:nvSpPr>
          <p:cNvPr id="9" name="Content Placeholder 8">
            <a:extLst>
              <a:ext uri="{FF2B5EF4-FFF2-40B4-BE49-F238E27FC236}">
                <a16:creationId xmlns:a16="http://schemas.microsoft.com/office/drawing/2014/main" id="{D4BDA7DE-B290-E381-ABF2-16FEA4C07F96}"/>
              </a:ext>
            </a:extLst>
          </p:cNvPr>
          <p:cNvSpPr>
            <a:spLocks noGrp="1"/>
          </p:cNvSpPr>
          <p:nvPr>
            <p:ph idx="1"/>
          </p:nvPr>
        </p:nvSpPr>
        <p:spPr>
          <a:xfrm>
            <a:off x="7888666" y="2202302"/>
            <a:ext cx="3541205" cy="3579788"/>
          </a:xfrm>
        </p:spPr>
        <p:txBody>
          <a:bodyPr>
            <a:normAutofit/>
          </a:bodyPr>
          <a:lstStyle/>
          <a:p>
            <a:pPr marL="457200" indent="-457200">
              <a:buAutoNum type="arabicPeriod"/>
            </a:pPr>
            <a:r>
              <a:rPr lang="en-US" dirty="0"/>
              <a:t>On Monday, As time progress, number of trips are increasing.</a:t>
            </a:r>
          </a:p>
          <a:p>
            <a:pPr marL="457200" indent="-457200">
              <a:buAutoNum type="arabicPeriod"/>
            </a:pPr>
            <a:endParaRPr lang="en-US" dirty="0"/>
          </a:p>
          <a:p>
            <a:pPr marL="457200" indent="-457200">
              <a:buFont typeface="Arial" panose="020B0604020202020204" pitchFamily="34" charset="0"/>
              <a:buAutoNum type="arabicPeriod"/>
            </a:pPr>
            <a:r>
              <a:rPr lang="en-US" dirty="0"/>
              <a:t>Highest number of trips are taken on Friday and Saturday Evenings.</a:t>
            </a:r>
          </a:p>
          <a:p>
            <a:pPr marL="457200" indent="-457200">
              <a:buAutoNum type="arabicPeriod"/>
            </a:pPr>
            <a:endParaRPr lang="en-US" dirty="0"/>
          </a:p>
          <a:p>
            <a:pPr marL="0" indent="0">
              <a:buNone/>
            </a:pPr>
            <a:endParaRPr lang="en-US" dirty="0"/>
          </a:p>
          <a:p>
            <a:pPr marL="457200" indent="-457200">
              <a:buAutoNum type="arabicPeriod"/>
            </a:pPr>
            <a:endParaRPr lang="en-US"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5963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27A5E-6784-64E3-B7F2-19AC71109A04}"/>
              </a:ext>
            </a:extLst>
          </p:cNvPr>
          <p:cNvSpPr>
            <a:spLocks noGrp="1"/>
          </p:cNvSpPr>
          <p:nvPr>
            <p:ph type="title"/>
          </p:nvPr>
        </p:nvSpPr>
        <p:spPr>
          <a:xfrm>
            <a:off x="758952" y="420625"/>
            <a:ext cx="10667998" cy="1326814"/>
          </a:xfrm>
        </p:spPr>
        <p:txBody>
          <a:bodyPr anchor="ctr">
            <a:normAutofit/>
          </a:bodyPr>
          <a:lstStyle/>
          <a:p>
            <a:r>
              <a:rPr lang="en-US" dirty="0"/>
              <a:t>2. Average tips for trip per zone</a:t>
            </a:r>
          </a:p>
        </p:txBody>
      </p:sp>
      <p:cxnSp>
        <p:nvCxnSpPr>
          <p:cNvPr id="36" name="Straight Connector 35">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9F75C33D-9C87-72C3-888F-0DC124C349AA}"/>
              </a:ext>
            </a:extLst>
          </p:cNvPr>
          <p:cNvPicPr>
            <a:picLocks noChangeAspect="1"/>
          </p:cNvPicPr>
          <p:nvPr/>
        </p:nvPicPr>
        <p:blipFill>
          <a:blip r:embed="rId2"/>
          <a:stretch>
            <a:fillRect/>
          </a:stretch>
        </p:blipFill>
        <p:spPr>
          <a:xfrm>
            <a:off x="536448" y="3182113"/>
            <a:ext cx="6998207" cy="1928448"/>
          </a:xfrm>
          <a:prstGeom prst="rect">
            <a:avLst/>
          </a:prstGeom>
        </p:spPr>
      </p:pic>
      <p:sp>
        <p:nvSpPr>
          <p:cNvPr id="9" name="Content Placeholder 8">
            <a:extLst>
              <a:ext uri="{FF2B5EF4-FFF2-40B4-BE49-F238E27FC236}">
                <a16:creationId xmlns:a16="http://schemas.microsoft.com/office/drawing/2014/main" id="{D4D03726-9AFE-5B28-DF12-4A50D0C6A8B8}"/>
              </a:ext>
            </a:extLst>
          </p:cNvPr>
          <p:cNvSpPr>
            <a:spLocks noGrp="1"/>
          </p:cNvSpPr>
          <p:nvPr>
            <p:ph idx="1"/>
          </p:nvPr>
        </p:nvSpPr>
        <p:spPr>
          <a:xfrm>
            <a:off x="7888666" y="2202302"/>
            <a:ext cx="3541205" cy="3579788"/>
          </a:xfrm>
        </p:spPr>
        <p:txBody>
          <a:bodyPr>
            <a:normAutofit/>
          </a:bodyPr>
          <a:lstStyle/>
          <a:p>
            <a:r>
              <a:rPr lang="en-US" dirty="0"/>
              <a:t>1. Trips to Newark Airport, LaGuardia Airport and FK Airport has highest tips per trip.</a:t>
            </a:r>
          </a:p>
          <a:p>
            <a:endParaRPr lang="en-US" dirty="0"/>
          </a:p>
          <a:p>
            <a:r>
              <a:rPr lang="en-US" dirty="0"/>
              <a:t>2. Trips to residential areas like Columbia Street has lowest tips per trip.</a:t>
            </a:r>
          </a:p>
        </p:txBody>
      </p:sp>
      <p:sp>
        <p:nvSpPr>
          <p:cNvPr id="3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9440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0E2F6-B6DD-C16D-9FD4-1E27E017297C}"/>
              </a:ext>
            </a:extLst>
          </p:cNvPr>
          <p:cNvSpPr>
            <a:spLocks noGrp="1"/>
          </p:cNvSpPr>
          <p:nvPr>
            <p:ph type="title"/>
          </p:nvPr>
        </p:nvSpPr>
        <p:spPr>
          <a:xfrm>
            <a:off x="758952" y="420625"/>
            <a:ext cx="10667998" cy="1326814"/>
          </a:xfrm>
        </p:spPr>
        <p:txBody>
          <a:bodyPr anchor="ctr">
            <a:normAutofit/>
          </a:bodyPr>
          <a:lstStyle/>
          <a:p>
            <a:r>
              <a:rPr lang="en-US" sz="4200"/>
              <a:t>3. Tips throughout different times of day on each day of week</a:t>
            </a:r>
          </a:p>
        </p:txBody>
      </p:sp>
      <p:cxnSp>
        <p:nvCxnSpPr>
          <p:cNvPr id="23" name="Straight Connector 22">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reemap chart&#10;&#10;Description automatically generated with medium confidence">
            <a:extLst>
              <a:ext uri="{FF2B5EF4-FFF2-40B4-BE49-F238E27FC236}">
                <a16:creationId xmlns:a16="http://schemas.microsoft.com/office/drawing/2014/main" id="{2D562764-95F5-8087-A7F2-A6E5257E67C2}"/>
              </a:ext>
            </a:extLst>
          </p:cNvPr>
          <p:cNvPicPr>
            <a:picLocks noChangeAspect="1"/>
          </p:cNvPicPr>
          <p:nvPr/>
        </p:nvPicPr>
        <p:blipFill>
          <a:blip r:embed="rId2"/>
          <a:stretch>
            <a:fillRect/>
          </a:stretch>
        </p:blipFill>
        <p:spPr>
          <a:xfrm>
            <a:off x="512064" y="2340880"/>
            <a:ext cx="7376602" cy="3998960"/>
          </a:xfrm>
          <a:prstGeom prst="rect">
            <a:avLst/>
          </a:prstGeom>
        </p:spPr>
      </p:pic>
      <p:sp>
        <p:nvSpPr>
          <p:cNvPr id="9" name="Content Placeholder 8">
            <a:extLst>
              <a:ext uri="{FF2B5EF4-FFF2-40B4-BE49-F238E27FC236}">
                <a16:creationId xmlns:a16="http://schemas.microsoft.com/office/drawing/2014/main" id="{2C3431A7-99C2-F506-A5CF-69AB1A41E4D6}"/>
              </a:ext>
            </a:extLst>
          </p:cNvPr>
          <p:cNvSpPr>
            <a:spLocks noGrp="1"/>
          </p:cNvSpPr>
          <p:nvPr>
            <p:ph idx="1"/>
          </p:nvPr>
        </p:nvSpPr>
        <p:spPr>
          <a:xfrm>
            <a:off x="7888666" y="2202302"/>
            <a:ext cx="3541205" cy="3579788"/>
          </a:xfrm>
        </p:spPr>
        <p:txBody>
          <a:bodyPr>
            <a:normAutofit/>
          </a:bodyPr>
          <a:lstStyle/>
          <a:p>
            <a:r>
              <a:rPr lang="en-US" dirty="0"/>
              <a:t>1. Most tips are calculated at early in the mornings and late at nights.</a:t>
            </a:r>
          </a:p>
          <a:p>
            <a:endParaRPr lang="en-US" dirty="0"/>
          </a:p>
          <a:p>
            <a:r>
              <a:rPr lang="en-US" dirty="0"/>
              <a:t>2. Even during mid days during office hours collected max tips.</a:t>
            </a: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162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D37EB-871E-0F2A-804A-A38710B6E24C}"/>
              </a:ext>
            </a:extLst>
          </p:cNvPr>
          <p:cNvSpPr>
            <a:spLocks noGrp="1"/>
          </p:cNvSpPr>
          <p:nvPr>
            <p:ph type="title"/>
          </p:nvPr>
        </p:nvSpPr>
        <p:spPr>
          <a:xfrm>
            <a:off x="758952" y="420625"/>
            <a:ext cx="10667998" cy="1326814"/>
          </a:xfrm>
        </p:spPr>
        <p:txBody>
          <a:bodyPr anchor="ctr">
            <a:normAutofit/>
          </a:bodyPr>
          <a:lstStyle/>
          <a:p>
            <a:r>
              <a:rPr lang="en-US" sz="4200" dirty="0"/>
              <a:t>4.Number of taxi rides of times on each day of the week</a:t>
            </a:r>
          </a:p>
        </p:txBody>
      </p:sp>
      <p:cxnSp>
        <p:nvCxnSpPr>
          <p:cNvPr id="23" name="Straight Connector 22">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A6409F8E-2F79-F2B1-CCD8-46055D1BA5B1}"/>
              </a:ext>
            </a:extLst>
          </p:cNvPr>
          <p:cNvPicPr>
            <a:picLocks noChangeAspect="1"/>
          </p:cNvPicPr>
          <p:nvPr/>
        </p:nvPicPr>
        <p:blipFill>
          <a:blip r:embed="rId2"/>
          <a:stretch>
            <a:fillRect/>
          </a:stretch>
        </p:blipFill>
        <p:spPr>
          <a:xfrm>
            <a:off x="758952" y="2761455"/>
            <a:ext cx="6775703" cy="2625584"/>
          </a:xfrm>
          <a:prstGeom prst="rect">
            <a:avLst/>
          </a:prstGeom>
        </p:spPr>
      </p:pic>
      <p:sp>
        <p:nvSpPr>
          <p:cNvPr id="9" name="Content Placeholder 8">
            <a:extLst>
              <a:ext uri="{FF2B5EF4-FFF2-40B4-BE49-F238E27FC236}">
                <a16:creationId xmlns:a16="http://schemas.microsoft.com/office/drawing/2014/main" id="{2638131F-C683-C854-2880-753CA40DC3BC}"/>
              </a:ext>
            </a:extLst>
          </p:cNvPr>
          <p:cNvSpPr>
            <a:spLocks noGrp="1"/>
          </p:cNvSpPr>
          <p:nvPr>
            <p:ph idx="1"/>
          </p:nvPr>
        </p:nvSpPr>
        <p:spPr>
          <a:xfrm>
            <a:off x="7888666" y="2202302"/>
            <a:ext cx="3541205" cy="3579788"/>
          </a:xfrm>
        </p:spPr>
        <p:txBody>
          <a:bodyPr>
            <a:normAutofit lnSpcReduction="10000"/>
          </a:bodyPr>
          <a:lstStyle/>
          <a:p>
            <a:r>
              <a:rPr lang="en-US" dirty="0"/>
              <a:t>1. Friday Evenings and Saturday Evenings have maximum taxi rides</a:t>
            </a:r>
          </a:p>
          <a:p>
            <a:endParaRPr lang="en-US" dirty="0"/>
          </a:p>
          <a:p>
            <a:r>
              <a:rPr lang="en-US" dirty="0"/>
              <a:t>2. Saturday and Sunday nights have next highest taxi rides.</a:t>
            </a:r>
          </a:p>
          <a:p>
            <a:endParaRPr lang="en-US" dirty="0"/>
          </a:p>
          <a:p>
            <a:r>
              <a:rPr lang="en-US" dirty="0"/>
              <a:t>3. Least number of trips are seen on Sunday Mornings.</a:t>
            </a: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5597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A6F26-5FC0-1E3D-9BAD-6EEBC9453DA7}"/>
              </a:ext>
            </a:extLst>
          </p:cNvPr>
          <p:cNvSpPr>
            <a:spLocks noGrp="1"/>
          </p:cNvSpPr>
          <p:nvPr>
            <p:ph type="title"/>
          </p:nvPr>
        </p:nvSpPr>
        <p:spPr>
          <a:xfrm>
            <a:off x="758952" y="420625"/>
            <a:ext cx="10667998" cy="1326814"/>
          </a:xfrm>
        </p:spPr>
        <p:txBody>
          <a:bodyPr anchor="ctr">
            <a:normAutofit/>
          </a:bodyPr>
          <a:lstStyle/>
          <a:p>
            <a:r>
              <a:rPr lang="en-US" sz="4200" dirty="0"/>
              <a:t>5.Average tips for trip by pickup and dropoff Zones</a:t>
            </a:r>
          </a:p>
        </p:txBody>
      </p:sp>
      <p:cxnSp>
        <p:nvCxnSpPr>
          <p:cNvPr id="23" name="Straight Connector 22">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alendar&#10;&#10;Description automatically generated with medium confidence">
            <a:extLst>
              <a:ext uri="{FF2B5EF4-FFF2-40B4-BE49-F238E27FC236}">
                <a16:creationId xmlns:a16="http://schemas.microsoft.com/office/drawing/2014/main" id="{BE8F2A6B-C043-DDAD-A64D-6A7001D6A80B}"/>
              </a:ext>
            </a:extLst>
          </p:cNvPr>
          <p:cNvPicPr>
            <a:picLocks noChangeAspect="1"/>
          </p:cNvPicPr>
          <p:nvPr/>
        </p:nvPicPr>
        <p:blipFill>
          <a:blip r:embed="rId2"/>
          <a:stretch>
            <a:fillRect/>
          </a:stretch>
        </p:blipFill>
        <p:spPr>
          <a:xfrm>
            <a:off x="536448" y="2430903"/>
            <a:ext cx="7352217" cy="3884549"/>
          </a:xfrm>
          <a:prstGeom prst="rect">
            <a:avLst/>
          </a:prstGeom>
        </p:spPr>
      </p:pic>
      <p:sp>
        <p:nvSpPr>
          <p:cNvPr id="9" name="Content Placeholder 8">
            <a:extLst>
              <a:ext uri="{FF2B5EF4-FFF2-40B4-BE49-F238E27FC236}">
                <a16:creationId xmlns:a16="http://schemas.microsoft.com/office/drawing/2014/main" id="{8482B272-E3D4-C311-A927-D2614759C140}"/>
              </a:ext>
            </a:extLst>
          </p:cNvPr>
          <p:cNvSpPr>
            <a:spLocks noGrp="1"/>
          </p:cNvSpPr>
          <p:nvPr>
            <p:ph idx="1"/>
          </p:nvPr>
        </p:nvSpPr>
        <p:spPr>
          <a:xfrm>
            <a:off x="7888666" y="2202302"/>
            <a:ext cx="3541205" cy="3579788"/>
          </a:xfrm>
        </p:spPr>
        <p:txBody>
          <a:bodyPr>
            <a:normAutofit lnSpcReduction="10000"/>
          </a:bodyPr>
          <a:lstStyle/>
          <a:p>
            <a:r>
              <a:rPr lang="en-US" dirty="0"/>
              <a:t>1. From the maps, </a:t>
            </a:r>
            <a:r>
              <a:rPr lang="en-US" dirty="0" err="1"/>
              <a:t>staten</a:t>
            </a:r>
            <a:r>
              <a:rPr lang="en-US" dirty="0"/>
              <a:t> island, have average tips given for both pickup and drop off zones.</a:t>
            </a:r>
          </a:p>
          <a:p>
            <a:endParaRPr lang="en-US" dirty="0"/>
          </a:p>
          <a:p>
            <a:r>
              <a:rPr lang="en-US" dirty="0"/>
              <a:t>2. Highest tips at pick up location is Queens.</a:t>
            </a:r>
          </a:p>
          <a:p>
            <a:endParaRPr lang="en-US" dirty="0"/>
          </a:p>
          <a:p>
            <a:r>
              <a:rPr lang="en-US" dirty="0"/>
              <a:t>3. Least tips are seen on Bronx</a:t>
            </a: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844937329"/>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545</Words>
  <Application>Microsoft Macintosh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Sitka Banner</vt:lpstr>
      <vt:lpstr>HeadlinesVTI</vt:lpstr>
      <vt:lpstr>Analysis of NYC FHVs and HVs Dataset</vt:lpstr>
      <vt:lpstr>Introduction</vt:lpstr>
      <vt:lpstr>Data cleaning and dataset creation </vt:lpstr>
      <vt:lpstr>Analysis on the following questions</vt:lpstr>
      <vt:lpstr>1. Number of trips on each day of the week</vt:lpstr>
      <vt:lpstr>2. Average tips for trip per zone</vt:lpstr>
      <vt:lpstr>3. Tips throughout different times of day on each day of week</vt:lpstr>
      <vt:lpstr>4.Number of taxi rides of times on each day of the week</vt:lpstr>
      <vt:lpstr>5.Average tips for trip by pickup and dropoff Zones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NYC FHVs and HVs Dataset</dc:title>
  <dc:creator>Adakula, Ajay</dc:creator>
  <cp:lastModifiedBy>Adakula, Ajay</cp:lastModifiedBy>
  <cp:revision>12</cp:revision>
  <dcterms:created xsi:type="dcterms:W3CDTF">2023-05-05T22:38:12Z</dcterms:created>
  <dcterms:modified xsi:type="dcterms:W3CDTF">2023-05-06T04:11:55Z</dcterms:modified>
</cp:coreProperties>
</file>