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70" r:id="rId14"/>
    <p:sldId id="271" r:id="rId15"/>
    <p:sldId id="272" r:id="rId16"/>
    <p:sldId id="265" r:id="rId17"/>
    <p:sldId id="273" r:id="rId18"/>
    <p:sldId id="268" r:id="rId1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 2!PivotTable2</c:name>
    <c:fmtId val="-1"/>
  </c:pivotSource>
  <c:chart>
    <c:title>
      <c:tx>
        <c:rich>
          <a:bodyPr rot="0" spcFirstLastPara="1" vertOverflow="ellipsis" vert="horz" wrap="square" anchor="ctr" anchorCtr="1"/>
          <a:lstStyle/>
          <a:p>
            <a:pPr>
              <a:defRPr lang="en-US" sz="1800" b="1" i="0" u="none" strike="noStrike" kern="1200" cap="all" spc="50" baseline="0">
                <a:solidFill>
                  <a:schemeClr val="tx1">
                    <a:lumMod val="65000"/>
                    <a:lumOff val="35000"/>
                  </a:schemeClr>
                </a:solidFill>
                <a:latin typeface="+mn-lt"/>
                <a:ea typeface="+mn-ea"/>
                <a:cs typeface="+mn-cs"/>
              </a:defRPr>
            </a:pPr>
            <a:r>
              <a:rPr lang="en-IN"/>
              <a:t>EMPLOYEE RATING</a:t>
            </a:r>
            <a:endParaRPr lang="en-IN"/>
          </a:p>
        </c:rich>
      </c:tx>
      <c:layout/>
      <c:overlay val="0"/>
      <c:spPr>
        <a:noFill/>
        <a:ln>
          <a:noFill/>
        </a:ln>
        <a:effectLst/>
      </c:spPr>
    </c:title>
    <c:autoTitleDeleted val="0"/>
    <c:plotArea>
      <c:layout/>
      <c:barChart>
        <c:barDir val="col"/>
        <c:grouping val="clustered"/>
        <c:varyColors val="0"/>
        <c:ser>
          <c:idx val="0"/>
          <c:order val="0"/>
          <c:tx>
            <c:strRef>
              <c:f>'sheet 2'!$B$3:$B$4</c:f>
              <c:strCache>
                <c:ptCount val="1"/>
                <c:pt idx="0">
                  <c:v>1</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delete val="1"/>
          </c:dLbls>
          <c:trendline>
            <c:spPr>
              <a:ln w="9525" cap="rnd">
                <a:solidFill>
                  <a:schemeClr val="accent1"/>
                </a:solidFill>
              </a:ln>
              <a:effectLst/>
            </c:spPr>
            <c:trendlineType val="linear"/>
            <c:forward val="2"/>
            <c:dispRSqr val="0"/>
            <c:dispEq val="0"/>
          </c:trendline>
          <c:trendline>
            <c:spPr>
              <a:ln w="9525" cap="rnd">
                <a:solidFill>
                  <a:schemeClr val="accent1"/>
                </a:solidFill>
              </a:ln>
              <a:effectLst/>
            </c:spPr>
            <c:trendlineType val="movingAvg"/>
            <c:period val="2"/>
            <c:dispRSqr val="0"/>
            <c:dispEq val="0"/>
          </c:trendline>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4</c:v>
                </c:pt>
                <c:pt idx="1">
                  <c:v>4</c:v>
                </c:pt>
                <c:pt idx="3">
                  <c:v>2</c:v>
                </c:pt>
                <c:pt idx="4">
                  <c:v>4</c:v>
                </c:pt>
                <c:pt idx="7">
                  <c:v>3</c:v>
                </c:pt>
                <c:pt idx="8">
                  <c:v>2</c:v>
                </c:pt>
                <c:pt idx="9">
                  <c:v>3</c:v>
                </c:pt>
                <c:pt idx="10">
                  <c:v>4</c:v>
                </c:pt>
                <c:pt idx="11">
                  <c:v>2</c:v>
                </c:pt>
                <c:pt idx="12">
                  <c:v>3</c:v>
                </c:pt>
              </c:numCache>
            </c:numRef>
          </c:val>
        </c:ser>
        <c:ser>
          <c:idx val="1"/>
          <c:order val="1"/>
          <c:tx>
            <c:strRef>
              <c:f>'sheet 2'!$C$3:$C$4</c:f>
              <c:strCache>
                <c:ptCount val="1"/>
                <c:pt idx="0">
                  <c:v>2</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delete val="1"/>
          </c:dLbls>
          <c:trendline>
            <c:spPr>
              <a:ln w="9525" cap="rnd">
                <a:solidFill>
                  <a:schemeClr val="accent2"/>
                </a:solidFill>
              </a:ln>
              <a:effectLst/>
            </c:spPr>
            <c:trendlineType val="movingAvg"/>
            <c:period val="2"/>
            <c:dispRSqr val="0"/>
            <c:dispEq val="0"/>
          </c:trendline>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1</c:v>
                </c:pt>
                <c:pt idx="1">
                  <c:v>2</c:v>
                </c:pt>
                <c:pt idx="2">
                  <c:v>3</c:v>
                </c:pt>
                <c:pt idx="3">
                  <c:v>1</c:v>
                </c:pt>
                <c:pt idx="4">
                  <c:v>1</c:v>
                </c:pt>
                <c:pt idx="5">
                  <c:v>2</c:v>
                </c:pt>
                <c:pt idx="7">
                  <c:v>3</c:v>
                </c:pt>
                <c:pt idx="8">
                  <c:v>2</c:v>
                </c:pt>
                <c:pt idx="10">
                  <c:v>3</c:v>
                </c:pt>
                <c:pt idx="11">
                  <c:v>2</c:v>
                </c:pt>
                <c:pt idx="12">
                  <c:v>3</c:v>
                </c:pt>
              </c:numCache>
            </c:numRef>
          </c:val>
        </c:ser>
        <c:ser>
          <c:idx val="2"/>
          <c:order val="2"/>
          <c:tx>
            <c:strRef>
              <c:f>'sheet 2'!$D$3:$D$4</c:f>
              <c:strCache>
                <c:ptCount val="1"/>
                <c:pt idx="0">
                  <c:v>3</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dLbls>
            <c:delete val="1"/>
          </c:dLbls>
          <c:trendline>
            <c:spPr>
              <a:ln w="9525" cap="rnd">
                <a:solidFill>
                  <a:schemeClr val="accent3"/>
                </a:solidFill>
              </a:ln>
              <a:effectLst/>
            </c:spPr>
            <c:trendlineType val="linear"/>
            <c:forward val="2"/>
            <c:dispRSqr val="0"/>
            <c:dispEq val="0"/>
          </c:trendline>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2'!$D$5:$D$18</c:f>
              <c:numCache>
                <c:formatCode>General</c:formatCode>
                <c:ptCount val="13"/>
                <c:pt idx="0">
                  <c:v>4</c:v>
                </c:pt>
                <c:pt idx="1">
                  <c:v>4</c:v>
                </c:pt>
                <c:pt idx="2">
                  <c:v>4</c:v>
                </c:pt>
                <c:pt idx="3">
                  <c:v>5</c:v>
                </c:pt>
                <c:pt idx="4">
                  <c:v>7</c:v>
                </c:pt>
                <c:pt idx="5">
                  <c:v>5</c:v>
                </c:pt>
                <c:pt idx="6">
                  <c:v>3</c:v>
                </c:pt>
                <c:pt idx="7">
                  <c:v>5</c:v>
                </c:pt>
                <c:pt idx="8">
                  <c:v>6</c:v>
                </c:pt>
                <c:pt idx="9">
                  <c:v>1</c:v>
                </c:pt>
                <c:pt idx="10">
                  <c:v>1</c:v>
                </c:pt>
                <c:pt idx="11">
                  <c:v>6</c:v>
                </c:pt>
                <c:pt idx="12">
                  <c:v>4</c:v>
                </c:pt>
              </c:numCache>
            </c:numRef>
          </c:val>
        </c:ser>
        <c:ser>
          <c:idx val="3"/>
          <c:order val="3"/>
          <c:tx>
            <c:strRef>
              <c:f>'sheet 2'!$E$3:$E$4</c:f>
              <c:strCache>
                <c:ptCount val="1"/>
                <c:pt idx="0">
                  <c:v>4</c:v>
                </c:pt>
              </c:strCache>
            </c:strRef>
          </c:tx>
          <c:spPr>
            <a:gradFill flip="none" rotWithShape="1">
              <a:gsLst>
                <a:gs pos="0">
                  <a:schemeClr val="accent4"/>
                </a:gs>
                <a:gs pos="75000">
                  <a:schemeClr val="accent4">
                    <a:lumMod val="60000"/>
                    <a:lumOff val="40000"/>
                  </a:schemeClr>
                </a:gs>
                <a:gs pos="51000">
                  <a:schemeClr val="accent4">
                    <a:alpha val="75000"/>
                  </a:schemeClr>
                </a:gs>
                <a:gs pos="100000">
                  <a:schemeClr val="accent4">
                    <a:lumMod val="20000"/>
                    <a:lumOff val="80000"/>
                    <a:alpha val="15000"/>
                  </a:schemeClr>
                </a:gs>
              </a:gsLst>
              <a:lin ang="5400000" scaled="0"/>
            </a:gradFill>
            <a:ln>
              <a:noFill/>
            </a:ln>
            <a:effectLst/>
          </c:spPr>
          <c:invertIfNegative val="0"/>
          <c:dLbls>
            <c:delete val="1"/>
          </c:dLbls>
          <c:trendline>
            <c:spPr>
              <a:ln w="9525" cap="rnd">
                <a:solidFill>
                  <a:schemeClr val="accent4"/>
                </a:solidFill>
              </a:ln>
              <a:effectLst/>
            </c:spPr>
            <c:trendlineType val="exp"/>
            <c:dispRSqr val="0"/>
            <c:dispEq val="0"/>
          </c:trendline>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2'!$E$5:$E$18</c:f>
              <c:numCache>
                <c:formatCode>General</c:formatCode>
                <c:ptCount val="13"/>
                <c:pt idx="0">
                  <c:v>8</c:v>
                </c:pt>
                <c:pt idx="1">
                  <c:v>8</c:v>
                </c:pt>
                <c:pt idx="2">
                  <c:v>3</c:v>
                </c:pt>
                <c:pt idx="3">
                  <c:v>3</c:v>
                </c:pt>
                <c:pt idx="4">
                  <c:v>3</c:v>
                </c:pt>
                <c:pt idx="5">
                  <c:v>2</c:v>
                </c:pt>
                <c:pt idx="6">
                  <c:v>3</c:v>
                </c:pt>
                <c:pt idx="7">
                  <c:v>6</c:v>
                </c:pt>
                <c:pt idx="8">
                  <c:v>4</c:v>
                </c:pt>
                <c:pt idx="9">
                  <c:v>3</c:v>
                </c:pt>
                <c:pt idx="10">
                  <c:v>4</c:v>
                </c:pt>
                <c:pt idx="11">
                  <c:v>5</c:v>
                </c:pt>
                <c:pt idx="12">
                  <c:v>4</c:v>
                </c:pt>
              </c:numCache>
            </c:numRef>
          </c:val>
        </c:ser>
        <c:ser>
          <c:idx val="4"/>
          <c:order val="4"/>
          <c:tx>
            <c:strRef>
              <c:f>'sheet 2'!$F$3:$F$4</c:f>
              <c:strCache>
                <c:ptCount val="1"/>
                <c:pt idx="0">
                  <c:v>5</c:v>
                </c:pt>
              </c:strCache>
            </c:strRef>
          </c:tx>
          <c:spPr>
            <a:gradFill flip="none" rotWithShape="1">
              <a:gsLst>
                <a:gs pos="0">
                  <a:schemeClr val="accent5"/>
                </a:gs>
                <a:gs pos="75000">
                  <a:schemeClr val="accent5">
                    <a:lumMod val="60000"/>
                    <a:lumOff val="40000"/>
                  </a:schemeClr>
                </a:gs>
                <a:gs pos="51000">
                  <a:schemeClr val="accent5">
                    <a:alpha val="75000"/>
                  </a:schemeClr>
                </a:gs>
                <a:gs pos="100000">
                  <a:schemeClr val="accent5">
                    <a:lumMod val="20000"/>
                    <a:lumOff val="80000"/>
                    <a:alpha val="15000"/>
                  </a:schemeClr>
                </a:gs>
              </a:gsLst>
              <a:lin ang="5400000" scaled="0"/>
            </a:gradFill>
            <a:ln>
              <a:noFill/>
            </a:ln>
            <a:effectLst/>
          </c:spPr>
          <c:invertIfNegative val="0"/>
          <c:dLbls>
            <c:delete val="1"/>
          </c:dLbls>
          <c:trendline>
            <c:spPr>
              <a:ln w="9525" cap="rnd">
                <a:solidFill>
                  <a:schemeClr val="accent5"/>
                </a:solidFill>
              </a:ln>
              <a:effectLst/>
            </c:spPr>
            <c:trendlineType val="linear"/>
            <c:dispRSqr val="0"/>
            <c:dispEq val="0"/>
          </c:trendline>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2'!$F$5:$F$18</c:f>
              <c:numCache>
                <c:formatCode>General</c:formatCode>
                <c:ptCount val="13"/>
                <c:pt idx="0">
                  <c:v>3</c:v>
                </c:pt>
                <c:pt idx="1">
                  <c:v>3</c:v>
                </c:pt>
                <c:pt idx="2">
                  <c:v>3</c:v>
                </c:pt>
                <c:pt idx="3">
                  <c:v>1</c:v>
                </c:pt>
                <c:pt idx="4">
                  <c:v>3</c:v>
                </c:pt>
                <c:pt idx="5">
                  <c:v>1</c:v>
                </c:pt>
                <c:pt idx="6">
                  <c:v>2</c:v>
                </c:pt>
                <c:pt idx="7">
                  <c:v>1</c:v>
                </c:pt>
                <c:pt idx="8">
                  <c:v>1</c:v>
                </c:pt>
                <c:pt idx="9">
                  <c:v>2</c:v>
                </c:pt>
                <c:pt idx="10">
                  <c:v>4</c:v>
                </c:pt>
                <c:pt idx="11">
                  <c:v>2</c:v>
                </c:pt>
                <c:pt idx="12">
                  <c:v>5</c:v>
                </c:pt>
              </c:numCache>
            </c:numRef>
          </c:val>
        </c:ser>
        <c:dLbls>
          <c:showLegendKey val="0"/>
          <c:showVal val="0"/>
          <c:showCatName val="0"/>
          <c:showSerName val="0"/>
          <c:showPercent val="0"/>
          <c:showBubbleSize val="0"/>
        </c:dLbls>
        <c:gapWidth val="355"/>
        <c:overlap val="-70"/>
        <c:axId val="-352682720"/>
        <c:axId val="-352671296"/>
      </c:barChart>
      <c:catAx>
        <c:axId val="-352682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52671296"/>
        <c:crosses val="autoZero"/>
        <c:auto val="1"/>
        <c:lblAlgn val="ctr"/>
        <c:lblOffset val="100"/>
        <c:noMultiLvlLbl val="0"/>
      </c:catAx>
      <c:valAx>
        <c:axId val="-352671296"/>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5268272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 2!PivotTable2</c:name>
    <c:fmtId val="-1"/>
  </c:pivotSource>
  <c:chart>
    <c:title>
      <c:tx>
        <c:rich>
          <a:bodyPr rot="0" spcFirstLastPara="1" vertOverflow="ellipsis" vert="horz" wrap="square" anchor="ctr" anchorCtr="1"/>
          <a:lstStyle/>
          <a:p>
            <a:pPr>
              <a:defRPr lang="en-US" sz="2130" b="1" i="0" u="none" strike="noStrike" kern="1200" cap="all" baseline="0">
                <a:solidFill>
                  <a:schemeClr val="tx1">
                    <a:lumMod val="65000"/>
                    <a:lumOff val="35000"/>
                  </a:schemeClr>
                </a:solidFill>
                <a:latin typeface="+mn-lt"/>
                <a:ea typeface="+mn-ea"/>
                <a:cs typeface="+mn-cs"/>
              </a:defRPr>
            </a:pPr>
            <a:r>
              <a:rPr lang="en-IN"/>
              <a:t>EMPLOYEE RATING</a:t>
            </a:r>
            <a:endParaRPr lang="en-IN"/>
          </a:p>
        </c:rich>
      </c:tx>
      <c:layout>
        <c:manualLayout>
          <c:xMode val="edge"/>
          <c:yMode val="edge"/>
          <c:x val="0.418904854696773"/>
          <c:y val="0.0454545544926737"/>
        </c:manualLayout>
      </c:layout>
      <c:overlay val="0"/>
      <c:spPr>
        <a:noFill/>
        <a:ln>
          <a:noFill/>
        </a:ln>
        <a:effectLst/>
      </c:spPr>
    </c:title>
    <c:autoTitleDeleted val="0"/>
    <c:plotArea>
      <c:layout>
        <c:manualLayout>
          <c:layoutTarget val="inner"/>
          <c:xMode val="edge"/>
          <c:yMode val="edge"/>
          <c:x val="0.113251323606323"/>
          <c:y val="0.180654215512252"/>
          <c:w val="0.724331977799279"/>
          <c:h val="0.643679043123965"/>
        </c:manualLayout>
      </c:layout>
      <c:ofPieChart>
        <c:ofPieType val="bar"/>
        <c:varyColors val="1"/>
        <c:ser>
          <c:idx val="0"/>
          <c:order val="0"/>
          <c:tx>
            <c:strRef>
              <c:f>'sheet 2'!$B$3:$B$4</c:f>
              <c:strCache>
                <c:ptCount val="1"/>
                <c:pt idx="0">
                  <c:v>1</c:v>
                </c:pt>
              </c:strCache>
            </c:strRef>
          </c:tx>
          <c:spPr/>
          <c:explosion val="0"/>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Pt>
            <c:idx val="4"/>
            <c:bubble3D val="0"/>
            <c:spPr>
              <a:solidFill>
                <a:schemeClr val="accent5"/>
              </a:solidFill>
              <a:ln>
                <a:noFill/>
              </a:ln>
              <a:effectLst>
                <a:outerShdw blurRad="63500" sx="102000" sy="102000" algn="ctr" rotWithShape="0">
                  <a:prstClr val="black">
                    <a:alpha val="20000"/>
                  </a:prstClr>
                </a:outerShdw>
              </a:effectLst>
            </c:spPr>
          </c:dPt>
          <c:dPt>
            <c:idx val="5"/>
            <c:bubble3D val="0"/>
            <c:spPr>
              <a:solidFill>
                <a:schemeClr val="accent6"/>
              </a:solidFill>
              <a:ln>
                <a:noFill/>
              </a:ln>
              <a:effectLst>
                <a:outerShdw blurRad="63500" sx="102000" sy="102000" algn="ctr" rotWithShape="0">
                  <a:prstClr val="black">
                    <a:alpha val="20000"/>
                  </a:prstClr>
                </a:outerShdw>
              </a:effectLst>
            </c:spPr>
          </c:dPt>
          <c:dPt>
            <c:idx val="6"/>
            <c:bubble3D val="0"/>
            <c:spPr>
              <a:solidFill>
                <a:schemeClr val="accent1">
                  <a:lumMod val="60000"/>
                </a:schemeClr>
              </a:solidFill>
              <a:ln>
                <a:noFill/>
              </a:ln>
              <a:effectLst>
                <a:outerShdw blurRad="63500" sx="102000" sy="102000" algn="ctr" rotWithShape="0">
                  <a:prstClr val="black">
                    <a:alpha val="20000"/>
                  </a:prstClr>
                </a:outerShdw>
              </a:effectLst>
            </c:spPr>
          </c:dPt>
          <c:dPt>
            <c:idx val="7"/>
            <c:bubble3D val="0"/>
            <c:spPr>
              <a:solidFill>
                <a:schemeClr val="accent2">
                  <a:lumMod val="60000"/>
                </a:schemeClr>
              </a:solidFill>
              <a:ln>
                <a:noFill/>
              </a:ln>
              <a:effectLst>
                <a:outerShdw blurRad="63500" sx="102000" sy="102000" algn="ctr" rotWithShape="0">
                  <a:prstClr val="black">
                    <a:alpha val="20000"/>
                  </a:prstClr>
                </a:outerShdw>
              </a:effectLst>
            </c:spPr>
          </c:dPt>
          <c:dPt>
            <c:idx val="8"/>
            <c:bubble3D val="0"/>
            <c:spPr>
              <a:solidFill>
                <a:schemeClr val="accent3">
                  <a:lumMod val="60000"/>
                </a:schemeClr>
              </a:solidFill>
              <a:ln>
                <a:noFill/>
              </a:ln>
              <a:effectLst>
                <a:outerShdw blurRad="63500" sx="102000" sy="102000" algn="ctr" rotWithShape="0">
                  <a:prstClr val="black">
                    <a:alpha val="20000"/>
                  </a:prstClr>
                </a:outerShdw>
              </a:effectLst>
            </c:spPr>
          </c:dPt>
          <c:dPt>
            <c:idx val="9"/>
            <c:bubble3D val="0"/>
            <c:spPr>
              <a:solidFill>
                <a:schemeClr val="accent4">
                  <a:lumMod val="60000"/>
                </a:schemeClr>
              </a:solidFill>
              <a:ln>
                <a:noFill/>
              </a:ln>
              <a:effectLst>
                <a:outerShdw blurRad="63500" sx="102000" sy="102000" algn="ctr" rotWithShape="0">
                  <a:prstClr val="black">
                    <a:alpha val="20000"/>
                  </a:prstClr>
                </a:outerShdw>
              </a:effectLst>
            </c:spPr>
          </c:dPt>
          <c:dPt>
            <c:idx val="10"/>
            <c:bubble3D val="0"/>
            <c:spPr>
              <a:solidFill>
                <a:schemeClr val="accent5">
                  <a:lumMod val="60000"/>
                </a:schemeClr>
              </a:solidFill>
              <a:ln>
                <a:noFill/>
              </a:ln>
              <a:effectLst>
                <a:outerShdw blurRad="63500" sx="102000" sy="102000" algn="ctr" rotWithShape="0">
                  <a:prstClr val="black">
                    <a:alpha val="20000"/>
                  </a:prstClr>
                </a:outerShdw>
              </a:effectLst>
            </c:spPr>
          </c:dPt>
          <c:dPt>
            <c:idx val="11"/>
            <c:bubble3D val="0"/>
            <c:spPr>
              <a:solidFill>
                <a:schemeClr val="accent6">
                  <a:lumMod val="60000"/>
                </a:schemeClr>
              </a:solidFill>
              <a:ln>
                <a:noFill/>
              </a:ln>
              <a:effectLst>
                <a:outerShdw blurRad="63500" sx="102000" sy="102000" algn="ctr" rotWithShape="0">
                  <a:prstClr val="black">
                    <a:alpha val="20000"/>
                  </a:prstClr>
                </a:outerShdw>
              </a:effectLst>
            </c:spPr>
          </c:dPt>
          <c:dPt>
            <c:idx val="12"/>
            <c:bubble3D val="0"/>
            <c:spPr>
              <a:solidFill>
                <a:schemeClr val="accent1">
                  <a:lumMod val="80000"/>
                  <a:lumOff val="20000"/>
                </a:schemeClr>
              </a:solidFill>
              <a:ln>
                <a:noFill/>
              </a:ln>
              <a:effectLst>
                <a:outerShdw blurRad="63500" sx="102000" sy="102000" algn="ctr" rotWithShape="0">
                  <a:prstClr val="black">
                    <a:alpha val="20000"/>
                  </a:prstClr>
                </a:outerShdw>
              </a:effectLst>
            </c:spPr>
          </c:dPt>
          <c:dPt>
            <c:idx val="13"/>
            <c:bubble3D val="0"/>
            <c:spPr>
              <a:solidFill>
                <a:schemeClr val="accent2">
                  <a:lumMod val="80000"/>
                  <a:lumOff val="20000"/>
                </a:schemeClr>
              </a:solidFill>
              <a:ln>
                <a:noFill/>
              </a:ln>
              <a:effectLst>
                <a:outerShdw blurRad="63500" sx="102000" sy="102000" algn="ctr" rotWithShape="0">
                  <a:prstClr val="black">
                    <a:alpha val="20000"/>
                  </a:prstClr>
                </a:outerShdw>
              </a:effectLst>
            </c:spPr>
          </c:dPt>
          <c:dLbls>
            <c:dLbl>
              <c:idx val="0"/>
              <c:layout>
                <c:manualLayout>
                  <c:x val="-0.00634391935329986"/>
                  <c:y val="0.118686892286426"/>
                </c:manualLayout>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1"/>
                      </a:solidFill>
                      <a:latin typeface="+mn-lt"/>
                      <a:ea typeface="+mn-ea"/>
                      <a:cs typeface="+mn-cs"/>
                    </a:defRPr>
                  </a:pPr>
                </a:p>
              </c:txPr>
              <c:dLblPos val="bestFit"/>
              <c:showLegendKey val="0"/>
              <c:showVal val="0"/>
              <c:showCatName val="1"/>
              <c:showSerName val="0"/>
              <c:showPercent val="0"/>
              <c:showBubbleSize val="0"/>
              <c:extLst>
                <c:ext xmlns:c15="http://schemas.microsoft.com/office/drawing/2012/chart" uri="{CE6537A1-D6FC-4f65-9D91-7224C49458BB}">
                  <c15:layout/>
                </c:ext>
              </c:extLst>
            </c:dLbl>
            <c:dLbl>
              <c:idx val="1"/>
              <c:layout>
                <c:manualLayout>
                  <c:x val="-0.0348915564431492"/>
                  <c:y val="0.136363663478021"/>
                </c:manualLayout>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2"/>
                      </a:solidFill>
                      <a:latin typeface="+mn-lt"/>
                      <a:ea typeface="+mn-ea"/>
                      <a:cs typeface="+mn-cs"/>
                    </a:defRPr>
                  </a:pPr>
                </a:p>
              </c:txPr>
              <c:dLblPos val="bestFit"/>
              <c:showLegendKey val="0"/>
              <c:showVal val="0"/>
              <c:showCatName val="1"/>
              <c:showSerName val="0"/>
              <c:showPercent val="0"/>
              <c:showBubbleSize val="0"/>
              <c:extLst>
                <c:ext xmlns:c15="http://schemas.microsoft.com/office/drawing/2012/chart" uri="{CE6537A1-D6FC-4f65-9D91-7224C49458BB}">
                  <c15:layout/>
                </c:ext>
              </c:extLst>
            </c:dLbl>
            <c:dLbl>
              <c:idx val="2"/>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3"/>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3"/>
              <c:layout>
                <c:manualLayout>
                  <c:x val="0"/>
                  <c:y val="-0.237373784572851"/>
                </c:manualLayout>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4"/>
                      </a:solidFill>
                      <a:latin typeface="+mn-lt"/>
                      <a:ea typeface="+mn-ea"/>
                      <a:cs typeface="+mn-cs"/>
                    </a:defRPr>
                  </a:pPr>
                </a:p>
              </c:txPr>
              <c:dLblPos val="bestFit"/>
              <c:showLegendKey val="0"/>
              <c:showVal val="0"/>
              <c:showCatName val="1"/>
              <c:showSerName val="0"/>
              <c:showPercent val="0"/>
              <c:showBubbleSize val="0"/>
              <c:extLst>
                <c:ext xmlns:c15="http://schemas.microsoft.com/office/drawing/2012/chart" uri="{CE6537A1-D6FC-4f65-9D91-7224C49458BB}">
                  <c15:layout/>
                </c:ext>
              </c:extLst>
            </c:dLbl>
            <c:dLbl>
              <c:idx val="4"/>
              <c:layout>
                <c:manualLayout>
                  <c:x val="-0.00792989919162481"/>
                  <c:y val="-0.202020242189661"/>
                </c:manualLayout>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5"/>
                      </a:solidFill>
                      <a:latin typeface="+mn-lt"/>
                      <a:ea typeface="+mn-ea"/>
                      <a:cs typeface="+mn-cs"/>
                    </a:defRPr>
                  </a:pPr>
                </a:p>
              </c:txPr>
              <c:dLblPos val="bestFit"/>
              <c:showLegendKey val="0"/>
              <c:showVal val="0"/>
              <c:showCatName val="1"/>
              <c:showSerName val="0"/>
              <c:showPercent val="0"/>
              <c:showBubbleSize val="0"/>
              <c:extLst>
                <c:ext xmlns:c15="http://schemas.microsoft.com/office/drawing/2012/chart" uri="{CE6537A1-D6FC-4f65-9D91-7224C49458BB}">
                  <c15:layout/>
                </c:ext>
              </c:extLst>
            </c:dLbl>
            <c:dLbl>
              <c:idx val="5"/>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6"/>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6"/>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1">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7"/>
              <c:layout>
                <c:manualLayout>
                  <c:x val="0.0380635161197992"/>
                  <c:y val="-0.0782828438484936"/>
                </c:manualLayout>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2">
                          <a:lumMod val="60000"/>
                        </a:schemeClr>
                      </a:solidFill>
                      <a:latin typeface="+mn-lt"/>
                      <a:ea typeface="+mn-ea"/>
                      <a:cs typeface="+mn-cs"/>
                    </a:defRPr>
                  </a:pPr>
                </a:p>
              </c:txPr>
              <c:dLblPos val="bestFit"/>
              <c:showLegendKey val="0"/>
              <c:showVal val="0"/>
              <c:showCatName val="1"/>
              <c:showSerName val="0"/>
              <c:showPercent val="0"/>
              <c:showBubbleSize val="0"/>
              <c:extLst>
                <c:ext xmlns:c15="http://schemas.microsoft.com/office/drawing/2012/chart" uri="{CE6537A1-D6FC-4f65-9D91-7224C49458BB}">
                  <c15:layout/>
                </c:ext>
              </c:extLst>
            </c:dLbl>
            <c:dLbl>
              <c:idx val="8"/>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3">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9"/>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4">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0"/>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5">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1"/>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6">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2"/>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1">
                          <a:lumMod val="80000"/>
                          <a:lumOff val="2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3"/>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2">
                          <a:lumMod val="80000"/>
                          <a:lumOff val="2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en-US" sz="1330" b="1" i="0" u="none" strike="noStrike" kern="1200" spc="0" baseline="0">
                    <a:solidFill>
                      <a:schemeClr val="accent1"/>
                    </a:solidFill>
                    <a:latin typeface="+mn-lt"/>
                    <a:ea typeface="+mn-ea"/>
                    <a:cs typeface="+mn-cs"/>
                  </a:defRPr>
                </a:pPr>
              </a:p>
            </c:txPr>
            <c:dLblPos val="outEnd"/>
            <c:showLegendKey val="0"/>
            <c:showVal val="0"/>
            <c:showCatName val="1"/>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4</c:v>
                </c:pt>
                <c:pt idx="1">
                  <c:v>4</c:v>
                </c:pt>
                <c:pt idx="3">
                  <c:v>2</c:v>
                </c:pt>
                <c:pt idx="4">
                  <c:v>4</c:v>
                </c:pt>
                <c:pt idx="7">
                  <c:v>3</c:v>
                </c:pt>
                <c:pt idx="8">
                  <c:v>2</c:v>
                </c:pt>
                <c:pt idx="9">
                  <c:v>3</c:v>
                </c:pt>
                <c:pt idx="10">
                  <c:v>4</c:v>
                </c:pt>
                <c:pt idx="11">
                  <c:v>2</c:v>
                </c:pt>
                <c:pt idx="12">
                  <c:v>3</c:v>
                </c:pt>
              </c:numCache>
            </c:numRef>
          </c:val>
        </c:ser>
        <c:ser>
          <c:idx val="1"/>
          <c:order val="1"/>
          <c:tx>
            <c:strRef>
              <c:f>'sheet 2'!$C$3:$C$4</c:f>
              <c:strCache>
                <c:ptCount val="1"/>
                <c:pt idx="0">
                  <c:v>2</c:v>
                </c:pt>
              </c:strCache>
            </c:strRef>
          </c:tx>
          <c:spPr/>
          <c:explosion val="0"/>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Pt>
            <c:idx val="4"/>
            <c:bubble3D val="0"/>
            <c:spPr>
              <a:solidFill>
                <a:schemeClr val="accent5"/>
              </a:solidFill>
              <a:ln>
                <a:noFill/>
              </a:ln>
              <a:effectLst>
                <a:outerShdw blurRad="63500" sx="102000" sy="102000" algn="ctr" rotWithShape="0">
                  <a:prstClr val="black">
                    <a:alpha val="20000"/>
                  </a:prstClr>
                </a:outerShdw>
              </a:effectLst>
            </c:spPr>
          </c:dPt>
          <c:dPt>
            <c:idx val="5"/>
            <c:bubble3D val="0"/>
            <c:spPr>
              <a:solidFill>
                <a:schemeClr val="accent6"/>
              </a:solidFill>
              <a:ln>
                <a:noFill/>
              </a:ln>
              <a:effectLst>
                <a:outerShdw blurRad="63500" sx="102000" sy="102000" algn="ctr" rotWithShape="0">
                  <a:prstClr val="black">
                    <a:alpha val="20000"/>
                  </a:prstClr>
                </a:outerShdw>
              </a:effectLst>
            </c:spPr>
          </c:dPt>
          <c:dPt>
            <c:idx val="6"/>
            <c:bubble3D val="0"/>
            <c:spPr>
              <a:solidFill>
                <a:schemeClr val="accent1">
                  <a:lumMod val="60000"/>
                </a:schemeClr>
              </a:solidFill>
              <a:ln>
                <a:noFill/>
              </a:ln>
              <a:effectLst>
                <a:outerShdw blurRad="63500" sx="102000" sy="102000" algn="ctr" rotWithShape="0">
                  <a:prstClr val="black">
                    <a:alpha val="20000"/>
                  </a:prstClr>
                </a:outerShdw>
              </a:effectLst>
            </c:spPr>
          </c:dPt>
          <c:dPt>
            <c:idx val="7"/>
            <c:bubble3D val="0"/>
            <c:spPr>
              <a:solidFill>
                <a:schemeClr val="accent2">
                  <a:lumMod val="60000"/>
                </a:schemeClr>
              </a:solidFill>
              <a:ln>
                <a:noFill/>
              </a:ln>
              <a:effectLst>
                <a:outerShdw blurRad="63500" sx="102000" sy="102000" algn="ctr" rotWithShape="0">
                  <a:prstClr val="black">
                    <a:alpha val="20000"/>
                  </a:prstClr>
                </a:outerShdw>
              </a:effectLst>
            </c:spPr>
          </c:dPt>
          <c:dPt>
            <c:idx val="8"/>
            <c:bubble3D val="0"/>
            <c:spPr>
              <a:solidFill>
                <a:schemeClr val="accent3">
                  <a:lumMod val="60000"/>
                </a:schemeClr>
              </a:solidFill>
              <a:ln>
                <a:noFill/>
              </a:ln>
              <a:effectLst>
                <a:outerShdw blurRad="63500" sx="102000" sy="102000" algn="ctr" rotWithShape="0">
                  <a:prstClr val="black">
                    <a:alpha val="20000"/>
                  </a:prstClr>
                </a:outerShdw>
              </a:effectLst>
            </c:spPr>
          </c:dPt>
          <c:dPt>
            <c:idx val="9"/>
            <c:bubble3D val="0"/>
            <c:spPr>
              <a:solidFill>
                <a:schemeClr val="accent4">
                  <a:lumMod val="60000"/>
                </a:schemeClr>
              </a:solidFill>
              <a:ln>
                <a:noFill/>
              </a:ln>
              <a:effectLst>
                <a:outerShdw blurRad="63500" sx="102000" sy="102000" algn="ctr" rotWithShape="0">
                  <a:prstClr val="black">
                    <a:alpha val="20000"/>
                  </a:prstClr>
                </a:outerShdw>
              </a:effectLst>
            </c:spPr>
          </c:dPt>
          <c:dPt>
            <c:idx val="10"/>
            <c:bubble3D val="0"/>
            <c:spPr>
              <a:solidFill>
                <a:schemeClr val="accent5">
                  <a:lumMod val="60000"/>
                </a:schemeClr>
              </a:solidFill>
              <a:ln>
                <a:noFill/>
              </a:ln>
              <a:effectLst>
                <a:outerShdw blurRad="63500" sx="102000" sy="102000" algn="ctr" rotWithShape="0">
                  <a:prstClr val="black">
                    <a:alpha val="20000"/>
                  </a:prstClr>
                </a:outerShdw>
              </a:effectLst>
            </c:spPr>
          </c:dPt>
          <c:dPt>
            <c:idx val="11"/>
            <c:bubble3D val="0"/>
            <c:spPr>
              <a:solidFill>
                <a:schemeClr val="accent6">
                  <a:lumMod val="60000"/>
                </a:schemeClr>
              </a:solidFill>
              <a:ln>
                <a:noFill/>
              </a:ln>
              <a:effectLst>
                <a:outerShdw blurRad="63500" sx="102000" sy="102000" algn="ctr" rotWithShape="0">
                  <a:prstClr val="black">
                    <a:alpha val="20000"/>
                  </a:prstClr>
                </a:outerShdw>
              </a:effectLst>
            </c:spPr>
          </c:dPt>
          <c:dPt>
            <c:idx val="12"/>
            <c:bubble3D val="0"/>
            <c:spPr>
              <a:solidFill>
                <a:schemeClr val="accent1">
                  <a:lumMod val="80000"/>
                  <a:lumOff val="20000"/>
                </a:schemeClr>
              </a:solidFill>
              <a:ln>
                <a:noFill/>
              </a:ln>
              <a:effectLst>
                <a:outerShdw blurRad="63500" sx="102000" sy="102000" algn="ctr" rotWithShape="0">
                  <a:prstClr val="black">
                    <a:alpha val="20000"/>
                  </a:prstClr>
                </a:outerShdw>
              </a:effectLst>
            </c:spPr>
          </c:dPt>
          <c:dPt>
            <c:idx val="13"/>
            <c:bubble3D val="0"/>
            <c:spPr>
              <a:solidFill>
                <a:schemeClr val="accent2">
                  <a:lumMod val="80000"/>
                  <a:lumOff val="20000"/>
                </a:schemeClr>
              </a:solidFill>
              <a:ln>
                <a:noFill/>
              </a:ln>
              <a:effectLst>
                <a:outerShdw blurRad="63500" sx="102000" sy="102000" algn="ctr" rotWithShape="0">
                  <a:prstClr val="black">
                    <a:alpha val="20000"/>
                  </a:prstClr>
                </a:outerShdw>
              </a:effectLst>
            </c:spPr>
          </c:dPt>
          <c:dLbls>
            <c:dLbl>
              <c:idx val="0"/>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1"/>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2"/>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2"/>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3"/>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3"/>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4"/>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4"/>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5"/>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5"/>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6"/>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6"/>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1">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7"/>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2">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8"/>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3">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9"/>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4">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0"/>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5">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1"/>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6">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2"/>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1">
                          <a:lumMod val="80000"/>
                          <a:lumOff val="2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3"/>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2">
                          <a:lumMod val="80000"/>
                          <a:lumOff val="2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en-US" sz="1330" b="1" i="0" u="none" strike="noStrike" kern="1200" spc="0" baseline="0">
                    <a:solidFill>
                      <a:schemeClr val="accent2"/>
                    </a:solidFill>
                    <a:latin typeface="+mn-lt"/>
                    <a:ea typeface="+mn-ea"/>
                    <a:cs typeface="+mn-cs"/>
                  </a:defRPr>
                </a:pPr>
              </a:p>
            </c:txPr>
            <c:dLblPos val="outEnd"/>
            <c:showLegendKey val="0"/>
            <c:showVal val="0"/>
            <c:showCatName val="1"/>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1</c:v>
                </c:pt>
                <c:pt idx="1">
                  <c:v>2</c:v>
                </c:pt>
                <c:pt idx="2">
                  <c:v>3</c:v>
                </c:pt>
                <c:pt idx="3">
                  <c:v>1</c:v>
                </c:pt>
                <c:pt idx="4">
                  <c:v>1</c:v>
                </c:pt>
                <c:pt idx="5">
                  <c:v>2</c:v>
                </c:pt>
                <c:pt idx="7">
                  <c:v>3</c:v>
                </c:pt>
                <c:pt idx="8">
                  <c:v>2</c:v>
                </c:pt>
                <c:pt idx="10">
                  <c:v>3</c:v>
                </c:pt>
                <c:pt idx="11">
                  <c:v>2</c:v>
                </c:pt>
                <c:pt idx="12">
                  <c:v>3</c:v>
                </c:pt>
              </c:numCache>
            </c:numRef>
          </c:val>
        </c:ser>
        <c:ser>
          <c:idx val="2"/>
          <c:order val="2"/>
          <c:tx>
            <c:strRef>
              <c:f>'sheet 2'!$D$3:$D$4</c:f>
              <c:strCache>
                <c:ptCount val="1"/>
                <c:pt idx="0">
                  <c:v>3</c:v>
                </c:pt>
              </c:strCache>
            </c:strRef>
          </c:tx>
          <c:spPr/>
          <c:explosion val="0"/>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Pt>
            <c:idx val="4"/>
            <c:bubble3D val="0"/>
            <c:spPr>
              <a:solidFill>
                <a:schemeClr val="accent5"/>
              </a:solidFill>
              <a:ln>
                <a:noFill/>
              </a:ln>
              <a:effectLst>
                <a:outerShdw blurRad="63500" sx="102000" sy="102000" algn="ctr" rotWithShape="0">
                  <a:prstClr val="black">
                    <a:alpha val="20000"/>
                  </a:prstClr>
                </a:outerShdw>
              </a:effectLst>
            </c:spPr>
          </c:dPt>
          <c:dPt>
            <c:idx val="5"/>
            <c:bubble3D val="0"/>
            <c:spPr>
              <a:solidFill>
                <a:schemeClr val="accent6"/>
              </a:solidFill>
              <a:ln>
                <a:noFill/>
              </a:ln>
              <a:effectLst>
                <a:outerShdw blurRad="63500" sx="102000" sy="102000" algn="ctr" rotWithShape="0">
                  <a:prstClr val="black">
                    <a:alpha val="20000"/>
                  </a:prstClr>
                </a:outerShdw>
              </a:effectLst>
            </c:spPr>
          </c:dPt>
          <c:dPt>
            <c:idx val="6"/>
            <c:bubble3D val="0"/>
            <c:spPr>
              <a:solidFill>
                <a:schemeClr val="accent1">
                  <a:lumMod val="60000"/>
                </a:schemeClr>
              </a:solidFill>
              <a:ln>
                <a:noFill/>
              </a:ln>
              <a:effectLst>
                <a:outerShdw blurRad="63500" sx="102000" sy="102000" algn="ctr" rotWithShape="0">
                  <a:prstClr val="black">
                    <a:alpha val="20000"/>
                  </a:prstClr>
                </a:outerShdw>
              </a:effectLst>
            </c:spPr>
          </c:dPt>
          <c:dPt>
            <c:idx val="7"/>
            <c:bubble3D val="0"/>
            <c:spPr>
              <a:solidFill>
                <a:schemeClr val="accent2">
                  <a:lumMod val="60000"/>
                </a:schemeClr>
              </a:solidFill>
              <a:ln>
                <a:noFill/>
              </a:ln>
              <a:effectLst>
                <a:outerShdw blurRad="63500" sx="102000" sy="102000" algn="ctr" rotWithShape="0">
                  <a:prstClr val="black">
                    <a:alpha val="20000"/>
                  </a:prstClr>
                </a:outerShdw>
              </a:effectLst>
            </c:spPr>
          </c:dPt>
          <c:dPt>
            <c:idx val="8"/>
            <c:bubble3D val="0"/>
            <c:spPr>
              <a:solidFill>
                <a:schemeClr val="accent3">
                  <a:lumMod val="60000"/>
                </a:schemeClr>
              </a:solidFill>
              <a:ln>
                <a:noFill/>
              </a:ln>
              <a:effectLst>
                <a:outerShdw blurRad="63500" sx="102000" sy="102000" algn="ctr" rotWithShape="0">
                  <a:prstClr val="black">
                    <a:alpha val="20000"/>
                  </a:prstClr>
                </a:outerShdw>
              </a:effectLst>
            </c:spPr>
          </c:dPt>
          <c:dPt>
            <c:idx val="9"/>
            <c:bubble3D val="0"/>
            <c:spPr>
              <a:solidFill>
                <a:schemeClr val="accent4">
                  <a:lumMod val="60000"/>
                </a:schemeClr>
              </a:solidFill>
              <a:ln>
                <a:noFill/>
              </a:ln>
              <a:effectLst>
                <a:outerShdw blurRad="63500" sx="102000" sy="102000" algn="ctr" rotWithShape="0">
                  <a:prstClr val="black">
                    <a:alpha val="20000"/>
                  </a:prstClr>
                </a:outerShdw>
              </a:effectLst>
            </c:spPr>
          </c:dPt>
          <c:dPt>
            <c:idx val="10"/>
            <c:bubble3D val="0"/>
            <c:spPr>
              <a:solidFill>
                <a:schemeClr val="accent5">
                  <a:lumMod val="60000"/>
                </a:schemeClr>
              </a:solidFill>
              <a:ln>
                <a:noFill/>
              </a:ln>
              <a:effectLst>
                <a:outerShdw blurRad="63500" sx="102000" sy="102000" algn="ctr" rotWithShape="0">
                  <a:prstClr val="black">
                    <a:alpha val="20000"/>
                  </a:prstClr>
                </a:outerShdw>
              </a:effectLst>
            </c:spPr>
          </c:dPt>
          <c:dPt>
            <c:idx val="11"/>
            <c:bubble3D val="0"/>
            <c:spPr>
              <a:solidFill>
                <a:schemeClr val="accent6">
                  <a:lumMod val="60000"/>
                </a:schemeClr>
              </a:solidFill>
              <a:ln>
                <a:noFill/>
              </a:ln>
              <a:effectLst>
                <a:outerShdw blurRad="63500" sx="102000" sy="102000" algn="ctr" rotWithShape="0">
                  <a:prstClr val="black">
                    <a:alpha val="20000"/>
                  </a:prstClr>
                </a:outerShdw>
              </a:effectLst>
            </c:spPr>
          </c:dPt>
          <c:dPt>
            <c:idx val="12"/>
            <c:bubble3D val="0"/>
            <c:spPr>
              <a:solidFill>
                <a:schemeClr val="accent1">
                  <a:lumMod val="80000"/>
                  <a:lumOff val="20000"/>
                </a:schemeClr>
              </a:solidFill>
              <a:ln>
                <a:noFill/>
              </a:ln>
              <a:effectLst>
                <a:outerShdw blurRad="63500" sx="102000" sy="102000" algn="ctr" rotWithShape="0">
                  <a:prstClr val="black">
                    <a:alpha val="20000"/>
                  </a:prstClr>
                </a:outerShdw>
              </a:effectLst>
            </c:spPr>
          </c:dPt>
          <c:dPt>
            <c:idx val="13"/>
            <c:bubble3D val="0"/>
            <c:spPr>
              <a:solidFill>
                <a:schemeClr val="accent2">
                  <a:lumMod val="80000"/>
                  <a:lumOff val="20000"/>
                </a:schemeClr>
              </a:solidFill>
              <a:ln>
                <a:noFill/>
              </a:ln>
              <a:effectLst>
                <a:outerShdw blurRad="63500" sx="102000" sy="102000" algn="ctr" rotWithShape="0">
                  <a:prstClr val="black">
                    <a:alpha val="20000"/>
                  </a:prstClr>
                </a:outerShdw>
              </a:effectLst>
            </c:spPr>
          </c:dPt>
          <c:dLbls>
            <c:dLbl>
              <c:idx val="0"/>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1"/>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2"/>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2"/>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3"/>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3"/>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4"/>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4"/>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5"/>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5"/>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6"/>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6"/>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1">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7"/>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2">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8"/>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3">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9"/>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4">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0"/>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5">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1"/>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6">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2"/>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1">
                          <a:lumMod val="80000"/>
                          <a:lumOff val="2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3"/>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2">
                          <a:lumMod val="80000"/>
                          <a:lumOff val="2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en-US" sz="1330" b="1" i="0" u="none" strike="noStrike" kern="1200" spc="0" baseline="0">
                    <a:solidFill>
                      <a:schemeClr val="accent3"/>
                    </a:solidFill>
                    <a:latin typeface="+mn-lt"/>
                    <a:ea typeface="+mn-ea"/>
                    <a:cs typeface="+mn-cs"/>
                  </a:defRPr>
                </a:pPr>
              </a:p>
            </c:txPr>
            <c:dLblPos val="outEnd"/>
            <c:showLegendKey val="0"/>
            <c:showVal val="0"/>
            <c:showCatName val="1"/>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2'!$D$5:$D$18</c:f>
              <c:numCache>
                <c:formatCode>General</c:formatCode>
                <c:ptCount val="13"/>
                <c:pt idx="0">
                  <c:v>4</c:v>
                </c:pt>
                <c:pt idx="1">
                  <c:v>4</c:v>
                </c:pt>
                <c:pt idx="2">
                  <c:v>4</c:v>
                </c:pt>
                <c:pt idx="3">
                  <c:v>5</c:v>
                </c:pt>
                <c:pt idx="4">
                  <c:v>7</c:v>
                </c:pt>
                <c:pt idx="5">
                  <c:v>5</c:v>
                </c:pt>
                <c:pt idx="6">
                  <c:v>3</c:v>
                </c:pt>
                <c:pt idx="7">
                  <c:v>5</c:v>
                </c:pt>
                <c:pt idx="8">
                  <c:v>6</c:v>
                </c:pt>
                <c:pt idx="9">
                  <c:v>1</c:v>
                </c:pt>
                <c:pt idx="10">
                  <c:v>1</c:v>
                </c:pt>
                <c:pt idx="11">
                  <c:v>6</c:v>
                </c:pt>
                <c:pt idx="12">
                  <c:v>4</c:v>
                </c:pt>
              </c:numCache>
            </c:numRef>
          </c:val>
        </c:ser>
        <c:ser>
          <c:idx val="3"/>
          <c:order val="3"/>
          <c:tx>
            <c:strRef>
              <c:f>'sheet 2'!$E$3:$E$4</c:f>
              <c:strCache>
                <c:ptCount val="1"/>
                <c:pt idx="0">
                  <c:v>4</c:v>
                </c:pt>
              </c:strCache>
            </c:strRef>
          </c:tx>
          <c:spPr/>
          <c:explosion val="0"/>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Pt>
            <c:idx val="4"/>
            <c:bubble3D val="0"/>
            <c:spPr>
              <a:solidFill>
                <a:schemeClr val="accent5"/>
              </a:solidFill>
              <a:ln>
                <a:noFill/>
              </a:ln>
              <a:effectLst>
                <a:outerShdw blurRad="63500" sx="102000" sy="102000" algn="ctr" rotWithShape="0">
                  <a:prstClr val="black">
                    <a:alpha val="20000"/>
                  </a:prstClr>
                </a:outerShdw>
              </a:effectLst>
            </c:spPr>
          </c:dPt>
          <c:dPt>
            <c:idx val="5"/>
            <c:bubble3D val="0"/>
            <c:spPr>
              <a:solidFill>
                <a:schemeClr val="accent6"/>
              </a:solidFill>
              <a:ln>
                <a:noFill/>
              </a:ln>
              <a:effectLst>
                <a:outerShdw blurRad="63500" sx="102000" sy="102000" algn="ctr" rotWithShape="0">
                  <a:prstClr val="black">
                    <a:alpha val="20000"/>
                  </a:prstClr>
                </a:outerShdw>
              </a:effectLst>
            </c:spPr>
          </c:dPt>
          <c:dPt>
            <c:idx val="6"/>
            <c:bubble3D val="0"/>
            <c:spPr>
              <a:solidFill>
                <a:schemeClr val="accent1">
                  <a:lumMod val="60000"/>
                </a:schemeClr>
              </a:solidFill>
              <a:ln>
                <a:noFill/>
              </a:ln>
              <a:effectLst>
                <a:outerShdw blurRad="63500" sx="102000" sy="102000" algn="ctr" rotWithShape="0">
                  <a:prstClr val="black">
                    <a:alpha val="20000"/>
                  </a:prstClr>
                </a:outerShdw>
              </a:effectLst>
            </c:spPr>
          </c:dPt>
          <c:dPt>
            <c:idx val="7"/>
            <c:bubble3D val="0"/>
            <c:spPr>
              <a:solidFill>
                <a:schemeClr val="accent2">
                  <a:lumMod val="60000"/>
                </a:schemeClr>
              </a:solidFill>
              <a:ln>
                <a:noFill/>
              </a:ln>
              <a:effectLst>
                <a:outerShdw blurRad="63500" sx="102000" sy="102000" algn="ctr" rotWithShape="0">
                  <a:prstClr val="black">
                    <a:alpha val="20000"/>
                  </a:prstClr>
                </a:outerShdw>
              </a:effectLst>
            </c:spPr>
          </c:dPt>
          <c:dPt>
            <c:idx val="8"/>
            <c:bubble3D val="0"/>
            <c:spPr>
              <a:solidFill>
                <a:schemeClr val="accent3">
                  <a:lumMod val="60000"/>
                </a:schemeClr>
              </a:solidFill>
              <a:ln>
                <a:noFill/>
              </a:ln>
              <a:effectLst>
                <a:outerShdw blurRad="63500" sx="102000" sy="102000" algn="ctr" rotWithShape="0">
                  <a:prstClr val="black">
                    <a:alpha val="20000"/>
                  </a:prstClr>
                </a:outerShdw>
              </a:effectLst>
            </c:spPr>
          </c:dPt>
          <c:dPt>
            <c:idx val="9"/>
            <c:bubble3D val="0"/>
            <c:spPr>
              <a:solidFill>
                <a:schemeClr val="accent4">
                  <a:lumMod val="60000"/>
                </a:schemeClr>
              </a:solidFill>
              <a:ln>
                <a:noFill/>
              </a:ln>
              <a:effectLst>
                <a:outerShdw blurRad="63500" sx="102000" sy="102000" algn="ctr" rotWithShape="0">
                  <a:prstClr val="black">
                    <a:alpha val="20000"/>
                  </a:prstClr>
                </a:outerShdw>
              </a:effectLst>
            </c:spPr>
          </c:dPt>
          <c:dPt>
            <c:idx val="10"/>
            <c:bubble3D val="0"/>
            <c:spPr>
              <a:solidFill>
                <a:schemeClr val="accent5">
                  <a:lumMod val="60000"/>
                </a:schemeClr>
              </a:solidFill>
              <a:ln>
                <a:noFill/>
              </a:ln>
              <a:effectLst>
                <a:outerShdw blurRad="63500" sx="102000" sy="102000" algn="ctr" rotWithShape="0">
                  <a:prstClr val="black">
                    <a:alpha val="20000"/>
                  </a:prstClr>
                </a:outerShdw>
              </a:effectLst>
            </c:spPr>
          </c:dPt>
          <c:dPt>
            <c:idx val="11"/>
            <c:bubble3D val="0"/>
            <c:spPr>
              <a:solidFill>
                <a:schemeClr val="accent6">
                  <a:lumMod val="60000"/>
                </a:schemeClr>
              </a:solidFill>
              <a:ln>
                <a:noFill/>
              </a:ln>
              <a:effectLst>
                <a:outerShdw blurRad="63500" sx="102000" sy="102000" algn="ctr" rotWithShape="0">
                  <a:prstClr val="black">
                    <a:alpha val="20000"/>
                  </a:prstClr>
                </a:outerShdw>
              </a:effectLst>
            </c:spPr>
          </c:dPt>
          <c:dPt>
            <c:idx val="12"/>
            <c:bubble3D val="0"/>
            <c:spPr>
              <a:solidFill>
                <a:schemeClr val="accent1">
                  <a:lumMod val="80000"/>
                  <a:lumOff val="20000"/>
                </a:schemeClr>
              </a:solidFill>
              <a:ln>
                <a:noFill/>
              </a:ln>
              <a:effectLst>
                <a:outerShdw blurRad="63500" sx="102000" sy="102000" algn="ctr" rotWithShape="0">
                  <a:prstClr val="black">
                    <a:alpha val="20000"/>
                  </a:prstClr>
                </a:outerShdw>
              </a:effectLst>
            </c:spPr>
          </c:dPt>
          <c:dPt>
            <c:idx val="13"/>
            <c:bubble3D val="0"/>
            <c:spPr>
              <a:solidFill>
                <a:schemeClr val="accent2">
                  <a:lumMod val="80000"/>
                  <a:lumOff val="20000"/>
                </a:schemeClr>
              </a:solidFill>
              <a:ln>
                <a:noFill/>
              </a:ln>
              <a:effectLst>
                <a:outerShdw blurRad="63500" sx="102000" sy="102000" algn="ctr" rotWithShape="0">
                  <a:prstClr val="black">
                    <a:alpha val="20000"/>
                  </a:prstClr>
                </a:outerShdw>
              </a:effectLst>
            </c:spPr>
          </c:dPt>
          <c:dLbls>
            <c:dLbl>
              <c:idx val="0"/>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1"/>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2"/>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2"/>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3"/>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3"/>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4"/>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4"/>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5"/>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5"/>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6"/>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6"/>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1">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7"/>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2">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8"/>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3">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9"/>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4">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0"/>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5">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1"/>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6">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2"/>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1">
                          <a:lumMod val="80000"/>
                          <a:lumOff val="2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3"/>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2">
                          <a:lumMod val="80000"/>
                          <a:lumOff val="2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en-US" sz="1330" b="1" i="0" u="none" strike="noStrike" kern="1200" spc="0" baseline="0">
                    <a:solidFill>
                      <a:schemeClr val="accent4"/>
                    </a:solidFill>
                    <a:latin typeface="+mn-lt"/>
                    <a:ea typeface="+mn-ea"/>
                    <a:cs typeface="+mn-cs"/>
                  </a:defRPr>
                </a:pPr>
              </a:p>
            </c:txPr>
            <c:dLblPos val="outEnd"/>
            <c:showLegendKey val="0"/>
            <c:showVal val="0"/>
            <c:showCatName val="1"/>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2'!$E$5:$E$18</c:f>
              <c:numCache>
                <c:formatCode>General</c:formatCode>
                <c:ptCount val="13"/>
                <c:pt idx="0">
                  <c:v>8</c:v>
                </c:pt>
                <c:pt idx="1">
                  <c:v>8</c:v>
                </c:pt>
                <c:pt idx="2">
                  <c:v>3</c:v>
                </c:pt>
                <c:pt idx="3">
                  <c:v>3</c:v>
                </c:pt>
                <c:pt idx="4">
                  <c:v>3</c:v>
                </c:pt>
                <c:pt idx="5">
                  <c:v>2</c:v>
                </c:pt>
                <c:pt idx="6">
                  <c:v>3</c:v>
                </c:pt>
                <c:pt idx="7">
                  <c:v>6</c:v>
                </c:pt>
                <c:pt idx="8">
                  <c:v>4</c:v>
                </c:pt>
                <c:pt idx="9">
                  <c:v>3</c:v>
                </c:pt>
                <c:pt idx="10">
                  <c:v>4</c:v>
                </c:pt>
                <c:pt idx="11">
                  <c:v>5</c:v>
                </c:pt>
                <c:pt idx="12">
                  <c:v>4</c:v>
                </c:pt>
              </c:numCache>
            </c:numRef>
          </c:val>
        </c:ser>
        <c:ser>
          <c:idx val="4"/>
          <c:order val="4"/>
          <c:tx>
            <c:strRef>
              <c:f>'sheet 2'!$F$3:$F$4</c:f>
              <c:strCache>
                <c:ptCount val="1"/>
                <c:pt idx="0">
                  <c:v>5</c:v>
                </c:pt>
              </c:strCache>
            </c:strRef>
          </c:tx>
          <c:spPr/>
          <c:explosion val="0"/>
          <c:dPt>
            <c:idx val="0"/>
            <c:bubble3D val="0"/>
            <c:spPr>
              <a:solidFill>
                <a:schemeClr val="accent1"/>
              </a:solidFill>
              <a:ln>
                <a:noFill/>
              </a:ln>
              <a:effectLst>
                <a:outerShdw blurRad="63500" sx="102000" sy="102000" algn="ctr" rotWithShape="0">
                  <a:prstClr val="black">
                    <a:alpha val="20000"/>
                  </a:prstClr>
                </a:outerShdw>
              </a:effectLst>
            </c:spPr>
          </c:dPt>
          <c:dPt>
            <c:idx val="1"/>
            <c:bubble3D val="0"/>
            <c:spPr>
              <a:solidFill>
                <a:schemeClr val="accent2"/>
              </a:solidFill>
              <a:ln>
                <a:noFill/>
              </a:ln>
              <a:effectLst>
                <a:outerShdw blurRad="63500" sx="102000" sy="102000" algn="ctr" rotWithShape="0">
                  <a:prstClr val="black">
                    <a:alpha val="20000"/>
                  </a:prstClr>
                </a:outerShdw>
              </a:effectLst>
            </c:spPr>
          </c:dPt>
          <c:dPt>
            <c:idx val="2"/>
            <c:bubble3D val="0"/>
            <c:spPr>
              <a:solidFill>
                <a:schemeClr val="accent3"/>
              </a:solidFill>
              <a:ln>
                <a:noFill/>
              </a:ln>
              <a:effectLst>
                <a:outerShdw blurRad="63500" sx="102000" sy="102000" algn="ctr" rotWithShape="0">
                  <a:prstClr val="black">
                    <a:alpha val="20000"/>
                  </a:prstClr>
                </a:outerShdw>
              </a:effectLst>
            </c:spPr>
          </c:dPt>
          <c:dPt>
            <c:idx val="3"/>
            <c:bubble3D val="0"/>
            <c:spPr>
              <a:solidFill>
                <a:schemeClr val="accent4"/>
              </a:solidFill>
              <a:ln>
                <a:noFill/>
              </a:ln>
              <a:effectLst>
                <a:outerShdw blurRad="63500" sx="102000" sy="102000" algn="ctr" rotWithShape="0">
                  <a:prstClr val="black">
                    <a:alpha val="20000"/>
                  </a:prstClr>
                </a:outerShdw>
              </a:effectLst>
            </c:spPr>
          </c:dPt>
          <c:dPt>
            <c:idx val="4"/>
            <c:bubble3D val="0"/>
            <c:spPr>
              <a:solidFill>
                <a:schemeClr val="accent5"/>
              </a:solidFill>
              <a:ln>
                <a:noFill/>
              </a:ln>
              <a:effectLst>
                <a:outerShdw blurRad="63500" sx="102000" sy="102000" algn="ctr" rotWithShape="0">
                  <a:prstClr val="black">
                    <a:alpha val="20000"/>
                  </a:prstClr>
                </a:outerShdw>
              </a:effectLst>
            </c:spPr>
          </c:dPt>
          <c:dPt>
            <c:idx val="5"/>
            <c:bubble3D val="0"/>
            <c:spPr>
              <a:solidFill>
                <a:schemeClr val="accent6"/>
              </a:solidFill>
              <a:ln>
                <a:noFill/>
              </a:ln>
              <a:effectLst>
                <a:outerShdw blurRad="63500" sx="102000" sy="102000" algn="ctr" rotWithShape="0">
                  <a:prstClr val="black">
                    <a:alpha val="20000"/>
                  </a:prstClr>
                </a:outerShdw>
              </a:effectLst>
            </c:spPr>
          </c:dPt>
          <c:dPt>
            <c:idx val="6"/>
            <c:bubble3D val="0"/>
            <c:spPr>
              <a:solidFill>
                <a:schemeClr val="accent1">
                  <a:lumMod val="60000"/>
                </a:schemeClr>
              </a:solidFill>
              <a:ln>
                <a:noFill/>
              </a:ln>
              <a:effectLst>
                <a:outerShdw blurRad="63500" sx="102000" sy="102000" algn="ctr" rotWithShape="0">
                  <a:prstClr val="black">
                    <a:alpha val="20000"/>
                  </a:prstClr>
                </a:outerShdw>
              </a:effectLst>
            </c:spPr>
          </c:dPt>
          <c:dPt>
            <c:idx val="7"/>
            <c:bubble3D val="0"/>
            <c:spPr>
              <a:solidFill>
                <a:schemeClr val="accent2">
                  <a:lumMod val="60000"/>
                </a:schemeClr>
              </a:solidFill>
              <a:ln>
                <a:noFill/>
              </a:ln>
              <a:effectLst>
                <a:outerShdw blurRad="63500" sx="102000" sy="102000" algn="ctr" rotWithShape="0">
                  <a:prstClr val="black">
                    <a:alpha val="20000"/>
                  </a:prstClr>
                </a:outerShdw>
              </a:effectLst>
            </c:spPr>
          </c:dPt>
          <c:dPt>
            <c:idx val="8"/>
            <c:bubble3D val="0"/>
            <c:spPr>
              <a:solidFill>
                <a:schemeClr val="accent3">
                  <a:lumMod val="60000"/>
                </a:schemeClr>
              </a:solidFill>
              <a:ln>
                <a:noFill/>
              </a:ln>
              <a:effectLst>
                <a:outerShdw blurRad="63500" sx="102000" sy="102000" algn="ctr" rotWithShape="0">
                  <a:prstClr val="black">
                    <a:alpha val="20000"/>
                  </a:prstClr>
                </a:outerShdw>
              </a:effectLst>
            </c:spPr>
          </c:dPt>
          <c:dPt>
            <c:idx val="9"/>
            <c:bubble3D val="0"/>
            <c:spPr>
              <a:solidFill>
                <a:schemeClr val="accent4">
                  <a:lumMod val="60000"/>
                </a:schemeClr>
              </a:solidFill>
              <a:ln>
                <a:noFill/>
              </a:ln>
              <a:effectLst>
                <a:outerShdw blurRad="63500" sx="102000" sy="102000" algn="ctr" rotWithShape="0">
                  <a:prstClr val="black">
                    <a:alpha val="20000"/>
                  </a:prstClr>
                </a:outerShdw>
              </a:effectLst>
            </c:spPr>
          </c:dPt>
          <c:dPt>
            <c:idx val="10"/>
            <c:bubble3D val="0"/>
            <c:spPr>
              <a:solidFill>
                <a:schemeClr val="accent5">
                  <a:lumMod val="60000"/>
                </a:schemeClr>
              </a:solidFill>
              <a:ln>
                <a:noFill/>
              </a:ln>
              <a:effectLst>
                <a:outerShdw blurRad="63500" sx="102000" sy="102000" algn="ctr" rotWithShape="0">
                  <a:prstClr val="black">
                    <a:alpha val="20000"/>
                  </a:prstClr>
                </a:outerShdw>
              </a:effectLst>
            </c:spPr>
          </c:dPt>
          <c:dPt>
            <c:idx val="11"/>
            <c:bubble3D val="0"/>
            <c:spPr>
              <a:solidFill>
                <a:schemeClr val="accent6">
                  <a:lumMod val="60000"/>
                </a:schemeClr>
              </a:solidFill>
              <a:ln>
                <a:noFill/>
              </a:ln>
              <a:effectLst>
                <a:outerShdw blurRad="63500" sx="102000" sy="102000" algn="ctr" rotWithShape="0">
                  <a:prstClr val="black">
                    <a:alpha val="20000"/>
                  </a:prstClr>
                </a:outerShdw>
              </a:effectLst>
            </c:spPr>
          </c:dPt>
          <c:dPt>
            <c:idx val="12"/>
            <c:bubble3D val="0"/>
            <c:spPr>
              <a:solidFill>
                <a:schemeClr val="accent1">
                  <a:lumMod val="80000"/>
                  <a:lumOff val="20000"/>
                </a:schemeClr>
              </a:solidFill>
              <a:ln>
                <a:noFill/>
              </a:ln>
              <a:effectLst>
                <a:outerShdw blurRad="63500" sx="102000" sy="102000" algn="ctr" rotWithShape="0">
                  <a:prstClr val="black">
                    <a:alpha val="20000"/>
                  </a:prstClr>
                </a:outerShdw>
              </a:effectLst>
            </c:spPr>
          </c:dPt>
          <c:dPt>
            <c:idx val="13"/>
            <c:bubble3D val="0"/>
            <c:spPr>
              <a:solidFill>
                <a:schemeClr val="accent2">
                  <a:lumMod val="80000"/>
                  <a:lumOff val="20000"/>
                </a:schemeClr>
              </a:solidFill>
              <a:ln>
                <a:noFill/>
              </a:ln>
              <a:effectLst>
                <a:outerShdw blurRad="63500" sx="102000" sy="102000" algn="ctr" rotWithShape="0">
                  <a:prstClr val="black">
                    <a:alpha val="20000"/>
                  </a:prstClr>
                </a:outerShdw>
              </a:effectLst>
            </c:spPr>
          </c:dPt>
          <c:dLbls>
            <c:dLbl>
              <c:idx val="0"/>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1"/>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2"/>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2"/>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3"/>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3"/>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4"/>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4"/>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5"/>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5"/>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6"/>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6"/>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1">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7"/>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2">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8"/>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3">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9"/>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4">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0"/>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5">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1"/>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6">
                          <a:lumMod val="6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2"/>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1">
                          <a:lumMod val="80000"/>
                          <a:lumOff val="2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dLbl>
              <c:idx val="13"/>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en-US" sz="1330" b="1" i="0" u="none" strike="noStrike" kern="1200" spc="0" baseline="0">
                      <a:solidFill>
                        <a:schemeClr val="accent2">
                          <a:lumMod val="80000"/>
                          <a:lumOff val="20000"/>
                        </a:schemeClr>
                      </a:solidFill>
                      <a:latin typeface="+mn-lt"/>
                      <a:ea typeface="+mn-ea"/>
                      <a:cs typeface="+mn-cs"/>
                    </a:defRPr>
                  </a:pPr>
                </a:p>
              </c:txPr>
              <c:dLblPos val="outEnd"/>
              <c:showLegendKey val="0"/>
              <c:showVal val="0"/>
              <c:showCatName val="1"/>
              <c:showSerName val="0"/>
              <c:showPercent val="0"/>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en-US" sz="1330" b="1" i="0" u="none" strike="noStrike" kern="1200" spc="0" baseline="0">
                    <a:solidFill>
                      <a:schemeClr val="accent5"/>
                    </a:solidFill>
                    <a:latin typeface="+mn-lt"/>
                    <a:ea typeface="+mn-ea"/>
                    <a:cs typeface="+mn-cs"/>
                  </a:defRPr>
                </a:pPr>
              </a:p>
            </c:txPr>
            <c:dLblPos val="outEnd"/>
            <c:showLegendKey val="0"/>
            <c:showVal val="0"/>
            <c:showCatName val="1"/>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2'!$F$5:$F$18</c:f>
              <c:numCache>
                <c:formatCode>General</c:formatCode>
                <c:ptCount val="13"/>
                <c:pt idx="0">
                  <c:v>3</c:v>
                </c:pt>
                <c:pt idx="1">
                  <c:v>3</c:v>
                </c:pt>
                <c:pt idx="2">
                  <c:v>3</c:v>
                </c:pt>
                <c:pt idx="3">
                  <c:v>1</c:v>
                </c:pt>
                <c:pt idx="4">
                  <c:v>3</c:v>
                </c:pt>
                <c:pt idx="5">
                  <c:v>1</c:v>
                </c:pt>
                <c:pt idx="6">
                  <c:v>2</c:v>
                </c:pt>
                <c:pt idx="7">
                  <c:v>1</c:v>
                </c:pt>
                <c:pt idx="8">
                  <c:v>1</c:v>
                </c:pt>
                <c:pt idx="9">
                  <c:v>2</c:v>
                </c:pt>
                <c:pt idx="10">
                  <c:v>4</c:v>
                </c:pt>
                <c:pt idx="11">
                  <c:v>2</c:v>
                </c:pt>
                <c:pt idx="12">
                  <c:v>5</c:v>
                </c:pt>
              </c:numCache>
            </c:numRef>
          </c:val>
        </c:ser>
        <c:dLbls>
          <c:showLegendKey val="0"/>
          <c:showVal val="0"/>
          <c:showCatName val="1"/>
          <c:showSerName val="0"/>
          <c:showPercent val="0"/>
          <c:showBubbleSize val="0"/>
          <c:showLeaderLines val="1"/>
        </c:dLbls>
        <c:gapWidth val="315"/>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chart" Target="../charts/char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chart" Target="../charts/char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4.xml"/><Relationship Id="rId4" Type="http://schemas.openxmlformats.org/officeDocument/2006/relationships/image" Target="../media/image8.png"/><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1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1828800" y="3200400"/>
            <a:ext cx="9077324" cy="2306955"/>
          </a:xfrm>
          <a:prstGeom prst="rect">
            <a:avLst/>
          </a:prstGeom>
          <a:noFill/>
        </p:spPr>
        <p:txBody>
          <a:bodyPr wrap="square" rtlCol="0">
            <a:spAutoFit/>
          </a:bodyPr>
          <a:lstStyle/>
          <a:p>
            <a:r>
              <a:rPr lang="en-US" sz="2400" dirty="0"/>
              <a:t>STUDENT NAME: </a:t>
            </a:r>
            <a:r>
              <a:rPr lang="en-IN" altLang="en-US" sz="2400" dirty="0"/>
              <a:t>Siva Balan M</a:t>
            </a:r>
            <a:endParaRPr lang="en-US" sz="2400" dirty="0"/>
          </a:p>
          <a:p>
            <a:r>
              <a:rPr lang="en-US" sz="2400" dirty="0"/>
              <a:t>REGISTER NO: 122200</a:t>
            </a:r>
            <a:r>
              <a:rPr lang="en-IN" altLang="en-US" sz="2400" dirty="0"/>
              <a:t>195</a:t>
            </a:r>
            <a:r>
              <a:rPr lang="en-US" sz="2400" dirty="0"/>
              <a:t> </a:t>
            </a:r>
            <a:r>
              <a:rPr lang="en-US" sz="2400"/>
              <a:t>&amp; asunm110122200</a:t>
            </a:r>
            <a:r>
              <a:rPr lang="en-IN" altLang="en-US" sz="2400"/>
              <a:t>195</a:t>
            </a:r>
            <a:endParaRPr lang="en-US" sz="2400" dirty="0"/>
          </a:p>
          <a:p>
            <a:r>
              <a:rPr lang="en-US" sz="2400" dirty="0"/>
              <a:t>DEPARTMENT: B.COM (CORPORATE SECRETARYSHIP)</a:t>
            </a:r>
            <a:endParaRPr lang="en-US" sz="2400" dirty="0"/>
          </a:p>
          <a:p>
            <a:r>
              <a:rPr lang="en-US" sz="2400" dirty="0"/>
              <a:t>COLLEGE:DHARMAMURTHI RAO BAHADUR CALAVALA CUNNAN</a:t>
            </a:r>
            <a:endParaRPr lang="en-US" sz="2400" dirty="0"/>
          </a:p>
          <a:p>
            <a:r>
              <a:rPr lang="en-US" sz="2400" dirty="0"/>
              <a:t>                  CHETTY’S HINDU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Box 1"/>
          <p:cNvSpPr txBox="1"/>
          <p:nvPr/>
        </p:nvSpPr>
        <p:spPr>
          <a:xfrm>
            <a:off x="457200" y="1752600"/>
            <a:ext cx="8610600" cy="2215991"/>
          </a:xfrm>
          <a:prstGeom prst="rect">
            <a:avLst/>
          </a:prstGeom>
          <a:noFill/>
        </p:spPr>
        <p:txBody>
          <a:bodyPr wrap="square" rtlCol="0">
            <a:spAutoFit/>
          </a:bodyPr>
          <a:lstStyle/>
          <a:p>
            <a:r>
              <a:rPr lang="en-US" sz="2400" b="1" dirty="0"/>
              <a:t>COLLECTION OF DATA SET :</a:t>
            </a:r>
            <a:endParaRPr lang="en-US" sz="2400" b="1" dirty="0"/>
          </a:p>
          <a:p>
            <a:endParaRPr lang="en-US" sz="2400" b="1" dirty="0"/>
          </a:p>
          <a:p>
            <a:pPr marL="285750" indent="-285750">
              <a:buFont typeface="Wingdings" panose="05000000000000000000" pitchFamily="2" charset="2"/>
              <a:buChar char="Ø"/>
            </a:pPr>
            <a:r>
              <a:rPr lang="en-US" sz="2400" b="1" dirty="0"/>
              <a:t> </a:t>
            </a:r>
            <a:r>
              <a:rPr lang="en-US" sz="2200" dirty="0"/>
              <a:t>The data was collected from the </a:t>
            </a:r>
            <a:r>
              <a:rPr lang="en-US" sz="2200" dirty="0" err="1"/>
              <a:t>edunet</a:t>
            </a:r>
            <a:r>
              <a:rPr lang="en-US" sz="2200" dirty="0"/>
              <a:t> dash board </a:t>
            </a:r>
            <a:endParaRPr lang="en-US" sz="2200" dirty="0"/>
          </a:p>
          <a:p>
            <a:pPr marL="285750" indent="-285750">
              <a:buFont typeface="Wingdings" panose="05000000000000000000" pitchFamily="2" charset="2"/>
              <a:buChar char="Ø"/>
            </a:pPr>
            <a:r>
              <a:rPr lang="en-US" sz="2200" dirty="0"/>
              <a:t>And all the data was alignment and there are 7 features are given</a:t>
            </a:r>
            <a:endParaRPr lang="en-US" sz="2200" dirty="0"/>
          </a:p>
          <a:p>
            <a:pPr marL="285750" indent="-285750">
              <a:buFont typeface="Wingdings" panose="05000000000000000000" pitchFamily="2" charset="2"/>
              <a:buChar char="Ø"/>
            </a:pPr>
            <a:r>
              <a:rPr lang="en-US" sz="2200" dirty="0"/>
              <a:t>In these 9 features as that I was selected the 5 features to analysis the employee rating form the employee data base.  </a:t>
            </a:r>
            <a:r>
              <a:rPr lang="en-US" sz="2200" b="1" dirty="0"/>
              <a:t>  </a:t>
            </a:r>
            <a:endParaRPr lang="en-IN" sz="2200" b="1" dirty="0"/>
          </a:p>
        </p:txBody>
      </p:sp>
      <p:sp>
        <p:nvSpPr>
          <p:cNvPr id="3" name="TextBox 2"/>
          <p:cNvSpPr txBox="1"/>
          <p:nvPr/>
        </p:nvSpPr>
        <p:spPr>
          <a:xfrm>
            <a:off x="609600" y="4495800"/>
            <a:ext cx="7086600" cy="2185214"/>
          </a:xfrm>
          <a:prstGeom prst="rect">
            <a:avLst/>
          </a:prstGeom>
          <a:noFill/>
        </p:spPr>
        <p:txBody>
          <a:bodyPr wrap="square" rtlCol="0">
            <a:spAutoFit/>
          </a:bodyPr>
          <a:lstStyle/>
          <a:p>
            <a:r>
              <a:rPr lang="en-US" sz="2400" b="1" dirty="0"/>
              <a:t>FEATURES COLLECTING:</a:t>
            </a:r>
            <a:endParaRPr lang="en-US" sz="2400" b="1" dirty="0"/>
          </a:p>
          <a:p>
            <a:endParaRPr lang="en-US" sz="2400" b="1" dirty="0"/>
          </a:p>
          <a:p>
            <a:pPr marL="342900" indent="-342900">
              <a:buFont typeface="Wingdings" panose="05000000000000000000" pitchFamily="2" charset="2"/>
              <a:buChar char="Ø"/>
            </a:pPr>
            <a:r>
              <a:rPr lang="en-US" sz="2200" dirty="0"/>
              <a:t>In the data base their was an black cell are in the data</a:t>
            </a:r>
            <a:endParaRPr lang="en-US" sz="2200" dirty="0"/>
          </a:p>
          <a:p>
            <a:pPr marL="342900" indent="-342900">
              <a:buFont typeface="Wingdings" panose="05000000000000000000" pitchFamily="2" charset="2"/>
              <a:buChar char="Ø"/>
            </a:pPr>
            <a:r>
              <a:rPr lang="en-US" sz="2200" dirty="0"/>
              <a:t>To remove the blank cell first used the conditional formatting tool used to highlight the black cell with the filling of color</a:t>
            </a:r>
            <a:endParaRPr lang="en-IN"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915400" cy="6093976"/>
          </a:xfrm>
          <a:prstGeom prst="rect">
            <a:avLst/>
          </a:prstGeom>
          <a:noFill/>
        </p:spPr>
        <p:txBody>
          <a:bodyPr wrap="square" rtlCol="0">
            <a:spAutoFit/>
          </a:bodyPr>
          <a:lstStyle/>
          <a:p>
            <a:pPr marL="285750" indent="-285750">
              <a:buFont typeface="Wingdings" panose="05000000000000000000" pitchFamily="2" charset="2"/>
              <a:buChar char="Ø"/>
            </a:pPr>
            <a:r>
              <a:rPr lang="en-US" sz="2200" dirty="0"/>
              <a:t>After filling with the color of the blank cell .</a:t>
            </a:r>
            <a:endParaRPr lang="en-US" sz="2200" dirty="0"/>
          </a:p>
          <a:p>
            <a:pPr marL="285750" indent="-285750">
              <a:buFont typeface="Wingdings" panose="05000000000000000000" pitchFamily="2" charset="2"/>
              <a:buChar char="Ø"/>
            </a:pPr>
            <a:r>
              <a:rPr lang="en-US" sz="2200" dirty="0"/>
              <a:t>With the help of the slicer &amp; filter option removed the blank row and color in the dataset.</a:t>
            </a:r>
            <a:endParaRPr lang="en-US" sz="2200" dirty="0"/>
          </a:p>
          <a:p>
            <a:endParaRPr lang="en-US" sz="2200" dirty="0"/>
          </a:p>
          <a:p>
            <a:r>
              <a:rPr lang="en-US" sz="2200" b="1" dirty="0"/>
              <a:t>DATA HIGHLIGHTING:</a:t>
            </a:r>
            <a:endParaRPr lang="en-US" sz="2200" dirty="0"/>
          </a:p>
          <a:p>
            <a:endParaRPr lang="en-US" sz="2200" dirty="0"/>
          </a:p>
          <a:p>
            <a:pPr marL="342900" indent="-342900">
              <a:buFont typeface="Wingdings" panose="05000000000000000000" pitchFamily="2" charset="2"/>
              <a:buChar char="Ø"/>
            </a:pPr>
            <a:r>
              <a:rPr lang="en-US" sz="2200" dirty="0"/>
              <a:t>In the given 9 features  we have to highlight the feature which we have to analysis the date</a:t>
            </a:r>
            <a:endParaRPr lang="en-US" sz="2200" dirty="0"/>
          </a:p>
          <a:p>
            <a:pPr marL="342900" indent="-342900">
              <a:buFont typeface="Wingdings" panose="05000000000000000000" pitchFamily="2" charset="2"/>
              <a:buChar char="Ø"/>
            </a:pPr>
            <a:r>
              <a:rPr lang="en-US" sz="2200" dirty="0" err="1"/>
              <a:t>Emn</a:t>
            </a:r>
            <a:r>
              <a:rPr lang="en-US" sz="2200" dirty="0"/>
              <a:t> Id, name, gender, employee rating , rating level.</a:t>
            </a:r>
            <a:endParaRPr lang="en-US" sz="2200" dirty="0"/>
          </a:p>
          <a:p>
            <a:endParaRPr lang="en-US" sz="2200" dirty="0"/>
          </a:p>
          <a:p>
            <a:r>
              <a:rPr lang="en-US" sz="2200" b="1" dirty="0"/>
              <a:t>RATING LEVEL CALCULATION:</a:t>
            </a:r>
            <a:endParaRPr lang="en-US" sz="2200" b="1" dirty="0"/>
          </a:p>
          <a:p>
            <a:endParaRPr lang="en-US" sz="2200" b="1" dirty="0"/>
          </a:p>
          <a:p>
            <a:pPr marL="342900" indent="-342900">
              <a:buFont typeface="Wingdings" panose="05000000000000000000" pitchFamily="2" charset="2"/>
              <a:buChar char="Ø"/>
            </a:pPr>
            <a:r>
              <a:rPr lang="en-US" sz="2200" dirty="0"/>
              <a:t>The rating level are calculated by the  formula of =if condition [</a:t>
            </a:r>
            <a:r>
              <a:rPr lang="en-US" sz="2000" dirty="0"/>
              <a:t>=IF(J2=5,"veryhigh",IF(J2=4,"high",IF(J2=3,"medium",IF(J2=2,"low",IF(J2=1,"average")))))]</a:t>
            </a:r>
            <a:endParaRPr lang="en-US" sz="2000" dirty="0"/>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The value of rating level are very high-high-medium-low-average.</a:t>
            </a:r>
            <a:endParaRPr lang="en-IN" sz="2000" dirty="0"/>
          </a:p>
          <a:p>
            <a:pPr marL="342900" indent="-342900">
              <a:buFont typeface="Wingdings" panose="05000000000000000000" pitchFamily="2" charset="2"/>
              <a:buChar char="Ø"/>
            </a:pPr>
            <a:endParaRPr lang="en-IN"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457200"/>
            <a:ext cx="8991600" cy="6124754"/>
          </a:xfrm>
          <a:prstGeom prst="rect">
            <a:avLst/>
          </a:prstGeom>
          <a:noFill/>
        </p:spPr>
        <p:txBody>
          <a:bodyPr wrap="square" rtlCol="0">
            <a:spAutoFit/>
          </a:bodyPr>
          <a:lstStyle/>
          <a:p>
            <a:r>
              <a:rPr lang="en-US" sz="2200" b="1" dirty="0"/>
              <a:t>PIVOT TABLE</a:t>
            </a:r>
            <a:r>
              <a:rPr lang="en-US" b="1" dirty="0"/>
              <a:t>:</a:t>
            </a:r>
            <a:endParaRPr lang="en-US" b="1" dirty="0"/>
          </a:p>
          <a:p>
            <a:endParaRPr lang="en-US" b="1" dirty="0"/>
          </a:p>
          <a:p>
            <a:pPr marL="285750" indent="-285750">
              <a:buFont typeface="Wingdings" panose="05000000000000000000" pitchFamily="2" charset="2"/>
              <a:buChar char="Ø"/>
            </a:pPr>
            <a:r>
              <a:rPr lang="en-US" sz="2200" dirty="0"/>
              <a:t>In the pivot table they are used to summarize the data which are provided in the data set.</a:t>
            </a:r>
            <a:endParaRPr lang="en-US" sz="2200" dirty="0"/>
          </a:p>
          <a:p>
            <a:pPr marL="285750" indent="-285750">
              <a:buFont typeface="Wingdings" panose="05000000000000000000" pitchFamily="2" charset="2"/>
              <a:buChar char="Ø"/>
            </a:pPr>
            <a:r>
              <a:rPr lang="en-US" sz="2200" dirty="0"/>
              <a:t>The important column are selected in the pivot table  are </a:t>
            </a:r>
            <a:r>
              <a:rPr lang="en-US" sz="2200" dirty="0" err="1"/>
              <a:t>Emn</a:t>
            </a:r>
            <a:r>
              <a:rPr lang="en-US" sz="2200" dirty="0"/>
              <a:t> Id, name, gender, employee rating , rating level.</a:t>
            </a:r>
            <a:endParaRPr lang="en-US" sz="2200" dirty="0"/>
          </a:p>
          <a:p>
            <a:pPr marL="285750" indent="-285750">
              <a:buFont typeface="Wingdings" panose="05000000000000000000" pitchFamily="2" charset="2"/>
              <a:buChar char="Ø"/>
            </a:pPr>
            <a:r>
              <a:rPr lang="en-US" sz="2200" dirty="0"/>
              <a:t>They are customize in the pivot table option </a:t>
            </a:r>
            <a:endParaRPr lang="en-US" sz="2200" dirty="0"/>
          </a:p>
          <a:p>
            <a:r>
              <a:rPr lang="en-US" sz="2200" dirty="0"/>
              <a:t>       Department =Rows</a:t>
            </a:r>
            <a:endParaRPr lang="en-US" sz="2200" dirty="0"/>
          </a:p>
          <a:p>
            <a:r>
              <a:rPr lang="en-US" sz="2200" dirty="0"/>
              <a:t>       Rating level = Column</a:t>
            </a:r>
            <a:endParaRPr lang="en-US" sz="2200" dirty="0"/>
          </a:p>
          <a:p>
            <a:r>
              <a:rPr lang="en-US" sz="2200" dirty="0"/>
              <a:t>       Gender = Filter</a:t>
            </a:r>
            <a:endParaRPr lang="en-US" sz="2200" dirty="0"/>
          </a:p>
          <a:p>
            <a:r>
              <a:rPr lang="en-US" sz="2200" dirty="0"/>
              <a:t>       Name = Values</a:t>
            </a:r>
            <a:endParaRPr lang="en-US" sz="2200" dirty="0"/>
          </a:p>
          <a:p>
            <a:endParaRPr lang="en-US" sz="2200" dirty="0"/>
          </a:p>
          <a:p>
            <a:r>
              <a:rPr lang="en-US" sz="2200" b="1" dirty="0"/>
              <a:t> GRAPH CHART :</a:t>
            </a:r>
            <a:endParaRPr lang="en-US" sz="2200" b="1" dirty="0"/>
          </a:p>
          <a:p>
            <a:endParaRPr lang="en-US" sz="2200" b="1" dirty="0"/>
          </a:p>
          <a:p>
            <a:pPr marL="342900" indent="-342900">
              <a:buFont typeface="Wingdings" panose="05000000000000000000" pitchFamily="2" charset="2"/>
              <a:buChar char="Ø"/>
            </a:pPr>
            <a:r>
              <a:rPr lang="en-US" sz="2200" dirty="0"/>
              <a:t>In the analysis the important thing we have to insert the graph chart .</a:t>
            </a:r>
            <a:endParaRPr lang="en-US" sz="2200" dirty="0"/>
          </a:p>
          <a:p>
            <a:pPr marL="342900" indent="-342900">
              <a:buFont typeface="Wingdings" panose="05000000000000000000" pitchFamily="2" charset="2"/>
              <a:buChar char="Ø"/>
            </a:pPr>
            <a:r>
              <a:rPr lang="en-US" sz="2200" dirty="0"/>
              <a:t>The recommended chart  we can select the data are shown in the data.</a:t>
            </a:r>
            <a:endParaRPr lang="en-US" sz="2200" dirty="0"/>
          </a:p>
          <a:p>
            <a:endParaRPr lang="en-US" sz="2200" dirty="0"/>
          </a:p>
          <a:p>
            <a:pPr marL="285750" indent="-285750">
              <a:buFont typeface="Wingdings" panose="05000000000000000000" pitchFamily="2" charset="2"/>
              <a:buChar char="Ø"/>
            </a:pPr>
            <a:endParaRPr lang="en-IN"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09600"/>
            <a:ext cx="8610600" cy="5509200"/>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t>In the graph chart they are shown the trend line of the data set which we have selected in the table</a:t>
            </a:r>
            <a:endParaRPr lang="en-US" sz="2200" dirty="0"/>
          </a:p>
          <a:p>
            <a:pPr marL="342900" indent="-342900">
              <a:buFont typeface="Wingdings" panose="05000000000000000000" pitchFamily="2" charset="2"/>
              <a:buChar char="Ø"/>
            </a:pPr>
            <a:r>
              <a:rPr lang="en-US" sz="2200" dirty="0"/>
              <a:t>In all the data are selected and we have to name the graph chart of the data “ rating level of employee”</a:t>
            </a:r>
            <a:endParaRPr lang="en-US" sz="2200" dirty="0"/>
          </a:p>
          <a:p>
            <a:pPr marL="342900" indent="-342900">
              <a:buFont typeface="Wingdings" panose="05000000000000000000" pitchFamily="2" charset="2"/>
              <a:buChar char="Ø"/>
            </a:pPr>
            <a:r>
              <a:rPr lang="en-US" sz="2200" dirty="0"/>
              <a:t>each and every line the line and diagram are provided in the chart</a:t>
            </a:r>
            <a:endParaRPr lang="en-US" sz="2200" dirty="0"/>
          </a:p>
          <a:p>
            <a:pPr marL="342900" indent="-342900">
              <a:buFont typeface="Wingdings" panose="05000000000000000000" pitchFamily="2" charset="2"/>
              <a:buChar char="Ø"/>
            </a:pPr>
            <a:endParaRPr lang="en-US" sz="2200" dirty="0"/>
          </a:p>
          <a:p>
            <a:pPr marL="342900" indent="-342900">
              <a:buFont typeface="Wingdings" panose="05000000000000000000" pitchFamily="2" charset="2"/>
              <a:buChar char="Ø"/>
            </a:pPr>
            <a:endParaRPr lang="en-US" sz="2200" dirty="0"/>
          </a:p>
          <a:p>
            <a:r>
              <a:rPr lang="en-US" sz="2200" b="1" dirty="0"/>
              <a:t>SLICER&amp; FILTER:</a:t>
            </a:r>
            <a:endParaRPr lang="en-US" sz="2200" b="1" dirty="0"/>
          </a:p>
          <a:p>
            <a:endParaRPr lang="en-US" sz="2200" b="1" dirty="0"/>
          </a:p>
          <a:p>
            <a:pPr marL="342900" indent="-342900">
              <a:buFont typeface="Wingdings" panose="05000000000000000000" pitchFamily="2" charset="2"/>
              <a:buChar char="Ø"/>
            </a:pPr>
            <a:r>
              <a:rPr lang="en-US" sz="2200" dirty="0"/>
              <a:t>in the slicer and filter they are provided the summarizing the data in the short list.</a:t>
            </a:r>
            <a:endParaRPr lang="en-US" sz="2200" dirty="0"/>
          </a:p>
          <a:p>
            <a:pPr marL="342900" indent="-342900">
              <a:buFont typeface="Wingdings" panose="05000000000000000000" pitchFamily="2" charset="2"/>
              <a:buChar char="Ø"/>
            </a:pPr>
            <a:r>
              <a:rPr lang="en-US" sz="2200" dirty="0"/>
              <a:t>In these are provided under the heading are in the greater of the option .</a:t>
            </a:r>
            <a:endParaRPr lang="en-US" sz="2200" dirty="0"/>
          </a:p>
          <a:p>
            <a:pPr marL="342900" indent="-342900">
              <a:buFont typeface="Wingdings" panose="05000000000000000000" pitchFamily="2" charset="2"/>
              <a:buChar char="Ø"/>
            </a:pPr>
            <a:r>
              <a:rPr lang="en-US" sz="2200" dirty="0"/>
              <a:t>After selecting the dialogue box the new box will appear and select which data are used to provided under the pivot table.</a:t>
            </a:r>
            <a:endParaRPr lang="en-US" sz="2200" dirty="0"/>
          </a:p>
          <a:p>
            <a:pPr marL="342900" indent="-342900">
              <a:buFont typeface="Wingdings" panose="05000000000000000000" pitchFamily="2" charset="2"/>
              <a:buChar char="Ø"/>
            </a:pPr>
            <a:r>
              <a:rPr lang="en-US" sz="2200" dirty="0"/>
              <a:t>The data are provided in the pivot table ,  graph chart, slicer.</a:t>
            </a:r>
            <a:endParaRPr lang="en-IN"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10" name="Chart 9"/>
          <p:cNvGraphicFramePr/>
          <p:nvPr/>
        </p:nvGraphicFramePr>
        <p:xfrm>
          <a:off x="755332" y="1557337"/>
          <a:ext cx="8007668" cy="469106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nvGraphicFramePr>
        <p:xfrm>
          <a:off x="609600" y="1143000"/>
          <a:ext cx="8007668" cy="5029199"/>
        </p:xfrm>
        <a:graphic>
          <a:graphicData uri="http://schemas.openxmlformats.org/drawingml/2006/chart">
            <c:chart xmlns:c="http://schemas.openxmlformats.org/drawingml/2006/chart" xmlns:r="http://schemas.openxmlformats.org/officeDocument/2006/relationships" r:id="rId1"/>
          </a:graphicData>
        </a:graphic>
      </p:graphicFrame>
      <p:sp>
        <p:nvSpPr>
          <p:cNvPr id="4" name="TextBox 3"/>
          <p:cNvSpPr txBox="1"/>
          <p:nvPr/>
        </p:nvSpPr>
        <p:spPr>
          <a:xfrm>
            <a:off x="152400" y="228600"/>
            <a:ext cx="7162800" cy="646331"/>
          </a:xfrm>
          <a:prstGeom prst="rect">
            <a:avLst/>
          </a:prstGeom>
          <a:noFill/>
        </p:spPr>
        <p:txBody>
          <a:bodyPr wrap="square" rtlCol="0">
            <a:spAutoFit/>
          </a:bodyPr>
          <a:lstStyle/>
          <a:p>
            <a:r>
              <a:rPr lang="en-US" sz="3600" b="1" dirty="0"/>
              <a:t>RESULTS IN PIE CHART:</a:t>
            </a:r>
            <a:endParaRPr lang="en-IN" sz="36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3400" y="1752600"/>
            <a:ext cx="8382000" cy="3631763"/>
          </a:xfrm>
          <a:prstGeom prst="rect">
            <a:avLst/>
          </a:prstGeom>
          <a:noFill/>
        </p:spPr>
        <p:txBody>
          <a:bodyPr wrap="square" rtlCol="0">
            <a:spAutoFit/>
          </a:bodyPr>
          <a:lstStyle/>
          <a:p>
            <a:pPr marL="285750" indent="-285750">
              <a:buFont typeface="Wingdings" panose="05000000000000000000" pitchFamily="2" charset="2"/>
              <a:buChar char="Ø"/>
            </a:pPr>
            <a:r>
              <a:rPr lang="en-US" sz="2300" dirty="0"/>
              <a:t>To conclude your project an employee rating analysis in excel have provided the valuable, satisfaction level across the organization.</a:t>
            </a:r>
            <a:endParaRPr lang="en-US" sz="2300" dirty="0"/>
          </a:p>
          <a:p>
            <a:pPr marL="285750" indent="-285750">
              <a:buFont typeface="Wingdings" panose="05000000000000000000" pitchFamily="2" charset="2"/>
              <a:buChar char="Ø"/>
            </a:pPr>
            <a:r>
              <a:rPr lang="en-US" sz="2300" dirty="0"/>
              <a:t>By utilizing various excel function, data visualization tools , and statistical methods, we are able to identify patterns, trends ,and area for improvement.</a:t>
            </a:r>
            <a:endParaRPr lang="en-US" sz="2300" dirty="0"/>
          </a:p>
          <a:p>
            <a:pPr marL="285750" indent="-285750">
              <a:buFont typeface="Wingdings" panose="05000000000000000000" pitchFamily="2" charset="2"/>
              <a:buChar char="Ø"/>
            </a:pPr>
            <a:r>
              <a:rPr lang="en-US" sz="2300" dirty="0"/>
              <a:t>Targeted training and development in the individual with lower rating to improve skills and performance.</a:t>
            </a:r>
            <a:endParaRPr lang="en-US" sz="2300" dirty="0"/>
          </a:p>
          <a:p>
            <a:pPr marL="285750" indent="-285750">
              <a:buFont typeface="Wingdings" panose="05000000000000000000" pitchFamily="2" charset="2"/>
              <a:buChar char="Ø"/>
            </a:pPr>
            <a:r>
              <a:rPr lang="en-US" sz="2300" dirty="0"/>
              <a:t>Trend analysis there must has been a positive trend in employee ratings, reflecting improvement in workspace culture , management practices, or training programs</a:t>
            </a:r>
            <a:r>
              <a:rPr lang="en-US" dirty="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834072" y="2209800"/>
            <a:ext cx="7157403" cy="4093428"/>
          </a:xfrm>
          <a:prstGeom prst="rect">
            <a:avLst/>
          </a:prstGeom>
          <a:noFill/>
        </p:spPr>
        <p:txBody>
          <a:bodyPr wrap="square" rtlCol="0">
            <a:spAutoFit/>
          </a:bodyPr>
          <a:lstStyle/>
          <a:p>
            <a:pPr marL="285750" indent="-285750">
              <a:buClr>
                <a:schemeClr val="tx2">
                  <a:lumMod val="75000"/>
                </a:schemeClr>
              </a:buClr>
              <a:buFont typeface="Wingdings" panose="05000000000000000000" pitchFamily="2" charset="2"/>
              <a:buChar char="Ø"/>
            </a:pPr>
            <a:r>
              <a:rPr lang="en-US" sz="2000" dirty="0"/>
              <a:t>In the organization the most of the  employee rating are provided by the analyzing the development of organization and achieved goals.</a:t>
            </a:r>
            <a:endParaRPr lang="en-US" sz="2000" dirty="0"/>
          </a:p>
          <a:p>
            <a:pPr marL="285750" indent="-285750">
              <a:buClr>
                <a:schemeClr val="tx2">
                  <a:lumMod val="75000"/>
                </a:schemeClr>
              </a:buClr>
              <a:buFont typeface="Wingdings" panose="05000000000000000000" pitchFamily="2" charset="2"/>
              <a:buChar char="Ø"/>
            </a:pPr>
            <a:endParaRPr lang="en-US" sz="2000" dirty="0"/>
          </a:p>
          <a:p>
            <a:pPr marL="285750" indent="-285750">
              <a:buClr>
                <a:schemeClr val="tx2">
                  <a:lumMod val="75000"/>
                </a:schemeClr>
              </a:buClr>
              <a:buFont typeface="Wingdings" panose="05000000000000000000" pitchFamily="2" charset="2"/>
              <a:buChar char="Ø"/>
            </a:pPr>
            <a:r>
              <a:rPr lang="en-US" sz="2000" dirty="0"/>
              <a:t>When the employee are trained well and work most perfect employee the rating of the employee are increase and the growth of the organization in the market level.</a:t>
            </a:r>
            <a:endParaRPr lang="en-US" sz="2000" dirty="0"/>
          </a:p>
          <a:p>
            <a:pPr marL="285750" indent="-285750">
              <a:buClr>
                <a:schemeClr val="tx2">
                  <a:lumMod val="75000"/>
                </a:schemeClr>
              </a:buClr>
              <a:buFont typeface="Wingdings" panose="05000000000000000000" pitchFamily="2" charset="2"/>
              <a:buChar char="Ø"/>
            </a:pPr>
            <a:endParaRPr lang="en-US" sz="2000" dirty="0"/>
          </a:p>
          <a:p>
            <a:pPr marL="285750" indent="-285750">
              <a:buClr>
                <a:schemeClr val="tx2">
                  <a:lumMod val="75000"/>
                </a:schemeClr>
              </a:buClr>
              <a:buFont typeface="Wingdings" panose="05000000000000000000" pitchFamily="2" charset="2"/>
              <a:buChar char="Ø"/>
            </a:pPr>
            <a:r>
              <a:rPr lang="en-US" sz="2000" dirty="0"/>
              <a:t>The employee rating are mostly use to develop the low rated employee to achieve more goals.</a:t>
            </a:r>
            <a:endParaRPr lang="en-US" sz="2000" dirty="0"/>
          </a:p>
          <a:p>
            <a:pPr marL="285750" indent="-285750">
              <a:buClr>
                <a:schemeClr val="tx2">
                  <a:lumMod val="75000"/>
                </a:schemeClr>
              </a:buClr>
              <a:buFont typeface="Wingdings" panose="05000000000000000000" pitchFamily="2" charset="2"/>
              <a:buChar char="Ø"/>
            </a:pPr>
            <a:endParaRPr lang="en-US" sz="2000" dirty="0"/>
          </a:p>
          <a:p>
            <a:pPr marL="285750" indent="-285750">
              <a:buClr>
                <a:schemeClr val="tx2">
                  <a:lumMod val="75000"/>
                </a:schemeClr>
              </a:buClr>
              <a:buFont typeface="Wingdings" panose="05000000000000000000" pitchFamily="2" charset="2"/>
              <a:buChar char="Ø"/>
            </a:pPr>
            <a:r>
              <a:rPr lang="en-US" sz="2000" dirty="0"/>
              <a:t>Most of the organization are salary ,increment , and other bonus are based on the rating of employee works.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390524" y="514111"/>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33400" y="1757344"/>
            <a:ext cx="6629400" cy="954107"/>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t>EMPLOYEE RATING ANALYSIS</a:t>
            </a:r>
            <a:r>
              <a:rPr lang="en-US" dirty="0"/>
              <a:t>:</a:t>
            </a:r>
            <a:endParaRPr lang="en-US" dirty="0"/>
          </a:p>
          <a:p>
            <a:r>
              <a:rPr lang="en-US" dirty="0"/>
              <a:t>                                                                     </a:t>
            </a:r>
            <a:endParaRPr lang="en-US" dirty="0"/>
          </a:p>
          <a:p>
            <a:r>
              <a:rPr lang="en-US" dirty="0"/>
              <a:t>                                                                 </a:t>
            </a:r>
            <a:endParaRPr lang="en-IN" dirty="0"/>
          </a:p>
        </p:txBody>
      </p:sp>
      <p:sp>
        <p:nvSpPr>
          <p:cNvPr id="13" name="TextBox 12"/>
          <p:cNvSpPr txBox="1"/>
          <p:nvPr/>
        </p:nvSpPr>
        <p:spPr>
          <a:xfrm>
            <a:off x="4367212" y="2212068"/>
            <a:ext cx="5076825" cy="3785652"/>
          </a:xfrm>
          <a:prstGeom prst="rect">
            <a:avLst/>
          </a:prstGeom>
          <a:noFill/>
        </p:spPr>
        <p:txBody>
          <a:bodyPr wrap="square" rtlCol="0">
            <a:spAutoFit/>
          </a:bodyPr>
          <a:lstStyle/>
          <a:p>
            <a:r>
              <a:rPr lang="en-US" sz="2400" dirty="0"/>
              <a:t>The Employee Rating Analysis are the Rating provided by the achieved goals, completion of target, working hours, performance are made to the organization, interaction between the employees are made consideration to the Employee Rating.</a:t>
            </a:r>
            <a:endParaRPr lang="en-US" sz="2400" dirty="0"/>
          </a:p>
          <a:p>
            <a:r>
              <a:rPr lang="en-US" sz="2400" dirty="0"/>
              <a:t>Employee Rating on based on </a:t>
            </a:r>
            <a:endParaRPr lang="en-IN" sz="2400" dirty="0"/>
          </a:p>
          <a:p>
            <a:r>
              <a:rPr lang="en-US" sz="2400" dirty="0"/>
              <a:t>Very High ,High ,Medium ,Low , Average</a:t>
            </a:r>
            <a:endParaRPr lang="en-US" sz="2400" dirty="0"/>
          </a:p>
        </p:txBody>
      </p:sp>
      <p:pic>
        <p:nvPicPr>
          <p:cNvPr id="15" name="Picture 14"/>
          <p:cNvPicPr>
            <a:picLocks noChangeAspect="1"/>
          </p:cNvPicPr>
          <p:nvPr/>
        </p:nvPicPr>
        <p:blipFill rotWithShape="1">
          <a:blip r:embed="rId3">
            <a:extLst>
              <a:ext uri="{28A0092B-C50C-407E-A947-70E740481C1C}">
                <a14:useLocalDpi xmlns:a14="http://schemas.microsoft.com/office/drawing/2010/main" val="0"/>
              </a:ext>
            </a:extLst>
          </a:blip>
          <a:srcRect l="3889" t="6000" r="915" b="667"/>
          <a:stretch>
            <a:fillRect/>
          </a:stretch>
        </p:blipFill>
        <p:spPr>
          <a:xfrm>
            <a:off x="242738" y="2816683"/>
            <a:ext cx="3957936" cy="2664000"/>
          </a:xfrm>
          <a:prstGeom prst="rect">
            <a:avLst/>
          </a:prstGeom>
          <a:solidFill>
            <a:srgbClr val="FFFFFF">
              <a:shade val="85000"/>
            </a:srgbClr>
          </a:solidFill>
          <a:ln w="190500" cap="sq">
            <a:solidFill>
              <a:srgbClr val="FFFFFF"/>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1490" y="2404528"/>
            <a:ext cx="708969" cy="5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AutoShape 2" descr="Pin PNG, Pin Transparent Background - FreeIconsPNG"/>
          <p:cNvSpPr>
            <a:spLocks noChangeAspect="1" noChangeArrowheads="1"/>
          </p:cNvSpPr>
          <p:nvPr/>
        </p:nvSpPr>
        <p:spPr bwMode="auto">
          <a:xfrm>
            <a:off x="20455" y="-7495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452" y="4510109"/>
            <a:ext cx="1943100" cy="1828800"/>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895" y="1857375"/>
            <a:ext cx="1943100" cy="1828800"/>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9795" y="4676775"/>
            <a:ext cx="1943100" cy="1828800"/>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37713" y="1857375"/>
            <a:ext cx="1943100" cy="1828800"/>
          </a:xfrm>
          <a:prstGeom prst="rect">
            <a:avLst/>
          </a:prstGeom>
        </p:spPr>
      </p:pic>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7200" y="1770292"/>
            <a:ext cx="1865376" cy="1865376"/>
          </a:xfrm>
          <a:prstGeom prst="rect">
            <a:avLst/>
          </a:prstGeom>
        </p:spPr>
      </p:pic>
      <p:sp>
        <p:nvSpPr>
          <p:cNvPr id="22" name="Rectangle 21"/>
          <p:cNvSpPr/>
          <p:nvPr/>
        </p:nvSpPr>
        <p:spPr>
          <a:xfrm>
            <a:off x="0" y="1400960"/>
            <a:ext cx="1858970" cy="369332"/>
          </a:xfrm>
          <a:prstGeom prst="rect">
            <a:avLst/>
          </a:prstGeom>
        </p:spPr>
        <p:txBody>
          <a:bodyPr wrap="none">
            <a:spAutoFit/>
          </a:bodyPr>
          <a:lstStyle/>
          <a:p>
            <a:pPr marL="742950" lvl="1" indent="-285750">
              <a:buFont typeface="Wingdings" panose="05000000000000000000" pitchFamily="2" charset="2"/>
              <a:buChar char="Ø"/>
            </a:pPr>
            <a:r>
              <a:rPr lang="en-US" dirty="0"/>
              <a:t>Employee</a:t>
            </a:r>
            <a:endParaRPr lang="en-US" dirty="0"/>
          </a:p>
        </p:txBody>
      </p:sp>
      <p:sp>
        <p:nvSpPr>
          <p:cNvPr id="23" name="Rectangle 22"/>
          <p:cNvSpPr/>
          <p:nvPr/>
        </p:nvSpPr>
        <p:spPr>
          <a:xfrm>
            <a:off x="3215035" y="1409952"/>
            <a:ext cx="1362040" cy="369332"/>
          </a:xfrm>
          <a:prstGeom prst="rect">
            <a:avLst/>
          </a:prstGeom>
        </p:spPr>
        <p:txBody>
          <a:bodyPr wrap="none">
            <a:spAutoFit/>
          </a:bodyPr>
          <a:lstStyle/>
          <a:p>
            <a:pPr marL="285750" indent="-285750">
              <a:buFont typeface="Wingdings" panose="05000000000000000000" pitchFamily="2" charset="2"/>
              <a:buChar char="Ø"/>
            </a:pPr>
            <a:r>
              <a:rPr lang="en-US" dirty="0"/>
              <a:t>Employer</a:t>
            </a:r>
            <a:endParaRPr lang="en-US" dirty="0"/>
          </a:p>
        </p:txBody>
      </p:sp>
      <p:sp>
        <p:nvSpPr>
          <p:cNvPr id="24" name="Rectangle 23"/>
          <p:cNvSpPr/>
          <p:nvPr/>
        </p:nvSpPr>
        <p:spPr>
          <a:xfrm>
            <a:off x="5872895" y="1400960"/>
            <a:ext cx="1624484" cy="369332"/>
          </a:xfrm>
          <a:prstGeom prst="rect">
            <a:avLst/>
          </a:prstGeom>
        </p:spPr>
        <p:txBody>
          <a:bodyPr wrap="none">
            <a:spAutoFit/>
          </a:bodyPr>
          <a:lstStyle/>
          <a:p>
            <a:pPr marL="285750" indent="-285750">
              <a:buFont typeface="Wingdings" panose="05000000000000000000" pitchFamily="2" charset="2"/>
              <a:buChar char="Ø"/>
            </a:pPr>
            <a:r>
              <a:rPr lang="en-US" dirty="0"/>
              <a:t>Team leader</a:t>
            </a:r>
            <a:endParaRPr lang="en-US" dirty="0"/>
          </a:p>
        </p:txBody>
      </p:sp>
      <p:sp>
        <p:nvSpPr>
          <p:cNvPr id="25" name="Rectangle 24"/>
          <p:cNvSpPr/>
          <p:nvPr/>
        </p:nvSpPr>
        <p:spPr>
          <a:xfrm>
            <a:off x="929485" y="4180361"/>
            <a:ext cx="1316066" cy="369332"/>
          </a:xfrm>
          <a:prstGeom prst="rect">
            <a:avLst/>
          </a:prstGeom>
        </p:spPr>
        <p:txBody>
          <a:bodyPr wrap="none">
            <a:spAutoFit/>
          </a:bodyPr>
          <a:lstStyle/>
          <a:p>
            <a:pPr marL="285750" indent="-285750">
              <a:buFont typeface="Wingdings" panose="05000000000000000000" pitchFamily="2" charset="2"/>
              <a:buChar char="Ø"/>
            </a:pPr>
            <a:r>
              <a:rPr lang="en-US" dirty="0"/>
              <a:t>Manager</a:t>
            </a:r>
            <a:endParaRPr lang="en-US" dirty="0"/>
          </a:p>
        </p:txBody>
      </p:sp>
      <p:sp>
        <p:nvSpPr>
          <p:cNvPr id="26" name="Rectangle 25"/>
          <p:cNvSpPr/>
          <p:nvPr/>
        </p:nvSpPr>
        <p:spPr>
          <a:xfrm>
            <a:off x="3831934" y="4140777"/>
            <a:ext cx="2155205" cy="369332"/>
          </a:xfrm>
          <a:prstGeom prst="rect">
            <a:avLst/>
          </a:prstGeom>
        </p:spPr>
        <p:txBody>
          <a:bodyPr wrap="none">
            <a:spAutoFit/>
          </a:bodyPr>
          <a:lstStyle/>
          <a:p>
            <a:pPr marL="285750" indent="-285750">
              <a:buFont typeface="Wingdings" panose="05000000000000000000" pitchFamily="2" charset="2"/>
              <a:buChar char="Ø"/>
            </a:pPr>
            <a:r>
              <a:rPr lang="en-US" dirty="0"/>
              <a:t>Board of directors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Box 7"/>
          <p:cNvSpPr txBox="1"/>
          <p:nvPr/>
        </p:nvSpPr>
        <p:spPr>
          <a:xfrm>
            <a:off x="2925127" y="1946497"/>
            <a:ext cx="5029200" cy="707886"/>
          </a:xfrm>
          <a:prstGeom prst="rect">
            <a:avLst/>
          </a:prstGeom>
          <a:noFill/>
        </p:spPr>
        <p:txBody>
          <a:bodyPr wrap="square" rtlCol="0">
            <a:spAutoFit/>
          </a:bodyPr>
          <a:lstStyle/>
          <a:p>
            <a:r>
              <a:rPr lang="en-US" sz="2000" b="1" dirty="0"/>
              <a:t>CONDITIONAL FORMATING: </a:t>
            </a:r>
            <a:r>
              <a:rPr lang="en-US" sz="2000" dirty="0"/>
              <a:t>To Find out the    </a:t>
            </a:r>
            <a:endParaRPr lang="en-US" sz="2000" dirty="0"/>
          </a:p>
          <a:p>
            <a:r>
              <a:rPr lang="en-US" sz="2000" dirty="0"/>
              <a:t>                         missing value.</a:t>
            </a:r>
            <a:r>
              <a:rPr lang="en-US" dirty="0"/>
              <a:t>     </a:t>
            </a:r>
            <a:endParaRPr lang="en-IN" dirty="0"/>
          </a:p>
        </p:txBody>
      </p:sp>
      <p:sp>
        <p:nvSpPr>
          <p:cNvPr id="11" name="TextBox 10"/>
          <p:cNvSpPr txBox="1"/>
          <p:nvPr/>
        </p:nvSpPr>
        <p:spPr>
          <a:xfrm>
            <a:off x="2957606" y="2673062"/>
            <a:ext cx="5257800" cy="3170099"/>
          </a:xfrm>
          <a:prstGeom prst="rect">
            <a:avLst/>
          </a:prstGeom>
          <a:noFill/>
        </p:spPr>
        <p:txBody>
          <a:bodyPr wrap="square" rtlCol="0">
            <a:spAutoFit/>
          </a:bodyPr>
          <a:lstStyle/>
          <a:p>
            <a:r>
              <a:rPr lang="en-US" sz="2000" b="1" dirty="0"/>
              <a:t>Filter</a:t>
            </a:r>
            <a:r>
              <a:rPr lang="en-US" dirty="0"/>
              <a:t>: </a:t>
            </a:r>
            <a:r>
              <a:rPr lang="en-US" sz="2000" dirty="0"/>
              <a:t>To remove the Blank Cells</a:t>
            </a:r>
            <a:r>
              <a:rPr lang="en-US" dirty="0"/>
              <a:t>.</a:t>
            </a:r>
            <a:endParaRPr lang="en-US" dirty="0"/>
          </a:p>
          <a:p>
            <a:r>
              <a:rPr lang="en-US" sz="2000" b="1" dirty="0"/>
              <a:t>FORMULA</a:t>
            </a:r>
            <a:r>
              <a:rPr lang="en-US" dirty="0"/>
              <a:t>: </a:t>
            </a:r>
            <a:r>
              <a:rPr lang="en-US" sz="2000" dirty="0"/>
              <a:t>To Calculate the performance</a:t>
            </a:r>
            <a:endParaRPr lang="en-US" sz="2000" dirty="0"/>
          </a:p>
          <a:p>
            <a:r>
              <a:rPr lang="en-US" sz="2000" dirty="0"/>
              <a:t>                       by (=if) Condition.</a:t>
            </a:r>
            <a:endParaRPr lang="en-US" sz="2000" dirty="0"/>
          </a:p>
          <a:p>
            <a:r>
              <a:rPr lang="en-US" sz="2000" b="1" dirty="0"/>
              <a:t>PIVOT TABLE</a:t>
            </a:r>
            <a:r>
              <a:rPr lang="en-US" dirty="0"/>
              <a:t>: </a:t>
            </a:r>
            <a:r>
              <a:rPr lang="en-US" sz="2000" dirty="0"/>
              <a:t>To select the data to make Pivot       </a:t>
            </a:r>
            <a:endParaRPr lang="en-US" sz="2000" dirty="0"/>
          </a:p>
          <a:p>
            <a:r>
              <a:rPr lang="en-US" sz="2000" dirty="0"/>
              <a:t>                              Table </a:t>
            </a:r>
            <a:r>
              <a:rPr lang="en-US" b="1" dirty="0"/>
              <a:t>(SUMMARIZING THE DATA)</a:t>
            </a:r>
            <a:endParaRPr lang="en-US" b="1" dirty="0"/>
          </a:p>
          <a:p>
            <a:r>
              <a:rPr lang="en-US" sz="2000" b="1" dirty="0"/>
              <a:t>PIVOT CHART</a:t>
            </a:r>
            <a:r>
              <a:rPr lang="en-US" dirty="0"/>
              <a:t>: </a:t>
            </a:r>
            <a:r>
              <a:rPr lang="en-US" sz="2000" dirty="0"/>
              <a:t>To know about the clear Data and  </a:t>
            </a:r>
            <a:endParaRPr lang="en-US" sz="2000" dirty="0"/>
          </a:p>
          <a:p>
            <a:r>
              <a:rPr lang="en-US" sz="2000" dirty="0"/>
              <a:t>                           information in chart </a:t>
            </a:r>
            <a:endParaRPr lang="en-US" sz="2000" dirty="0"/>
          </a:p>
          <a:p>
            <a:r>
              <a:rPr lang="en-US" sz="2000" b="1" dirty="0"/>
              <a:t>GRAPH</a:t>
            </a:r>
            <a:r>
              <a:rPr lang="en-US" dirty="0"/>
              <a:t>: </a:t>
            </a:r>
            <a:r>
              <a:rPr lang="en-US" sz="2000" dirty="0"/>
              <a:t>To Data </a:t>
            </a:r>
            <a:r>
              <a:rPr lang="en-US" sz="2000" dirty="0" err="1"/>
              <a:t>Visualiztion</a:t>
            </a:r>
            <a:r>
              <a:rPr lang="en-US" sz="2000" dirty="0"/>
              <a:t>.</a:t>
            </a:r>
            <a:endParaRPr lang="en-US" sz="2000" dirty="0"/>
          </a:p>
          <a:p>
            <a:r>
              <a:rPr lang="en-US" sz="2000" b="1" dirty="0"/>
              <a:t>SLICER</a:t>
            </a:r>
            <a:r>
              <a:rPr lang="en-US" sz="2000" dirty="0"/>
              <a:t>: To summarize the selected data in the  </a:t>
            </a:r>
            <a:endParaRPr lang="en-US" sz="2000" dirty="0"/>
          </a:p>
          <a:p>
            <a:r>
              <a:rPr lang="en-US" sz="2000" dirty="0"/>
              <a:t>                Table</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Box 2"/>
          <p:cNvSpPr txBox="1"/>
          <p:nvPr/>
        </p:nvSpPr>
        <p:spPr>
          <a:xfrm>
            <a:off x="1066800" y="1600200"/>
            <a:ext cx="7162800" cy="5078313"/>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dirty="0"/>
              <a:t>Employee Data Set = </a:t>
            </a:r>
            <a:r>
              <a:rPr lang="en-US" sz="2400" dirty="0" err="1"/>
              <a:t>Edunet</a:t>
            </a:r>
            <a:r>
              <a:rPr lang="en-US" sz="2400" dirty="0"/>
              <a:t> </a:t>
            </a:r>
            <a:r>
              <a:rPr lang="en-US" sz="2400" dirty="0" err="1"/>
              <a:t>DashBoard</a:t>
            </a:r>
            <a:endParaRPr lang="en-US" sz="2400" dirty="0"/>
          </a:p>
          <a:p>
            <a:pPr marL="285750" indent="-285750" algn="just">
              <a:buFont typeface="Wingdings" panose="05000000000000000000" pitchFamily="2" charset="2"/>
              <a:buChar char="Ø"/>
            </a:pPr>
            <a:r>
              <a:rPr lang="en-US" sz="2400" dirty="0"/>
              <a:t>9 Feature they are provided.</a:t>
            </a:r>
            <a:endParaRPr lang="en-US" sz="2400" dirty="0"/>
          </a:p>
          <a:p>
            <a:pPr marL="285750" indent="-285750" algn="just">
              <a:buFont typeface="Wingdings" panose="05000000000000000000" pitchFamily="2" charset="2"/>
              <a:buChar char="Ø"/>
            </a:pPr>
            <a:r>
              <a:rPr lang="en-US" sz="2400" dirty="0"/>
              <a:t>5 features are taken to data analysis</a:t>
            </a:r>
            <a:endParaRPr lang="en-US" sz="2400" dirty="0"/>
          </a:p>
          <a:p>
            <a:pPr marL="285750" indent="-285750" algn="just">
              <a:buFont typeface="Wingdings" panose="05000000000000000000" pitchFamily="2" charset="2"/>
              <a:buChar char="Ø"/>
            </a:pPr>
            <a:r>
              <a:rPr lang="en-US" sz="2400" dirty="0"/>
              <a:t>They are: </a:t>
            </a:r>
            <a:endParaRPr lang="en-US" sz="2400" dirty="0"/>
          </a:p>
          <a:p>
            <a:pPr marL="342900" indent="-342900" algn="just">
              <a:buFont typeface="+mj-lt"/>
              <a:buAutoNum type="arabicPeriod"/>
            </a:pPr>
            <a:r>
              <a:rPr lang="en-US" sz="2400" dirty="0"/>
              <a:t>                       </a:t>
            </a:r>
            <a:r>
              <a:rPr lang="en-US" sz="2400" dirty="0" err="1"/>
              <a:t>Emp</a:t>
            </a:r>
            <a:r>
              <a:rPr lang="en-US" sz="2400" dirty="0"/>
              <a:t> Id = Value &amp; Number</a:t>
            </a:r>
            <a:endParaRPr lang="en-US" sz="2400" dirty="0"/>
          </a:p>
          <a:p>
            <a:pPr marL="342900" indent="-342900" algn="just">
              <a:buFont typeface="+mj-lt"/>
              <a:buAutoNum type="arabicPeriod"/>
            </a:pPr>
            <a:r>
              <a:rPr lang="en-US" sz="2400" dirty="0"/>
              <a:t>                        Name = Text</a:t>
            </a:r>
            <a:endParaRPr lang="en-US" sz="2400" dirty="0"/>
          </a:p>
          <a:p>
            <a:pPr marL="342900" indent="-342900" algn="just">
              <a:buFont typeface="+mj-lt"/>
              <a:buAutoNum type="arabicPeriod"/>
            </a:pPr>
            <a:r>
              <a:rPr lang="en-US" sz="2400" dirty="0"/>
              <a:t>                        Gender = Male, Female</a:t>
            </a:r>
            <a:endParaRPr lang="en-US" sz="2400" dirty="0"/>
          </a:p>
          <a:p>
            <a:pPr marL="342900" indent="-342900" algn="just">
              <a:buFont typeface="+mj-lt"/>
              <a:buAutoNum type="arabicPeriod"/>
            </a:pPr>
            <a:r>
              <a:rPr lang="en-US" sz="2400" dirty="0"/>
              <a:t>                        Employee Rating = numerical value</a:t>
            </a:r>
            <a:endParaRPr lang="en-US" sz="2400" dirty="0"/>
          </a:p>
          <a:p>
            <a:pPr marL="342900" indent="-342900" algn="just">
              <a:buFont typeface="+mj-lt"/>
              <a:buAutoNum type="arabicPeriod"/>
            </a:pPr>
            <a:r>
              <a:rPr lang="en-US" sz="2400" dirty="0"/>
              <a:t>                        Rating Level =very high , high , medium  </a:t>
            </a:r>
            <a:r>
              <a:rPr lang="en-US" sz="2400" dirty="0" err="1"/>
              <a:t>low,average</a:t>
            </a:r>
            <a:r>
              <a:rPr lang="en-US" sz="2400" dirty="0"/>
              <a:t>  </a:t>
            </a:r>
            <a:endParaRPr lang="en-US" sz="2400" dirty="0"/>
          </a:p>
          <a:p>
            <a:endParaRPr lang="en-US" sz="2400" dirty="0"/>
          </a:p>
          <a:p>
            <a:endParaRPr lang="en-US" sz="2400" dirty="0"/>
          </a:p>
          <a:p>
            <a:r>
              <a:rPr lang="en-US" dirty="0"/>
              <a:t>        </a:t>
            </a:r>
            <a:endParaRPr lang="en-US"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391" y="338137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026330" y="3102091"/>
            <a:ext cx="5715000" cy="1200329"/>
          </a:xfrm>
          <a:prstGeom prst="rect">
            <a:avLst/>
          </a:prstGeom>
          <a:noFill/>
        </p:spPr>
        <p:txBody>
          <a:bodyPr wrap="square" rtlCol="0">
            <a:spAutoFit/>
          </a:bodyPr>
          <a:lstStyle/>
          <a:p>
            <a:r>
              <a:rPr lang="en-US" sz="2400" dirty="0"/>
              <a:t>=IF(J2=5,"very </a:t>
            </a:r>
            <a:r>
              <a:rPr lang="en-US" sz="2400" dirty="0" err="1"/>
              <a:t>high",IF</a:t>
            </a:r>
            <a:r>
              <a:rPr lang="en-US" sz="2400" dirty="0"/>
              <a:t>(J2=4,"high",IF(J2=3,"medium",IF(J2=2,"low",IF(J2=1,"average")))))</a:t>
            </a:r>
            <a:endParaRPr lang="en-IN" sz="2400" dirty="0"/>
          </a:p>
        </p:txBody>
      </p:sp>
      <p:sp>
        <p:nvSpPr>
          <p:cNvPr id="11" name="TextBox 10"/>
          <p:cNvSpPr txBox="1"/>
          <p:nvPr/>
        </p:nvSpPr>
        <p:spPr>
          <a:xfrm>
            <a:off x="1295400" y="2019300"/>
            <a:ext cx="3962400" cy="830997"/>
          </a:xfrm>
          <a:prstGeom prst="rect">
            <a:avLst/>
          </a:prstGeom>
          <a:noFill/>
        </p:spPr>
        <p:txBody>
          <a:bodyPr wrap="square" rtlCol="0">
            <a:spAutoFit/>
          </a:bodyPr>
          <a:lstStyle/>
          <a:p>
            <a:r>
              <a:rPr lang="en-US" sz="2400" b="1" dirty="0"/>
              <a:t>TO CALCULATE THE RATING LEVEL OF EMPLOYEE:</a:t>
            </a:r>
            <a:endParaRPr lang="en-IN"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5402</Words>
  <Application>WPS Presentation</Application>
  <PresentationFormat>Widescreen</PresentationFormat>
  <Paragraphs>192</Paragraphs>
  <Slides>16</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PowerPoint 演示文稿</vt:lpstr>
      <vt:lpstr>PowerPoint 演示文稿</vt:lpstr>
      <vt:lpstr>PowerPoint 演示文稿</vt:lpstr>
      <vt:lpstr>RESULTS</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ELCOT</cp:lastModifiedBy>
  <cp:revision>42</cp:revision>
  <dcterms:created xsi:type="dcterms:W3CDTF">2024-03-29T15:07:00Z</dcterms:created>
  <dcterms:modified xsi:type="dcterms:W3CDTF">2024-09-03T05:19:07Z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B5CB85EF6E2443C69E1A13C0224573B6_12</vt:lpwstr>
  </property>
  <property fmtid="{D5CDD505-2E9C-101B-9397-08002B2CF9AE}" pid="5" name="KSOProductBuildVer">
    <vt:lpwstr>1033-12.2.0.17119</vt:lpwstr>
  </property>
</Properties>
</file>