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0" r:id="rId5"/>
    <p:sldId id="261" r:id="rId6"/>
    <p:sldId id="298" r:id="rId7"/>
    <p:sldId id="263" r:id="rId8"/>
    <p:sldId id="309" r:id="rId9"/>
    <p:sldId id="308" r:id="rId10"/>
    <p:sldId id="310" r:id="rId11"/>
    <p:sldId id="311" r:id="rId12"/>
    <p:sldId id="312" r:id="rId13"/>
    <p:sldId id="318" r:id="rId14"/>
    <p:sldId id="319" r:id="rId15"/>
    <p:sldId id="320" r:id="rId16"/>
    <p:sldId id="321" r:id="rId17"/>
    <p:sldId id="266" r:id="rId18"/>
    <p:sldId id="299" r:id="rId19"/>
    <p:sldId id="300" r:id="rId20"/>
    <p:sldId id="313" r:id="rId21"/>
    <p:sldId id="302" r:id="rId22"/>
    <p:sldId id="314" r:id="rId23"/>
    <p:sldId id="315" r:id="rId24"/>
    <p:sldId id="301" r:id="rId25"/>
    <p:sldId id="316" r:id="rId26"/>
    <p:sldId id="303" r:id="rId27"/>
    <p:sldId id="317" r:id="rId28"/>
    <p:sldId id="322" r:id="rId29"/>
    <p:sldId id="323"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16" autoAdjust="0"/>
  </p:normalViewPr>
  <p:slideViewPr>
    <p:cSldViewPr snapToGrid="0">
      <p:cViewPr varScale="1">
        <p:scale>
          <a:sx n="75" d="100"/>
          <a:sy n="75" d="100"/>
        </p:scale>
        <p:origin x="87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pPr/>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pPr/>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0FFE07-7815-44DB-B341-7D7708DAFEF0}"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pPr/>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pPr/>
              <a:t>04-05-2024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pPr/>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ooxmlPackage11111111111111111111111111.vsd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56536"/>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b="1" dirty="0">
                <a:latin typeface="Times New Roman" pitchFamily="18" charset="0"/>
                <a:cs typeface="Times New Roman" pitchFamily="18" charset="0"/>
              </a:rPr>
              <a:t>	</a:t>
            </a: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pPr>
              <a:lnSpc>
                <a:spcPct val="150000"/>
              </a:lnSpc>
            </a:pPr>
            <a:r>
              <a:rPr lang="en-IN" sz="2000" b="1" dirty="0">
                <a:latin typeface="Times New Roman" pitchFamily="18" charset="0"/>
                <a:cs typeface="Times New Roman" pitchFamily="18" charset="0"/>
              </a:rPr>
              <a:t>	Guide By: 						Presented By:</a:t>
            </a:r>
          </a:p>
          <a:p>
            <a:pPr>
              <a:lnSpc>
                <a:spcPct val="150000"/>
              </a:lnSpc>
            </a:pPr>
            <a:r>
              <a:rPr lang="en-IN" sz="2000" b="1" dirty="0">
                <a:latin typeface="Times New Roman" pitchFamily="18" charset="0"/>
                <a:cs typeface="Times New Roman" pitchFamily="18" charset="0"/>
              </a:rPr>
              <a:t>	S. </a:t>
            </a:r>
            <a:r>
              <a:rPr lang="en-IN" sz="2000" b="1" dirty="0" err="1">
                <a:latin typeface="Times New Roman" pitchFamily="18" charset="0"/>
                <a:cs typeface="Times New Roman" pitchFamily="18" charset="0"/>
              </a:rPr>
              <a:t>YogaDinesh</a:t>
            </a:r>
            <a:r>
              <a:rPr lang="en-IN" sz="2000" b="1" dirty="0">
                <a:latin typeface="Times New Roman" pitchFamily="18" charset="0"/>
                <a:cs typeface="Times New Roman" pitchFamily="18" charset="0"/>
              </a:rPr>
              <a:t> - ME					R. Hari Prasad – ( 920120104006 )</a:t>
            </a:r>
          </a:p>
          <a:p>
            <a:pPr>
              <a:lnSpc>
                <a:spcPct val="150000"/>
              </a:lnSpc>
            </a:pPr>
            <a:r>
              <a:rPr lang="en-IN" sz="2000" b="1" dirty="0">
                <a:latin typeface="Times New Roman" pitchFamily="18" charset="0"/>
                <a:cs typeface="Times New Roman" pitchFamily="18" charset="0"/>
              </a:rPr>
              <a:t>								M. Sivabalan – ( 920120104028 )</a:t>
            </a:r>
          </a:p>
          <a:p>
            <a:pPr algn="ctr">
              <a:lnSpc>
                <a:spcPct val="200000"/>
              </a:lnSpc>
            </a:pPr>
            <a:r>
              <a:rPr lang="en-IN" sz="2000"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Title 1"/>
          <p:cNvSpPr>
            <a:spLocks noGrp="1"/>
          </p:cNvSpPr>
          <p:nvPr>
            <p:ph type="ctrTitle"/>
          </p:nvPr>
        </p:nvSpPr>
        <p:spPr>
          <a:xfrm>
            <a:off x="871908" y="0"/>
            <a:ext cx="10258567" cy="2387600"/>
          </a:xfrm>
        </p:spPr>
        <p:txBody>
          <a:bodyPr>
            <a:normAutofit/>
          </a:bodyPr>
          <a:lstStyle/>
          <a:p>
            <a:r>
              <a:rPr lang="en-US" sz="2800" b="1" i="1" dirty="0">
                <a:latin typeface="Times New Roman" panose="02020603050405020304" pitchFamily="18" charset="0"/>
                <a:cs typeface="Times New Roman" panose="02020603050405020304" pitchFamily="18" charset="0"/>
              </a:rPr>
              <a:t>Revolutionizing E-Waste Management in Smart Cities with Blockchain Technology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91684" y="1815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3156347699"/>
              </p:ext>
            </p:extLst>
          </p:nvPr>
        </p:nvGraphicFramePr>
        <p:xfrm>
          <a:off x="2871988" y="2846231"/>
          <a:ext cx="6172200" cy="2409825"/>
        </p:xfrm>
        <a:graphic>
          <a:graphicData uri="http://schemas.openxmlformats.org/presentationml/2006/ole">
            <mc:AlternateContent xmlns:mc="http://schemas.openxmlformats.org/markup-compatibility/2006">
              <mc:Choice xmlns:v="urn:schemas-microsoft-com:vml" Requires="v">
                <p:oleObj r:id="rId2" imgW="8867792" imgH="3486240" progId="">
                  <p:embed/>
                </p:oleObj>
              </mc:Choice>
              <mc:Fallback>
                <p:oleObj r:id="rId2" imgW="8867792" imgH="348624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988" y="2846231"/>
                        <a:ext cx="6172200"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896962" y="818251"/>
            <a:ext cx="5520486" cy="669542"/>
          </a:xfrm>
          <a:prstGeom prst="rect">
            <a:avLst/>
          </a:prstGeom>
        </p:spPr>
        <p:txBody>
          <a:bodyPr wrap="none">
            <a:spAutoFit/>
          </a:bodyPr>
          <a:lstStyle/>
          <a:p>
            <a:pPr>
              <a:lnSpc>
                <a:spcPct val="150000"/>
              </a:lnSpc>
              <a:spcAft>
                <a:spcPts val="6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3</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a:t>
            </a:r>
            <a:r>
              <a:rPr lang="en-IN" sz="2800" b="1" dirty="0">
                <a:latin typeface="Times New Roman" panose="02020603050405020304" pitchFamily="18" charset="0"/>
                <a:ea typeface="Calibri" panose="020F0502020204030204" pitchFamily="34" charset="0"/>
                <a:cs typeface="Times New Roman" panose="02020603050405020304" pitchFamily="18" charset="0"/>
              </a:rPr>
              <a:t>1</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ARCHITECTURE DIAGRAM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21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91684" y="1815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896962" y="818251"/>
            <a:ext cx="3903633" cy="661207"/>
          </a:xfrm>
          <a:prstGeom prst="rect">
            <a:avLst/>
          </a:prstGeom>
        </p:spPr>
        <p:txBody>
          <a:bodyPr wrap="none">
            <a:spAutoFit/>
          </a:bodyPr>
          <a:lstStyle/>
          <a:p>
            <a:pPr>
              <a:lnSpc>
                <a:spcPct val="150000"/>
              </a:lnSpc>
              <a:spcAft>
                <a:spcPts val="6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3</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a:t>
            </a:r>
            <a:r>
              <a:rPr lang="en-IN" sz="2800" b="1" dirty="0">
                <a:latin typeface="Times New Roman" panose="02020603050405020304" pitchFamily="18" charset="0"/>
                <a:ea typeface="Calibri" panose="020F0502020204030204" pitchFamily="34" charset="0"/>
                <a:cs typeface="Times New Roman" panose="02020603050405020304" pitchFamily="18" charset="0"/>
              </a:rPr>
              <a:t>1</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BLOCK DIAGRAM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p:nvPr/>
        </p:nvPicPr>
        <p:blipFill>
          <a:blip r:embed="rId2" cstate="print"/>
          <a:srcRect l="29151" t="23650" r="27596" b="11750"/>
          <a:stretch>
            <a:fillRect/>
          </a:stretch>
        </p:blipFill>
        <p:spPr bwMode="auto">
          <a:xfrm>
            <a:off x="482367" y="2049354"/>
            <a:ext cx="4418634" cy="3280786"/>
          </a:xfrm>
          <a:prstGeom prst="rect">
            <a:avLst/>
          </a:prstGeom>
          <a:noFill/>
          <a:ln w="9525">
            <a:solidFill>
              <a:schemeClr val="tx1"/>
            </a:solidFill>
            <a:miter lim="800000"/>
            <a:headEnd/>
            <a:tailEnd/>
          </a:ln>
        </p:spPr>
      </p:pic>
      <p:pic>
        <p:nvPicPr>
          <p:cNvPr id="8" name="Picture 7"/>
          <p:cNvPicPr/>
          <p:nvPr/>
        </p:nvPicPr>
        <p:blipFill>
          <a:blip r:embed="rId3" cstate="print"/>
          <a:srcRect l="24840" t="21875" r="20513" b="8544"/>
          <a:stretch>
            <a:fillRect/>
          </a:stretch>
        </p:blipFill>
        <p:spPr bwMode="auto">
          <a:xfrm>
            <a:off x="5406774" y="2049354"/>
            <a:ext cx="5731510" cy="266319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4695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0135" y="4049091"/>
            <a:ext cx="1514475" cy="55308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User</a:t>
            </a:r>
            <a:endParaRPr lang="en-IN" sz="1200">
              <a:effectLst/>
              <a:latin typeface="Times New Roman" panose="02020603050405020304" pitchFamily="18" charset="0"/>
              <a:ea typeface="Times New Roman" panose="02020603050405020304" pitchFamily="18" charset="0"/>
            </a:endParaRPr>
          </a:p>
        </p:txBody>
      </p:sp>
      <p:cxnSp>
        <p:nvCxnSpPr>
          <p:cNvPr id="5" name="Straight Arrow Connector 4"/>
          <p:cNvCxnSpPr/>
          <p:nvPr/>
        </p:nvCxnSpPr>
        <p:spPr>
          <a:xfrm flipV="1">
            <a:off x="4584610" y="2182191"/>
            <a:ext cx="581025" cy="2146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Oval 5"/>
          <p:cNvSpPr/>
          <p:nvPr/>
        </p:nvSpPr>
        <p:spPr>
          <a:xfrm>
            <a:off x="4075340" y="1546556"/>
            <a:ext cx="2459355" cy="61722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kern="1200" dirty="0">
                <a:solidFill>
                  <a:srgbClr val="000000"/>
                </a:solidFill>
                <a:effectLst/>
                <a:latin typeface="Times New Roman" panose="02020603050405020304" pitchFamily="18" charset="0"/>
                <a:ea typeface="Times New Roman" panose="02020603050405020304" pitchFamily="18" charset="0"/>
              </a:rPr>
              <a:t>Python script</a:t>
            </a:r>
            <a:endParaRPr lang="en-IN" sz="1200" dirty="0">
              <a:effectLst/>
              <a:latin typeface="Times New Roman" panose="02020603050405020304" pitchFamily="18" charset="0"/>
              <a:ea typeface="Times New Roman" panose="02020603050405020304" pitchFamily="18" charset="0"/>
            </a:endParaRPr>
          </a:p>
        </p:txBody>
      </p:sp>
      <p:cxnSp>
        <p:nvCxnSpPr>
          <p:cNvPr id="7" name="Straight Arrow Connector 6"/>
          <p:cNvCxnSpPr/>
          <p:nvPr/>
        </p:nvCxnSpPr>
        <p:spPr>
          <a:xfrm flipV="1">
            <a:off x="4603660" y="2610181"/>
            <a:ext cx="2238375" cy="1698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6346735" y="1993596"/>
            <a:ext cx="2459355" cy="61722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File Encryption </a:t>
            </a:r>
            <a:endParaRPr lang="en-IN" sz="1200">
              <a:effectLst/>
              <a:latin typeface="Times New Roman" panose="02020603050405020304" pitchFamily="18" charset="0"/>
              <a:ea typeface="Times New Roman" panose="02020603050405020304" pitchFamily="18" charset="0"/>
            </a:endParaRPr>
          </a:p>
        </p:txBody>
      </p:sp>
      <p:cxnSp>
        <p:nvCxnSpPr>
          <p:cNvPr id="9" name="Straight Arrow Connector 8"/>
          <p:cNvCxnSpPr/>
          <p:nvPr/>
        </p:nvCxnSpPr>
        <p:spPr>
          <a:xfrm flipV="1">
            <a:off x="4622710" y="3506166"/>
            <a:ext cx="2505075" cy="79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p:cNvSpPr/>
          <p:nvPr/>
        </p:nvSpPr>
        <p:spPr>
          <a:xfrm>
            <a:off x="7156360" y="3096591"/>
            <a:ext cx="2459355" cy="8953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a:effectLst/>
                <a:latin typeface="Times New Roman" panose="02020603050405020304" pitchFamily="18" charset="0"/>
                <a:ea typeface="Times New Roman" panose="02020603050405020304" pitchFamily="18" charset="0"/>
              </a:rPr>
              <a:t>Searching </a:t>
            </a:r>
            <a:endParaRPr lang="en-IN" sz="1200">
              <a:effectLst/>
              <a:latin typeface="Times New Roman" panose="02020603050405020304" pitchFamily="18" charset="0"/>
              <a:ea typeface="Times New Roman" panose="02020603050405020304" pitchFamily="18" charset="0"/>
            </a:endParaRPr>
          </a:p>
        </p:txBody>
      </p:sp>
      <p:cxnSp>
        <p:nvCxnSpPr>
          <p:cNvPr id="11" name="Straight Arrow Connector 10"/>
          <p:cNvCxnSpPr/>
          <p:nvPr/>
        </p:nvCxnSpPr>
        <p:spPr>
          <a:xfrm>
            <a:off x="4603025" y="4328491"/>
            <a:ext cx="2562225" cy="447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p:cNvSpPr/>
          <p:nvPr/>
        </p:nvSpPr>
        <p:spPr>
          <a:xfrm>
            <a:off x="7194460" y="4401516"/>
            <a:ext cx="2392680" cy="6191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File Decryption </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IN" sz="1200">
                <a:effectLst/>
                <a:latin typeface="Times New Roman" panose="02020603050405020304" pitchFamily="18" charset="0"/>
                <a:ea typeface="Times New Roman" panose="02020603050405020304" pitchFamily="18" charset="0"/>
              </a:rPr>
              <a:t> </a:t>
            </a:r>
          </a:p>
        </p:txBody>
      </p:sp>
      <p:cxnSp>
        <p:nvCxnSpPr>
          <p:cNvPr id="13" name="Straight Arrow Connector 12"/>
          <p:cNvCxnSpPr>
            <a:cxnSpLocks/>
          </p:cNvCxnSpPr>
          <p:nvPr/>
        </p:nvCxnSpPr>
        <p:spPr>
          <a:xfrm>
            <a:off x="4603660" y="4328491"/>
            <a:ext cx="2505075" cy="1167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p:cNvSpPr/>
          <p:nvPr/>
        </p:nvSpPr>
        <p:spPr>
          <a:xfrm>
            <a:off x="7108735" y="5302581"/>
            <a:ext cx="2392680" cy="6191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latin typeface="Times New Roman" panose="02020603050405020304" pitchFamily="18" charset="0"/>
                <a:ea typeface="Times New Roman" panose="02020603050405020304" pitchFamily="18" charset="0"/>
              </a:rPr>
              <a:t> </a:t>
            </a:r>
            <a:r>
              <a:rPr lang="en-IN" sz="1400" kern="1200">
                <a:solidFill>
                  <a:srgbClr val="000000"/>
                </a:solidFill>
                <a:effectLst/>
                <a:latin typeface="Times New Roman" panose="02020603050405020304" pitchFamily="18" charset="0"/>
                <a:ea typeface="Times New Roman" panose="02020603050405020304" pitchFamily="18" charset="0"/>
              </a:rPr>
              <a:t>Logout</a:t>
            </a:r>
            <a:endParaRPr lang="en-IN" sz="1200">
              <a:effectLst/>
              <a:latin typeface="Times New Roman" panose="02020603050405020304" pitchFamily="18" charset="0"/>
              <a:ea typeface="Times New Roman" panose="02020603050405020304" pitchFamily="18" charset="0"/>
            </a:endParaRPr>
          </a:p>
        </p:txBody>
      </p:sp>
      <p:sp>
        <p:nvSpPr>
          <p:cNvPr id="15" name="Rectangle 1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9"/>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p:nvSpPr>
        <p:spPr>
          <a:xfrm>
            <a:off x="449111" y="474429"/>
            <a:ext cx="3817071" cy="661207"/>
          </a:xfrm>
          <a:prstGeom prst="rect">
            <a:avLst/>
          </a:prstGeom>
        </p:spPr>
        <p:txBody>
          <a:bodyPr wrap="none">
            <a:spAutoFit/>
          </a:bodyPr>
          <a:lstStyle/>
          <a:p>
            <a:pPr>
              <a:lnSpc>
                <a:spcPct val="150000"/>
              </a:lnSpc>
              <a:spcAft>
                <a:spcPts val="600"/>
              </a:spcAft>
            </a:pPr>
            <a:r>
              <a:rPr lang="en-IN" sz="2800" b="1" dirty="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61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465016"/>
            <a:ext cx="11353800" cy="5283513"/>
          </a:xfrm>
        </p:spPr>
        <p:txBody>
          <a:bodyPr>
            <a:normAutofit fontScale="25000" lnSpcReduction="20000"/>
          </a:bodyPr>
          <a:lstStyle/>
          <a:p>
            <a:pPr lvl="0" algn="just"/>
            <a:r>
              <a:rPr lang="en-US" sz="8000" b="1" dirty="0">
                <a:latin typeface="Times New Roman" panose="02020603050405020304" pitchFamily="18" charset="0"/>
                <a:cs typeface="Times New Roman" panose="02020603050405020304" pitchFamily="18" charset="0"/>
              </a:rPr>
              <a:t>Title </a:t>
            </a:r>
            <a:r>
              <a:rPr lang="en-US" sz="8000" dirty="0">
                <a:latin typeface="Times New Roman" panose="02020603050405020304" pitchFamily="18" charset="0"/>
                <a:cs typeface="Times New Roman" panose="02020603050405020304" pitchFamily="18" charset="0"/>
              </a:rPr>
              <a:t>: Proficient Dual Secure Multi Keyword Search by Top k- Ranking based on Synonym Index and DNN in Untrusted Cloud</a:t>
            </a:r>
            <a:endParaRPr lang="en-IN" sz="8000" dirty="0">
              <a:latin typeface="Times New Roman" panose="02020603050405020304" pitchFamily="18" charset="0"/>
              <a:cs typeface="Times New Roman" panose="02020603050405020304" pitchFamily="18" charset="0"/>
            </a:endParaRPr>
          </a:p>
          <a:p>
            <a:pPr lvl="0" algn="just"/>
            <a:r>
              <a:rPr lang="en-US" sz="8000" b="1" dirty="0">
                <a:latin typeface="Times New Roman" panose="02020603050405020304" pitchFamily="18" charset="0"/>
                <a:cs typeface="Times New Roman" panose="02020603050405020304" pitchFamily="18" charset="0"/>
              </a:rPr>
              <a:t>Year </a:t>
            </a:r>
            <a:r>
              <a:rPr lang="en-US" sz="8000" dirty="0">
                <a:latin typeface="Times New Roman" panose="02020603050405020304" pitchFamily="18" charset="0"/>
                <a:cs typeface="Times New Roman" panose="02020603050405020304" pitchFamily="18" charset="0"/>
              </a:rPr>
              <a:t>: 2018</a:t>
            </a:r>
            <a:endParaRPr lang="en-IN" sz="8000" dirty="0">
              <a:latin typeface="Times New Roman" panose="02020603050405020304" pitchFamily="18" charset="0"/>
              <a:cs typeface="Times New Roman" panose="02020603050405020304" pitchFamily="18" charset="0"/>
            </a:endParaRPr>
          </a:p>
          <a:p>
            <a:pPr lvl="0" algn="just"/>
            <a:r>
              <a:rPr lang="en-US" sz="8000" b="1" dirty="0">
                <a:latin typeface="Times New Roman" panose="02020603050405020304" pitchFamily="18" charset="0"/>
                <a:cs typeface="Times New Roman" panose="02020603050405020304" pitchFamily="18" charset="0"/>
              </a:rPr>
              <a:t>Author </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Aditi</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Gudadhe</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Akanksha</a:t>
            </a:r>
            <a:r>
              <a:rPr lang="en-US" sz="8000" dirty="0">
                <a:latin typeface="Times New Roman" panose="02020603050405020304" pitchFamily="18" charset="0"/>
                <a:cs typeface="Times New Roman" panose="02020603050405020304" pitchFamily="18" charset="0"/>
              </a:rPr>
              <a:t> Parbat, </a:t>
            </a:r>
            <a:r>
              <a:rPr lang="en-US" sz="8000" dirty="0" err="1">
                <a:latin typeface="Times New Roman" panose="02020603050405020304" pitchFamily="18" charset="0"/>
                <a:cs typeface="Times New Roman" panose="02020603050405020304" pitchFamily="18" charset="0"/>
              </a:rPr>
              <a:t>Bhavana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Wankhede</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Brinda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Darjee</a:t>
            </a:r>
            <a:r>
              <a:rPr lang="en-US" sz="8000" dirty="0">
                <a:latin typeface="Times New Roman" panose="02020603050405020304" pitchFamily="18" charset="0"/>
                <a:cs typeface="Times New Roman" panose="02020603050405020304" pitchFamily="18" charset="0"/>
              </a:rPr>
              <a:t>, Dr. </a:t>
            </a:r>
            <a:r>
              <a:rPr lang="en-US" sz="8000" dirty="0" err="1">
                <a:latin typeface="Times New Roman" panose="02020603050405020304" pitchFamily="18" charset="0"/>
                <a:cs typeface="Times New Roman" panose="02020603050405020304" pitchFamily="18" charset="0"/>
              </a:rPr>
              <a:t>Leena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H.Patil</a:t>
            </a:r>
            <a:endParaRPr lang="en-IN" sz="8000" dirty="0">
              <a:latin typeface="Times New Roman" panose="02020603050405020304" pitchFamily="18" charset="0"/>
              <a:cs typeface="Times New Roman" panose="02020603050405020304" pitchFamily="18" charset="0"/>
            </a:endParaRPr>
          </a:p>
          <a:p>
            <a:pPr lvl="0" algn="just"/>
            <a:r>
              <a:rPr lang="en-US" sz="8000" b="1" dirty="0">
                <a:latin typeface="Times New Roman" panose="02020603050405020304" pitchFamily="18" charset="0"/>
                <a:cs typeface="Times New Roman" panose="02020603050405020304" pitchFamily="18" charset="0"/>
              </a:rPr>
              <a:t>Methodology:</a:t>
            </a:r>
            <a:endParaRPr lang="en-IN" sz="8000" dirty="0">
              <a:latin typeface="Times New Roman" panose="02020603050405020304" pitchFamily="18" charset="0"/>
              <a:cs typeface="Times New Roman" panose="02020603050405020304" pitchFamily="18" charset="0"/>
            </a:endParaRPr>
          </a:p>
          <a:p>
            <a:pPr lvl="0" algn="just"/>
            <a:r>
              <a:rPr lang="en-US" sz="8000" dirty="0">
                <a:latin typeface="Times New Roman" panose="02020603050405020304" pitchFamily="18" charset="0"/>
                <a:cs typeface="Times New Roman" panose="02020603050405020304" pitchFamily="18" charset="0"/>
              </a:rPr>
              <a:t>A secure ranking based multi keyword search using semantic index is being developed. Initially, owner builds an index file by semantic representation of keywords using Term Frequency/Inverse Document Frequency (TF/IDF). Security key is provided by Trusted Authority (TA) for decrypting the obtained results at the user side. TA manages dual security processes such as managing secret key and issuing security device to the data users. User query reaches proxy server, and it checks whether any frequent keyword matches with given query by Boolean Search. If not, query enters into the main server who stores all document and index files to obtain relevant result using Deep Learning Neural Network. In deep learning neural network, the query is processed with vector space model in order to retrieve the relevant documents. </a:t>
            </a:r>
            <a:endParaRPr lang="en-IN" sz="8000" dirty="0">
              <a:latin typeface="Times New Roman" panose="02020603050405020304" pitchFamily="18" charset="0"/>
              <a:cs typeface="Times New Roman" panose="02020603050405020304" pitchFamily="18" charset="0"/>
            </a:endParaRPr>
          </a:p>
          <a:p>
            <a:pPr algn="just"/>
            <a:r>
              <a:rPr lang="en-US" sz="8000" b="1" dirty="0">
                <a:latin typeface="Times New Roman" panose="02020603050405020304" pitchFamily="18" charset="0"/>
                <a:cs typeface="Times New Roman" panose="02020603050405020304" pitchFamily="18" charset="0"/>
              </a:rPr>
              <a:t>Advantage:</a:t>
            </a:r>
            <a:endParaRPr lang="en-IN" sz="8000" dirty="0">
              <a:latin typeface="Times New Roman" panose="02020603050405020304" pitchFamily="18" charset="0"/>
              <a:cs typeface="Times New Roman" panose="02020603050405020304" pitchFamily="18" charset="0"/>
            </a:endParaRPr>
          </a:p>
          <a:p>
            <a:pPr lvl="0" algn="just"/>
            <a:r>
              <a:rPr lang="en-US" sz="8000" dirty="0">
                <a:latin typeface="Times New Roman" panose="02020603050405020304" pitchFamily="18" charset="0"/>
                <a:cs typeface="Times New Roman" panose="02020603050405020304" pitchFamily="18" charset="0"/>
              </a:rPr>
              <a:t>encryption time and accuracy </a:t>
            </a:r>
            <a:endParaRPr lang="en-IN" sz="8000" dirty="0">
              <a:latin typeface="Times New Roman" panose="02020603050405020304" pitchFamily="18" charset="0"/>
              <a:cs typeface="Times New Roman" panose="02020603050405020304" pitchFamily="18" charset="0"/>
            </a:endParaRPr>
          </a:p>
          <a:p>
            <a:pPr algn="just"/>
            <a:r>
              <a:rPr lang="en-US" sz="8000" b="1" dirty="0">
                <a:latin typeface="Times New Roman" panose="02020603050405020304" pitchFamily="18" charset="0"/>
                <a:cs typeface="Times New Roman" panose="02020603050405020304" pitchFamily="18" charset="0"/>
              </a:rPr>
              <a:t>Disadvantage:</a:t>
            </a:r>
            <a:endParaRPr lang="en-IN" sz="8000" dirty="0">
              <a:latin typeface="Times New Roman" panose="02020603050405020304" pitchFamily="18" charset="0"/>
              <a:cs typeface="Times New Roman" panose="02020603050405020304" pitchFamily="18" charset="0"/>
            </a:endParaRPr>
          </a:p>
          <a:p>
            <a:pPr lvl="0" algn="just"/>
            <a:r>
              <a:rPr lang="en-US" sz="8000" dirty="0">
                <a:latin typeface="Times New Roman" panose="02020603050405020304" pitchFamily="18" charset="0"/>
                <a:cs typeface="Times New Roman" panose="02020603050405020304" pitchFamily="18" charset="0"/>
              </a:rPr>
              <a:t>It requires basic information about keyboard shortcuts used or where the keys are located.</a:t>
            </a:r>
            <a:endParaRPr lang="en-IN" sz="8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2506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465016"/>
            <a:ext cx="11353800" cy="5283513"/>
          </a:xfrm>
        </p:spPr>
        <p:txBody>
          <a:bodyPr>
            <a:normAutofit lnSpcReduction="10000"/>
          </a:bodyPr>
          <a:lstStyle/>
          <a:p>
            <a:r>
              <a:rPr lang="en-IN" sz="2000" b="1" dirty="0">
                <a:latin typeface="Times New Roman" panose="02020603050405020304" pitchFamily="18" charset="0"/>
                <a:cs typeface="Times New Roman" panose="02020603050405020304" pitchFamily="18" charset="0"/>
              </a:rPr>
              <a:t>Title:</a:t>
            </a:r>
            <a:r>
              <a:rPr lang="en-IN" sz="2000" dirty="0">
                <a:latin typeface="Times New Roman" panose="02020603050405020304" pitchFamily="18" charset="0"/>
                <a:cs typeface="Times New Roman" panose="02020603050405020304" pitchFamily="18" charset="0"/>
              </a:rPr>
              <a:t>  Secure Ranked Multi-Keyword Search Based on Modified Blowfish algorithm and AVL Tree in Untrusted Cloud Environment</a:t>
            </a:r>
          </a:p>
          <a:p>
            <a:pPr lvl="0"/>
            <a:r>
              <a:rPr lang="en-US" sz="2000" b="1" dirty="0">
                <a:latin typeface="Times New Roman" panose="02020603050405020304" pitchFamily="18" charset="0"/>
                <a:cs typeface="Times New Roman" panose="02020603050405020304" pitchFamily="18" charset="0"/>
              </a:rPr>
              <a:t>Year </a:t>
            </a:r>
            <a:r>
              <a:rPr lang="en-US" sz="2000" dirty="0">
                <a:latin typeface="Times New Roman" panose="02020603050405020304" pitchFamily="18" charset="0"/>
                <a:cs typeface="Times New Roman" panose="02020603050405020304" pitchFamily="18" charset="0"/>
              </a:rPr>
              <a:t>:  2014</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G.Shoba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G.Anusha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V.Jeevitha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R.Shanmathi</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This MB algorithm provides robustness against any intruding whereas the conventional blowfish algorithm insecure for many applications. To achieve a proficient search, every data owner’s index based on AVL tree is encrypted by way of additive order and the privacy-preserving family is formed. The cloud server is then permitted to combine these indexes effectually without knowing the index content. An Iterative Deepening Depth First Search (IDDFS) procedure is used to discover the matching file for the data user request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Advantage: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User query reaches proxy server, and it checks whether any frequent keyword matches with given query by Boolean Search.</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Disadvantage: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User query reaches proxy server, and it checks whether any frequent keyword matches with given query by Boolean Search is not matching on retrieval file.</a:t>
            </a:r>
            <a:endParaRPr lang="en-IN" sz="2000" dirty="0">
              <a:latin typeface="Times New Roman" panose="02020603050405020304" pitchFamily="18" charset="0"/>
              <a:cs typeface="Times New Roman" panose="02020603050405020304" pitchFamily="18" charset="0"/>
            </a:endParaRPr>
          </a:p>
          <a:p>
            <a:pPr marL="0" indent="0">
              <a:buNone/>
            </a:pPr>
            <a:endParaRPr lang="en-IN" sz="1800" dirty="0"/>
          </a:p>
          <a:p>
            <a:pPr marL="0" indent="0">
              <a:buNone/>
            </a:pPr>
            <a:endParaRPr lang="en-IN" sz="1800" dirty="0"/>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1876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465016"/>
            <a:ext cx="11353800" cy="5283513"/>
          </a:xfrm>
        </p:spPr>
        <p:txBody>
          <a:bodyPr>
            <a:normAutofit lnSpcReduction="10000"/>
          </a:bodyPr>
          <a:lstStyle/>
          <a:p>
            <a:pPr algn="just">
              <a:lnSpc>
                <a:spcPct val="110000"/>
              </a:lnSpc>
            </a:pPr>
            <a:r>
              <a:rPr lang="en-IN" sz="2000" b="1" dirty="0">
                <a:latin typeface="Times New Roman" panose="02020603050405020304" pitchFamily="18" charset="0"/>
                <a:cs typeface="Times New Roman" panose="02020603050405020304" pitchFamily="18" charset="0"/>
              </a:rPr>
              <a:t>Title:  Cyber Security Threats Detection in Internet of Things Using Deep Learning Approach</a:t>
            </a:r>
          </a:p>
          <a:p>
            <a:pPr lvl="0" algn="just">
              <a:lnSpc>
                <a:spcPct val="110000"/>
              </a:lnSpc>
            </a:pPr>
            <a:r>
              <a:rPr lang="en-US" sz="2000" b="1" dirty="0">
                <a:latin typeface="Times New Roman" panose="02020603050405020304" pitchFamily="18" charset="0"/>
                <a:cs typeface="Times New Roman" panose="02020603050405020304" pitchFamily="18" charset="0"/>
              </a:rPr>
              <a:t>Year </a:t>
            </a:r>
            <a:r>
              <a:rPr lang="en-US" sz="2000" dirty="0">
                <a:latin typeface="Times New Roman" panose="02020603050405020304" pitchFamily="18" charset="0"/>
                <a:cs typeface="Times New Roman" panose="02020603050405020304" pitchFamily="18" charset="0"/>
              </a:rPr>
              <a:t>:  2014</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Farhan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Ullah</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b="1"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dirty="0">
                <a:latin typeface="Times New Roman" panose="02020603050405020304" pitchFamily="18" charset="0"/>
                <a:cs typeface="Times New Roman" panose="02020603050405020304" pitchFamily="18" charset="0"/>
              </a:rPr>
              <a:t>This MB algorithm provides robustness against any intruding whereas the conventional blowfish algorithm insecure for many applications. To achieve a proficient search, every data owner’s index based on AVL tree is encrypted by way of additive order and the privacy-preserving family is formed. The cloud server is then permitted to combine these indexes effectually without knowing the index content. An Iterative Deepening Depth First Search (IDDFS) procedure is used to discover the matching file for the data user request</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b="1" dirty="0">
                <a:latin typeface="Times New Roman" panose="02020603050405020304" pitchFamily="18" charset="0"/>
                <a:cs typeface="Times New Roman" panose="02020603050405020304" pitchFamily="18" charset="0"/>
              </a:rPr>
              <a:t>Advantage:</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dirty="0">
                <a:latin typeface="Times New Roman" panose="02020603050405020304" pitchFamily="18" charset="0"/>
                <a:cs typeface="Times New Roman" panose="02020603050405020304" pitchFamily="18" charset="0"/>
              </a:rPr>
              <a:t>More taken time for Encryption </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b="1" dirty="0">
                <a:latin typeface="Times New Roman" panose="02020603050405020304" pitchFamily="18" charset="0"/>
                <a:cs typeface="Times New Roman" panose="02020603050405020304" pitchFamily="18" charset="0"/>
              </a:rPr>
              <a:t>Disadvantage:</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dirty="0">
                <a:latin typeface="Times New Roman" panose="02020603050405020304" pitchFamily="18" charset="0"/>
                <a:cs typeface="Times New Roman" panose="02020603050405020304" pitchFamily="18" charset="0"/>
              </a:rPr>
              <a:t>User Not matched Retrieval </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975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465016"/>
            <a:ext cx="11353800" cy="5283513"/>
          </a:xfrm>
        </p:spPr>
        <p:txBody>
          <a:bodyPr>
            <a:normAutofit lnSpcReduction="10000"/>
          </a:bodyPr>
          <a:lstStyle/>
          <a:p>
            <a:r>
              <a:rPr lang="en-IN" sz="2000" b="1" dirty="0">
                <a:latin typeface="Times New Roman" panose="02020603050405020304" pitchFamily="18" charset="0"/>
                <a:cs typeface="Times New Roman" panose="02020603050405020304" pitchFamily="18" charset="0"/>
              </a:rPr>
              <a:t>Title:  Encrypted multi-keyword ranked search supporting gram based search technique</a:t>
            </a:r>
          </a:p>
          <a:p>
            <a:pPr lvl="0"/>
            <a:r>
              <a:rPr lang="en-US" sz="2000" b="1" dirty="0">
                <a:latin typeface="Times New Roman" panose="02020603050405020304" pitchFamily="18" charset="0"/>
                <a:cs typeface="Times New Roman" panose="02020603050405020304" pitchFamily="18" charset="0"/>
              </a:rPr>
              <a:t>Year </a:t>
            </a:r>
            <a:r>
              <a:rPr lang="en-US" sz="2000" dirty="0">
                <a:latin typeface="Times New Roman" panose="02020603050405020304" pitchFamily="18" charset="0"/>
                <a:cs typeface="Times New Roman" panose="02020603050405020304" pitchFamily="18" charset="0"/>
              </a:rPr>
              <a:t>:  2016</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Suresh M</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Scheme that not only enable document keyword search but also supports linear, gram based and semantic searches. We construct a special tree-based index structure and propose a fuzzy Search Server that creates wild card based fuzzy keyword Set which overcome KGA (Keyword Guessing Attack) and provide efficient multi-keyword ranked search. KNN algorithm is used to encrypt the index and query. It also uses the relevance score calculation for ranking the documents.</a:t>
            </a:r>
          </a:p>
          <a:p>
            <a:r>
              <a:rPr lang="en-IN" sz="2000" b="1" dirty="0">
                <a:latin typeface="Times New Roman" panose="02020603050405020304" pitchFamily="18" charset="0"/>
                <a:cs typeface="Times New Roman" panose="02020603050405020304" pitchFamily="18" charset="0"/>
              </a:rPr>
              <a:t>Advantage: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More taken time for Encryption </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Disadvantage: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It requires basic information about keyboard shortcuts used or where the keys are located.</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Relevance score calculation for ranking the documents Ranking Very low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500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Cyber Security Dataset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Hybrid ECC and AES Algorithm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Block chain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Query  search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Key Generation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Cloud Storage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Performance Metrics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74418"/>
            <a:ext cx="10515600" cy="1325563"/>
          </a:xfrm>
        </p:spPr>
        <p:txBody>
          <a:bodyPr/>
          <a:lstStyle/>
          <a:p>
            <a:pPr algn="ctr"/>
            <a:r>
              <a:rPr lang="en-US" b="1" dirty="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7332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 networks, programs, devices, and 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Its goal is to reduce </a:t>
            </a:r>
            <a:r>
              <a:rPr lang="en-US" sz="2000" dirty="0" err="1">
                <a:latin typeface="Times New Roman" panose="02020603050405020304" pitchFamily="18" charset="0"/>
                <a:cs typeface="Times New Roman" panose="02020603050405020304" pitchFamily="18" charset="0"/>
              </a:rPr>
              <a:t>tCyber</a:t>
            </a:r>
            <a:r>
              <a:rPr lang="en-US" sz="2000" dirty="0">
                <a:latin typeface="Times New Roman" panose="02020603050405020304" pitchFamily="18" charset="0"/>
                <a:cs typeface="Times New Roman" panose="02020603050405020304" pitchFamily="18" charset="0"/>
              </a:rPr>
              <a:t> security is the use of technologies, processes, and controls to defend against cyber-attacks on </a:t>
            </a:r>
            <a:r>
              <a:rPr lang="en-US" sz="2000" dirty="0" err="1">
                <a:latin typeface="Times New Roman" panose="02020603050405020304" pitchFamily="18" charset="0"/>
                <a:cs typeface="Times New Roman" panose="02020603050405020304" pitchFamily="18" charset="0"/>
              </a:rPr>
              <a:t>systemshe</a:t>
            </a:r>
            <a:r>
              <a:rPr lang="en-US" sz="2000" dirty="0">
                <a:latin typeface="Times New Roman" panose="02020603050405020304" pitchFamily="18" charset="0"/>
                <a:cs typeface="Times New Roman" panose="02020603050405020304" pitchFamily="18" charset="0"/>
              </a:rPr>
              <a:t> risk of cyber-attacks and to protect against unauthorized use of systems, networks, and technologies.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Cyber security Protocols Reference and Keywords.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In this step, we have to load the data with the help of panda’s packages.</a:t>
            </a:r>
          </a:p>
          <a:p>
            <a:pPr lvl="0"/>
            <a:endParaRPr lang="en-IN" sz="2000" dirty="0"/>
          </a:p>
          <a:p>
            <a:endParaRPr lang="en-IN" sz="2000" dirty="0"/>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017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34252" y="49705"/>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835" y="1120462"/>
            <a:ext cx="11177855" cy="5112912"/>
          </a:xfrm>
        </p:spPr>
        <p:txBody>
          <a:bodyPr>
            <a:noAutofit/>
          </a:bodyPr>
          <a:lstStyle/>
          <a:p>
            <a:pPr lvl="0" algn="just">
              <a:lnSpc>
                <a:spcPct val="150000"/>
              </a:lnSpc>
            </a:pPr>
            <a:r>
              <a:rPr lang="en-US" sz="2000" dirty="0"/>
              <a:t>This study revolves around the E-waste product dataset. With the proliferation of cloud services, there has been a surge in the number of data owners opting to store their encrypted data in the cloud. Concurrently, a significant number of data users engage in data retrieval activities. The approach is founded on </a:t>
            </a:r>
            <a:r>
              <a:rPr lang="en-US" sz="2000" dirty="0" err="1"/>
              <a:t>blockchain</a:t>
            </a:r>
            <a:r>
              <a:rPr lang="en-US" sz="2000" dirty="0"/>
              <a:t> technology. A Hybrid ECC and AES Algorithm are employed for the encryption and decryption of the dataset. Encrypted files are stored on the cloud server, and users conduct keyword-based searches using the algorithm. Users input encrypted queries based on keywords, which are then utilized for searching the encrypted cloud server. Upon locating relevant files based on the query, users can decrypt the files using specific keys, resulting in enhanced performance in terms of recall, ranking precision, and search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086100" y="2057400"/>
            <a:ext cx="6019800" cy="2743200"/>
          </a:xfrm>
          <a:prstGeom prst="rect">
            <a:avLst/>
          </a:prstGeom>
        </p:spPr>
      </p:pic>
    </p:spTree>
    <p:extLst>
      <p:ext uri="{BB962C8B-B14F-4D97-AF65-F5344CB8AC3E}">
        <p14:creationId xmlns:p14="http://schemas.microsoft.com/office/powerpoint/2010/main" val="5615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Missing data removal</a:t>
            </a:r>
            <a:r>
              <a:rPr lang="en-IN" sz="2000" dirty="0">
                <a:latin typeface="Times New Roman" panose="02020603050405020304" pitchFamily="18" charset="0"/>
                <a:cs typeface="Times New Roman" panose="02020603050405020304" pitchFamily="18" charset="0"/>
              </a:rPr>
              <a:t>: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Encoding Categorical data</a:t>
            </a:r>
            <a:r>
              <a:rPr lang="en-IN" sz="2000" dirty="0">
                <a:latin typeface="Times New Roman" panose="02020603050405020304" pitchFamily="18" charset="0"/>
                <a:cs typeface="Times New Roman" panose="02020603050405020304" pitchFamily="18" charset="0"/>
              </a:rPr>
              <a:t>: That categorical data is defined as variables with a finite set of label values.</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77199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921827" y="1976710"/>
            <a:ext cx="5428615" cy="24409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3052698" y="576869"/>
            <a:ext cx="6606809" cy="769441"/>
          </a:xfrm>
          <a:prstGeom prst="rect">
            <a:avLst/>
          </a:prstGeom>
        </p:spPr>
        <p:txBody>
          <a:bodyPr wrap="none">
            <a:spAutoFit/>
          </a:bodyPr>
          <a:lstStyle/>
          <a:p>
            <a:r>
              <a:rPr lang="en-US" sz="4400" b="1">
                <a:latin typeface="Times New Roman" panose="02020603050405020304" pitchFamily="18" charset="0"/>
                <a:cs typeface="Times New Roman" panose="02020603050405020304" pitchFamily="18" charset="0"/>
              </a:rPr>
              <a:t>DATA PREPROCESSING</a:t>
            </a:r>
            <a:endParaRPr lang="en-IN" sz="4400" dirty="0"/>
          </a:p>
        </p:txBody>
      </p:sp>
    </p:spTree>
    <p:extLst>
      <p:ext uri="{BB962C8B-B14F-4D97-AF65-F5344CB8AC3E}">
        <p14:creationId xmlns:p14="http://schemas.microsoft.com/office/powerpoint/2010/main" val="3454952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BLOCK CHAIN</a:t>
            </a:r>
          </a:p>
        </p:txBody>
      </p:sp>
      <p:sp>
        <p:nvSpPr>
          <p:cNvPr id="3" name="Content Placeholder 2"/>
          <p:cNvSpPr>
            <a:spLocks noGrp="1"/>
          </p:cNvSpPr>
          <p:nvPr>
            <p:ph idx="1"/>
          </p:nvPr>
        </p:nvSpPr>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Block chain is a system of recording information in a way that makes it difficult or impossible to change, hack, or cheat the system.</a:t>
            </a:r>
          </a:p>
          <a:p>
            <a:pPr algn="just">
              <a:lnSpc>
                <a:spcPct val="150000"/>
              </a:lnSpc>
            </a:pPr>
            <a:r>
              <a:rPr lang="en-IN" sz="2000" dirty="0">
                <a:latin typeface="Times New Roman" panose="02020603050405020304" pitchFamily="18" charset="0"/>
                <a:cs typeface="Times New Roman" panose="02020603050405020304" pitchFamily="18" charset="0"/>
              </a:rPr>
              <a:t>A block chain is essentially a digital ledger of transactions that is duplicated and distributed across the entire network of computer systems on the block chain. Each block in the chain contains a number of transactions, and every time a new transaction occurs on the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a record of that transaction is added to every participant’s ledger. The decentralised database managed by multiple participants is known as Distributed Ledger Technology (DLT).</a:t>
            </a:r>
          </a:p>
          <a:p>
            <a:pPr algn="just">
              <a:lnSpc>
                <a:spcPct val="150000"/>
              </a:lnSpc>
            </a:pPr>
            <a:r>
              <a:rPr lang="en-IN" sz="2000" dirty="0">
                <a:latin typeface="Times New Roman" panose="02020603050405020304" pitchFamily="18" charset="0"/>
                <a:cs typeface="Times New Roman" panose="02020603050405020304" pitchFamily="18" charset="0"/>
              </a:rPr>
              <a:t>Block chain is a type of DLT in which transactions are recorded with an immutable cryptographic signature called a </a:t>
            </a:r>
            <a:r>
              <a:rPr lang="en-IN" sz="2000" u="sng" dirty="0">
                <a:latin typeface="Times New Roman" panose="02020603050405020304" pitchFamily="18" charset="0"/>
                <a:cs typeface="Times New Roman" panose="02020603050405020304" pitchFamily="18" charset="0"/>
              </a:rPr>
              <a:t>hash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366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b="1" dirty="0">
                <a:latin typeface="Times New Roman" panose="02020603050405020304" pitchFamily="18" charset="0"/>
                <a:cs typeface="Times New Roman" panose="02020603050405020304" pitchFamily="18" charset="0"/>
              </a:rPr>
              <a:t>Hybrid ECC and AES Algorithm</a:t>
            </a:r>
          </a:p>
        </p:txBody>
      </p:sp>
      <p:sp>
        <p:nvSpPr>
          <p:cNvPr id="3" name="Content Placeholder 2"/>
          <p:cNvSpPr>
            <a:spLocks noGrp="1"/>
          </p:cNvSpPr>
          <p:nvPr>
            <p:ph idx="1"/>
          </p:nvPr>
        </p:nvSpPr>
        <p:spPr/>
        <p:txBody>
          <a:bodyPr>
            <a:normAutofit/>
          </a:bodyPr>
          <a:lstStyle/>
          <a:p>
            <a:pPr lvl="0"/>
            <a:r>
              <a:rPr lang="en-US" sz="2000" b="1" dirty="0">
                <a:latin typeface="Times New Roman" panose="02020603050405020304" pitchFamily="18" charset="0"/>
                <a:cs typeface="Times New Roman" panose="02020603050405020304" pitchFamily="18" charset="0"/>
              </a:rPr>
              <a:t>ECC </a:t>
            </a:r>
            <a:r>
              <a:rPr lang="en-US" sz="2000" b="1" i="1" dirty="0">
                <a:latin typeface="Times New Roman" panose="02020603050405020304" pitchFamily="18" charset="0"/>
                <a:cs typeface="Times New Roman" panose="02020603050405020304" pitchFamily="18" charset="0"/>
              </a:rPr>
              <a:t>Elliptic Curve Cryptograph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 based on Public and Private Key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ECC and AES based on Encrypted data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quick explanation is that keys using Elliptic Curve Cryptography (ECC) are asymmetric (public and private), whereas AES-256 uses a symmetric cypher (key)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ECC and AES based on it  Public and Private key </a:t>
            </a:r>
            <a:endParaRPr lang="en-IN" sz="2000" dirty="0">
              <a:latin typeface="Times New Roman" panose="02020603050405020304" pitchFamily="18" charset="0"/>
              <a:cs typeface="Times New Roman" panose="02020603050405020304" pitchFamily="18" charset="0"/>
            </a:endParaRPr>
          </a:p>
          <a:p>
            <a:pPr algn="just">
              <a:lnSpc>
                <a:spcPct val="20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1916068" y="3801347"/>
            <a:ext cx="6067425" cy="981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1000259" y="4917359"/>
            <a:ext cx="6096000" cy="923330"/>
          </a:xfrm>
          <a:prstGeom prst="rect">
            <a:avLst/>
          </a:prstGeom>
        </p:spPr>
        <p:txBody>
          <a:bodyPr>
            <a:spAutoFit/>
          </a:bodyPr>
          <a:lstStyle/>
          <a:p>
            <a:pPr marL="342900" lvl="0" indent="-342900" algn="just">
              <a:lnSpc>
                <a:spcPct val="150000"/>
              </a:lnSpc>
              <a:buFont typeface="Wingdings" panose="05000000000000000000" pitchFamily="2" charset="2"/>
              <a:buChar char=""/>
              <a:tabLst>
                <a:tab pos="1477645" algn="l"/>
              </a:tabLst>
            </a:pPr>
            <a:r>
              <a:rPr lang="en-US" dirty="0">
                <a:latin typeface="Times New Roman" panose="02020603050405020304" pitchFamily="18" charset="0"/>
                <a:ea typeface="Calibri" panose="020F0502020204030204" pitchFamily="34" charset="0"/>
              </a:rPr>
              <a:t>Hybrid AES and ECC based on </a:t>
            </a:r>
            <a:r>
              <a:rPr lang="en-US" b="1" dirty="0">
                <a:latin typeface="Times New Roman" panose="02020603050405020304" pitchFamily="18" charset="0"/>
                <a:ea typeface="Calibri" panose="020F0502020204030204" pitchFamily="34" charset="0"/>
              </a:rPr>
              <a:t>128 bit key</a:t>
            </a:r>
            <a:r>
              <a:rPr lang="en-US" dirty="0">
                <a:latin typeface="Times New Roman" panose="02020603050405020304" pitchFamily="18" charset="0"/>
                <a:ea typeface="Calibri" panose="020F0502020204030204" pitchFamily="34" charset="0"/>
              </a:rPr>
              <a:t> Generated For Encrypted data Wise</a:t>
            </a:r>
            <a:endParaRPr lang="en-IN" sz="1100" dirty="0">
              <a:effectLst/>
              <a:latin typeface="Times New Roman" panose="02020603050405020304" pitchFamily="18" charset="0"/>
              <a:ea typeface="Calibri" panose="020F0502020204030204" pitchFamily="34" charset="0"/>
            </a:endParaRPr>
          </a:p>
        </p:txBody>
      </p:sp>
      <p:pic>
        <p:nvPicPr>
          <p:cNvPr id="7" name="Picture 6"/>
          <p:cNvPicPr/>
          <p:nvPr/>
        </p:nvPicPr>
        <p:blipFill>
          <a:blip r:embed="rId3"/>
          <a:stretch>
            <a:fillRect/>
          </a:stretch>
        </p:blipFill>
        <p:spPr>
          <a:xfrm>
            <a:off x="7983493" y="5164428"/>
            <a:ext cx="3532366" cy="12387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823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KEY GENERATION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000" dirty="0">
                <a:latin typeface="Times New Roman" panose="02020603050405020304" pitchFamily="18" charset="0"/>
                <a:cs typeface="Times New Roman" panose="02020603050405020304" pitchFamily="18" charset="0"/>
              </a:rPr>
              <a:t>Hybrid ECC and AES based on </a:t>
            </a:r>
            <a:r>
              <a:rPr lang="en-US" sz="2000" b="1" dirty="0">
                <a:latin typeface="Times New Roman" panose="02020603050405020304" pitchFamily="18" charset="0"/>
                <a:cs typeface="Times New Roman" panose="02020603050405020304" pitchFamily="18" charset="0"/>
              </a:rPr>
              <a:t>128 bit key</a:t>
            </a:r>
            <a:r>
              <a:rPr lang="en-US" sz="2000" dirty="0">
                <a:latin typeface="Times New Roman" panose="02020603050405020304" pitchFamily="18" charset="0"/>
                <a:cs typeface="Times New Roman" panose="02020603050405020304" pitchFamily="18" charset="0"/>
              </a:rPr>
              <a:t> Generated For Encrypted data Wise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encryption system is designed by combining the characteristics of the </a:t>
            </a:r>
            <a:r>
              <a:rPr lang="en-US" sz="2000" b="1" dirty="0">
                <a:latin typeface="Times New Roman" panose="02020603050405020304" pitchFamily="18" charset="0"/>
                <a:cs typeface="Times New Roman" panose="02020603050405020304" pitchFamily="18" charset="0"/>
              </a:rPr>
              <a:t>AES</a:t>
            </a:r>
            <a:r>
              <a:rPr lang="en-US" sz="2000" dirty="0">
                <a:latin typeface="Times New Roman" panose="02020603050405020304" pitchFamily="18" charset="0"/>
                <a:cs typeface="Times New Roman" panose="02020603050405020304" pitchFamily="18" charset="0"/>
              </a:rPr>
              <a:t> and ECC</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Which Can solve Security Problem itself</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Efficiently realize the information, data encryption, signature, and identity verification.</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4" name="Picture 3"/>
          <p:cNvPicPr/>
          <p:nvPr/>
        </p:nvPicPr>
        <p:blipFill>
          <a:blip r:embed="rId2"/>
          <a:stretch>
            <a:fillRect/>
          </a:stretch>
        </p:blipFill>
        <p:spPr>
          <a:xfrm>
            <a:off x="2778415" y="3688187"/>
            <a:ext cx="5991225"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3123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CLOUD ME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Encrypted File Will be Stored in data for Security purpose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cloud computing model in which data is stored on the Internet via a cloud computing provider who manages and operates data storage as a service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Cloud Server will be used on Cloud me Software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1708329" y="3708982"/>
            <a:ext cx="3314700" cy="1809750"/>
          </a:xfrm>
          <a:prstGeom prst="rect">
            <a:avLst/>
          </a:prstGeom>
        </p:spPr>
      </p:pic>
    </p:spTree>
    <p:extLst>
      <p:ext uri="{BB962C8B-B14F-4D97-AF65-F5344CB8AC3E}">
        <p14:creationId xmlns:p14="http://schemas.microsoft.com/office/powerpoint/2010/main" val="258722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RETRIEVAL FILE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924300" y="3515519"/>
            <a:ext cx="4343400" cy="971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63485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buNone/>
            </a:pPr>
            <a:r>
              <a:rPr lang="en-US" b="1" dirty="0">
                <a:latin typeface="Times New Roman" pitchFamily="18" charset="0"/>
                <a:cs typeface="Times New Roman" pitchFamily="18" charset="0"/>
              </a:rPr>
              <a:t>SOFTWARE REQUIREMENTS:</a:t>
            </a:r>
          </a:p>
          <a:p>
            <a:pPr lvl="0" algn="just">
              <a:lnSpc>
                <a:spcPct val="150000"/>
              </a:lnSpc>
            </a:pPr>
            <a:r>
              <a:rPr lang="en-US" dirty="0">
                <a:latin typeface="Times New Roman" panose="02020603050405020304" pitchFamily="18" charset="0"/>
                <a:cs typeface="Times New Roman" panose="02020603050405020304" pitchFamily="18" charset="0"/>
              </a:rPr>
              <a:t>O/S                    :  Windows 7.</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Language	 :  Python</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Front End          : Anaconda Navigator – </a:t>
            </a:r>
            <a:r>
              <a:rPr lang="en-US" dirty="0" err="1">
                <a:latin typeface="Times New Roman" panose="02020603050405020304" pitchFamily="18" charset="0"/>
                <a:cs typeface="Times New Roman" panose="02020603050405020304" pitchFamily="18" charset="0"/>
              </a:rPr>
              <a:t>Spyder</a:t>
            </a:r>
            <a:endParaRPr lang="en-IN" dirty="0">
              <a:latin typeface="Times New Roman" panose="02020603050405020304" pitchFamily="18" charset="0"/>
              <a:cs typeface="Times New Roman" panose="02020603050405020304" pitchFamily="18" charset="0"/>
            </a:endParaRPr>
          </a:p>
          <a:p>
            <a:pPr algn="just">
              <a:lnSpc>
                <a:spcPct val="150000"/>
              </a:lnSpc>
              <a:buNone/>
            </a:pPr>
            <a:r>
              <a:rPr lang="en-US" b="1" dirty="0">
                <a:latin typeface="Times New Roman" pitchFamily="18" charset="0"/>
                <a:cs typeface="Times New Roman" pitchFamily="18" charset="0"/>
              </a:rPr>
              <a:t>HARDWARE  REQUIREMENTS:</a:t>
            </a:r>
          </a:p>
          <a:p>
            <a:pPr lvl="0" algn="just">
              <a:lnSpc>
                <a:spcPct val="150000"/>
              </a:lnSpc>
            </a:pPr>
            <a:r>
              <a:rPr lang="en-US" dirty="0">
                <a:latin typeface="Times New Roman" panose="02020603050405020304" pitchFamily="18" charset="0"/>
                <a:cs typeface="Times New Roman" panose="02020603050405020304" pitchFamily="18" charset="0"/>
              </a:rPr>
              <a:t>System	:   Pentium IV 2.4 GHz </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Hard Disk	:   200 GB</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Ram		:      4GB</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1517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lvl="0"/>
            <a:r>
              <a:rPr lang="en-IN" sz="2000" b="1" dirty="0">
                <a:latin typeface="Times New Roman" panose="02020603050405020304" pitchFamily="18" charset="0"/>
                <a:cs typeface="Times New Roman" panose="02020603050405020304" pitchFamily="18" charset="0"/>
              </a:rPr>
              <a:t>Hybrid ECC and AES Algorithm</a:t>
            </a:r>
            <a:r>
              <a:rPr lang="en-IN" sz="2000" dirty="0">
                <a:latin typeface="Times New Roman" panose="02020603050405020304" pitchFamily="18" charset="0"/>
                <a:cs typeface="Times New Roman" panose="02020603050405020304" pitchFamily="18" charset="0"/>
              </a:rPr>
              <a:t> using the Encrypted and Decrypted the dataset  </a:t>
            </a:r>
          </a:p>
          <a:p>
            <a:pPr lvl="0"/>
            <a:r>
              <a:rPr lang="en-IN" sz="2000" dirty="0">
                <a:latin typeface="Times New Roman" panose="02020603050405020304" pitchFamily="18" charset="0"/>
                <a:cs typeface="Times New Roman" panose="02020603050405020304" pitchFamily="18" charset="0"/>
              </a:rPr>
              <a:t>Encrypted File will be Stored in Cloud Server and User based on Semantic Searching method Algorithm.</a:t>
            </a:r>
          </a:p>
          <a:p>
            <a:pPr lvl="0"/>
            <a:r>
              <a:rPr lang="en-IN" sz="2000" dirty="0">
                <a:latin typeface="Times New Roman" panose="02020603050405020304" pitchFamily="18" charset="0"/>
                <a:cs typeface="Times New Roman" panose="02020603050405020304" pitchFamily="18" charset="0"/>
              </a:rPr>
              <a:t>User based keyword Entering is done to retrieve the corresponding data file from the cloud storage.</a:t>
            </a:r>
          </a:p>
          <a:p>
            <a:pPr lvl="0"/>
            <a:r>
              <a:rPr lang="en-IN" sz="2000" dirty="0">
                <a:latin typeface="Times New Roman" panose="02020603050405020304" pitchFamily="18" charset="0"/>
                <a:cs typeface="Times New Roman" panose="02020603050405020304" pitchFamily="18" charset="0"/>
              </a:rPr>
              <a:t>Finally Retrieve the Related File based on Query.</a:t>
            </a:r>
          </a:p>
          <a:p>
            <a:pPr lvl="0"/>
            <a:r>
              <a:rPr lang="en-IN" sz="2000" dirty="0">
                <a:latin typeface="Times New Roman" panose="02020603050405020304" pitchFamily="18" charset="0"/>
                <a:cs typeface="Times New Roman" panose="02020603050405020304" pitchFamily="18" charset="0"/>
              </a:rPr>
              <a:t>This will easily Find out </a:t>
            </a:r>
            <a:r>
              <a:rPr lang="en-IN" sz="2000" b="1" dirty="0">
                <a:latin typeface="Times New Roman" panose="02020603050405020304" pitchFamily="18" charset="0"/>
                <a:cs typeface="Times New Roman" panose="02020603050405020304" pitchFamily="18" charset="0"/>
              </a:rPr>
              <a:t>Cyber security Problem  </a:t>
            </a:r>
            <a:r>
              <a:rPr lang="en-IN" sz="2000" dirty="0">
                <a:latin typeface="Times New Roman" panose="02020603050405020304" pitchFamily="18" charset="0"/>
                <a:cs typeface="Times New Roman" panose="02020603050405020304" pitchFamily="18" charset="0"/>
              </a:rPr>
              <a:t>like, the fault file will be detected.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main objective is, </a:t>
            </a:r>
          </a:p>
          <a:p>
            <a:pPr lvl="0"/>
            <a:r>
              <a:rPr lang="en-US" sz="2000" dirty="0">
                <a:latin typeface="Times New Roman" panose="02020603050405020304" pitchFamily="18" charset="0"/>
                <a:cs typeface="Times New Roman" panose="02020603050405020304" pitchFamily="18" charset="0"/>
              </a:rPr>
              <a:t>To performance Block chain.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perform the, Encryption and Decryption with less data loss.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implement the hybrid AES and ECC learning algorithm.</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enhance the performance analysis.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4829" y="1503026"/>
            <a:ext cx="11062648" cy="4060648"/>
          </a:xfrm>
        </p:spPr>
        <p:txBody>
          <a:bodyPr>
            <a:normAutofit/>
          </a:bodyPr>
          <a:lstStyle/>
          <a:p>
            <a:r>
              <a:rPr lang="en-US" sz="2000" dirty="0"/>
              <a:t>Employing a proxy server within a Cloud Service Provider (CSP) enhances search efficiency and reduces search time by employing a Boolean search mechanism in the proxy server.</a:t>
            </a:r>
          </a:p>
          <a:p>
            <a:r>
              <a:rPr lang="en-US" sz="2000" dirty="0"/>
              <a:t>The primary server facilitates simultaneous access for multiple users through a Deep Learning-based Neural Network, ensuring precise results.</a:t>
            </a:r>
          </a:p>
          <a:p>
            <a:r>
              <a:rPr lang="en-US" sz="2000" dirty="0"/>
              <a:t>A Trusted Authority is tasked with ensuring secure document retrieval for authorized users. The TA oversees dual security measures encompassing key management and the issuance of security devices.</a:t>
            </a:r>
          </a:p>
          <a:p>
            <a:r>
              <a:rPr lang="en-US" sz="2000" dirty="0"/>
              <a:t>Ensuring secure top k ranking is attained through Euclidean distance calculations, thereby enhancing the accuracy of document retrieval.</a:t>
            </a:r>
          </a:p>
        </p:txBody>
      </p:sp>
      <p:sp>
        <p:nvSpPr>
          <p:cNvPr id="4" name="Rectangle 3"/>
          <p:cNvSpPr/>
          <p:nvPr/>
        </p:nvSpPr>
        <p:spPr>
          <a:xfrm>
            <a:off x="271463" y="256536"/>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Encryption and decryption file on time high.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Along with that, data loss is more when compared with the other conventional methods.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6315" y="1397310"/>
            <a:ext cx="10997485" cy="5016368"/>
          </a:xfrm>
        </p:spPr>
        <p:txBody>
          <a:bodyPr>
            <a:noAutofit/>
          </a:bodyPr>
          <a:lstStyle/>
          <a:p>
            <a:r>
              <a:rPr lang="en-US" sz="2000" dirty="0"/>
              <a:t>The adoption of cloud services has led to a surge in data owners storing their encrypted data on cloud platforms, paralleled by an equivalent or greater number of data users engaged in retrieval activities.</a:t>
            </a:r>
          </a:p>
          <a:p>
            <a:r>
              <a:rPr lang="en-US" sz="2000" dirty="0"/>
              <a:t>This approach is underpinned by </a:t>
            </a:r>
            <a:r>
              <a:rPr lang="en-US" sz="2000" dirty="0" err="1"/>
              <a:t>blockchain</a:t>
            </a:r>
            <a:r>
              <a:rPr lang="en-US" sz="2000" dirty="0"/>
              <a:t> technology.</a:t>
            </a:r>
          </a:p>
          <a:p>
            <a:r>
              <a:rPr lang="en-US" sz="2000" dirty="0"/>
              <a:t>A Hybrid ECC and AES Algorithm are utilized for the encryption and decryption of the dataset.</a:t>
            </a:r>
          </a:p>
          <a:p>
            <a:r>
              <a:rPr lang="en-US" sz="2000" dirty="0"/>
              <a:t>Encrypted files are securely stored on cloud servers, and users conduct keyword-based searches using an algorithm.</a:t>
            </a:r>
          </a:p>
          <a:p>
            <a:r>
              <a:rPr lang="en-US" sz="2000" dirty="0"/>
              <a:t>Users input encrypted queries based on keywords, which are then utilized for searching the encrypted cloud server.</a:t>
            </a:r>
          </a:p>
          <a:p>
            <a:r>
              <a:rPr lang="en-US" sz="2000" dirty="0"/>
              <a:t>Upon locating relevant files based on the query, the retrieval process is initiated to access the encrypted file related to the query data.</a:t>
            </a:r>
          </a:p>
          <a:p>
            <a:r>
              <a:rPr lang="en-US" sz="2000" dirty="0"/>
              <a:t>Users employ a specific key to decrypt files, leading to improved performance in terms of recall, ranking privacy, precision, and search time.</a:t>
            </a:r>
          </a:p>
          <a:p>
            <a:br>
              <a:rPr lang="en-US" sz="2000" dirty="0"/>
            </a:b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1460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Time taken to done the Encryption and decryption is very low, when compared with the other techniques.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Easy to retrieve the data from the cloud.</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loss is low, in the receiver side during the decryption process.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pPr lvl="0">
              <a:lnSpc>
                <a:spcPct val="150000"/>
              </a:lnSpc>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74418"/>
            <a:ext cx="10515600" cy="1325563"/>
          </a:xfrm>
        </p:spPr>
        <p:txBody>
          <a:bodyPr/>
          <a:lstStyle/>
          <a:p>
            <a:pPr algn="ctr"/>
            <a:r>
              <a:rPr lang="en-US" b="1" dirty="0">
                <a:latin typeface="Times New Roman" panose="02020603050405020304" pitchFamily="18" charset="0"/>
                <a:cs typeface="Times New Roman" panose="02020603050405020304" pitchFamily="18" charset="0"/>
              </a:rPr>
              <a:t>FLOWCHART </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7518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006" y="2463882"/>
            <a:ext cx="2402139" cy="4271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4" name="Group 3"/>
          <p:cNvGrpSpPr/>
          <p:nvPr/>
        </p:nvGrpSpPr>
        <p:grpSpPr>
          <a:xfrm>
            <a:off x="851324" y="0"/>
            <a:ext cx="9620765" cy="5325095"/>
            <a:chOff x="2904167" y="894994"/>
            <a:chExt cx="5437416" cy="5451215"/>
          </a:xfrm>
        </p:grpSpPr>
        <p:sp>
          <p:nvSpPr>
            <p:cNvPr id="5" name="Rectangle 4"/>
            <p:cNvSpPr/>
            <p:nvPr/>
          </p:nvSpPr>
          <p:spPr>
            <a:xfrm>
              <a:off x="5140687" y="1037230"/>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Input data</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5140687" y="2045126"/>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Preprocessing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140687" y="3102369"/>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Encryption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5140687" y="4159612"/>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Cloud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0" name="Flowchart: Multidocument 9"/>
            <p:cNvSpPr/>
            <p:nvPr/>
          </p:nvSpPr>
          <p:spPr>
            <a:xfrm>
              <a:off x="2997669" y="894994"/>
              <a:ext cx="1548505" cy="111961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Data set(E-wasting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876034" y="1552346"/>
              <a:ext cx="1465549" cy="1522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12" name="Rectangle 11"/>
            <p:cNvSpPr/>
            <p:nvPr/>
          </p:nvSpPr>
          <p:spPr>
            <a:xfrm>
              <a:off x="6948201" y="1660443"/>
              <a:ext cx="1262768"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Tokenization, Lemmatization Removing</a:t>
              </a:r>
              <a:r>
                <a:rPr lang="en-IN" sz="1200" dirty="0"/>
                <a:t> </a:t>
              </a:r>
              <a:r>
                <a:rPr lang="en-IN" sz="1200" dirty="0">
                  <a:solidFill>
                    <a:schemeClr val="tx1"/>
                  </a:solidFill>
                </a:rPr>
                <a:t>punctuations</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578433" y="1348836"/>
              <a:ext cx="529995" cy="18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5735203" y="1660443"/>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35202" y="2668339"/>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33665" y="3725582"/>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32128" y="4782824"/>
              <a:ext cx="1537" cy="888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p:cNvCxnSpPr>
            <p:nvPr/>
          </p:nvCxnSpPr>
          <p:spPr>
            <a:xfrm flipV="1">
              <a:off x="6329718" y="2158093"/>
              <a:ext cx="505416" cy="1986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145144" y="4659706"/>
              <a:ext cx="1465549" cy="1686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23" name="Rectangle 22"/>
            <p:cNvSpPr/>
            <p:nvPr/>
          </p:nvSpPr>
          <p:spPr>
            <a:xfrm>
              <a:off x="3392469" y="4848701"/>
              <a:ext cx="1004687"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Query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392469" y="5671198"/>
              <a:ext cx="1004687"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Searching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24"/>
            <p:cNvCxnSpPr>
              <a:stCxn id="23" idx="2"/>
              <a:endCxn id="24" idx="0"/>
            </p:cNvCxnSpPr>
            <p:nvPr/>
          </p:nvCxnSpPr>
          <p:spPr>
            <a:xfrm>
              <a:off x="3894813" y="5346351"/>
              <a:ext cx="0" cy="324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48201" y="2363031"/>
              <a:ext cx="1262768"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Stop Words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2904167" y="2920621"/>
              <a:ext cx="1465549" cy="900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0" name="Rectangle 29"/>
            <p:cNvSpPr/>
            <p:nvPr/>
          </p:nvSpPr>
          <p:spPr>
            <a:xfrm>
              <a:off x="3048379" y="3053022"/>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Hybrid ECC and AES Algorithm</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1" name="Elbow Connector 30"/>
            <p:cNvCxnSpPr/>
            <p:nvPr/>
          </p:nvCxnSpPr>
          <p:spPr>
            <a:xfrm rot="10800000" flipV="1">
              <a:off x="4366233" y="3349798"/>
              <a:ext cx="789789" cy="1347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Elbow Connector 42"/>
          <p:cNvCxnSpPr>
            <a:stCxn id="22" idx="3"/>
            <a:endCxn id="8" idx="1"/>
          </p:cNvCxnSpPr>
          <p:nvPr/>
        </p:nvCxnSpPr>
        <p:spPr>
          <a:xfrm flipV="1">
            <a:off x="3870789" y="3493484"/>
            <a:ext cx="937752" cy="100786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5020721" y="4704350"/>
            <a:ext cx="1799216" cy="608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Key (Hybrid ECC and AES Algorithm</a:t>
            </a:r>
            <a:endParaRPr lang="en-IN"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 Multiple User</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8" name="Rectangle 57"/>
          <p:cNvSpPr/>
          <p:nvPr/>
        </p:nvSpPr>
        <p:spPr>
          <a:xfrm>
            <a:off x="8172176" y="2607070"/>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Block chain</a:t>
            </a:r>
          </a:p>
          <a:p>
            <a:pPr algn="ctr"/>
            <a:r>
              <a:rPr lang="en-IN" sz="1200" b="1" dirty="0">
                <a:solidFill>
                  <a:schemeClr val="tx1"/>
                </a:solidFill>
              </a:rPr>
              <a:t>SHA-256 hashing algorithm</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8202474" y="3560053"/>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Create Block Header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a:stCxn id="11" idx="2"/>
          </p:cNvCxnSpPr>
          <p:nvPr/>
        </p:nvCxnSpPr>
        <p:spPr>
          <a:xfrm flipH="1">
            <a:off x="9175544" y="2129586"/>
            <a:ext cx="1" cy="400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4719259" y="5870844"/>
            <a:ext cx="2402139"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Decryption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p:cNvCxnSpPr>
            <a:stCxn id="46" idx="2"/>
          </p:cNvCxnSpPr>
          <p:nvPr/>
        </p:nvCxnSpPr>
        <p:spPr>
          <a:xfrm>
            <a:off x="5920329" y="5313143"/>
            <a:ext cx="0" cy="500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8188945" y="4520005"/>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SHA-256 hashing algorithm</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8188945" y="5418540"/>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Block hash &lt; target</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a:stCxn id="32" idx="2"/>
            <a:endCxn id="39" idx="0"/>
          </p:cNvCxnSpPr>
          <p:nvPr/>
        </p:nvCxnSpPr>
        <p:spPr>
          <a:xfrm flipH="1">
            <a:off x="9240858" y="4168847"/>
            <a:ext cx="13529" cy="351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8217328" y="6282284"/>
            <a:ext cx="2023658" cy="3342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Create a New Block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7" name="Straight Arrow Connector 36"/>
          <p:cNvCxnSpPr>
            <a:stCxn id="39" idx="2"/>
          </p:cNvCxnSpPr>
          <p:nvPr/>
        </p:nvCxnSpPr>
        <p:spPr>
          <a:xfrm>
            <a:off x="9240858" y="5128799"/>
            <a:ext cx="0" cy="28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9240858" y="5992543"/>
            <a:ext cx="0" cy="28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Elbow Connector 40"/>
          <p:cNvCxnSpPr>
            <a:cxnSpLocks/>
            <a:stCxn id="2" idx="1"/>
            <a:endCxn id="7" idx="3"/>
          </p:cNvCxnSpPr>
          <p:nvPr/>
        </p:nvCxnSpPr>
        <p:spPr>
          <a:xfrm rot="10800000">
            <a:off x="6912368" y="2460702"/>
            <a:ext cx="1108639" cy="213878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0" y="0"/>
            <a:ext cx="12191999"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78648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1914</Words>
  <Application>Microsoft Office PowerPoint</Application>
  <PresentationFormat>Widescreen</PresentationFormat>
  <Paragraphs>185</Paragraphs>
  <Slides>30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Revolutionizing E-Waste Management in Smart Cities with Blockchain Technology</vt:lpstr>
      <vt:lpstr>ABSTRACT</vt:lpstr>
      <vt:lpstr>OBJECTIVES</vt:lpstr>
      <vt:lpstr>EXISTING SYSTEM</vt:lpstr>
      <vt:lpstr>DISADVANTAGES</vt:lpstr>
      <vt:lpstr>PROPOSED SYSTEM</vt:lpstr>
      <vt:lpstr>ADVANTAGES</vt:lpstr>
      <vt:lpstr>FLOWCHART </vt:lpstr>
      <vt:lpstr>PowerPoint Presentation</vt:lpstr>
      <vt:lpstr>PowerPoint Presentation</vt:lpstr>
      <vt:lpstr>PowerPoint Presentation</vt:lpstr>
      <vt:lpstr>PowerPoint Presentation</vt:lpstr>
      <vt:lpstr>LITERATURE SURVEY </vt:lpstr>
      <vt:lpstr>LITERATURE SURVEY </vt:lpstr>
      <vt:lpstr>LITERATURE SURVEY </vt:lpstr>
      <vt:lpstr>LITERATURE SURVEY </vt:lpstr>
      <vt:lpstr>MODULES</vt:lpstr>
      <vt:lpstr>MODULES DESCRIPTION</vt:lpstr>
      <vt:lpstr>DATA SELECTION</vt:lpstr>
      <vt:lpstr>DATA SELECTION</vt:lpstr>
      <vt:lpstr>DATA PREPROCESSING</vt:lpstr>
      <vt:lpstr>PowerPoint Presentation</vt:lpstr>
      <vt:lpstr>BLOCK CHAIN</vt:lpstr>
      <vt:lpstr>Hybrid ECC and AES Algorithm</vt:lpstr>
      <vt:lpstr>KEY GENERATION</vt:lpstr>
      <vt:lpstr>CLOUD ME</vt:lpstr>
      <vt:lpstr>RETRIEVAL FILE  </vt:lpstr>
      <vt:lpstr>SYSTEM REQUIREMENTS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dc:title>
  <dc:creator>EGC</dc:creator>
  <cp:lastModifiedBy>SIVABALAN M</cp:lastModifiedBy>
  <cp:revision>115</cp:revision>
  <dcterms:created xsi:type="dcterms:W3CDTF">2021-12-17T07:36:29Z</dcterms:created>
  <dcterms:modified xsi:type="dcterms:W3CDTF">2024-05-04T06:10:47Z</dcterms:modified>
</cp:coreProperties>
</file>