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AFC1A-25CD-4525-83D5-8038D9749661}" v="1" dt="2022-11-07T06:18:51.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balan Ganesan" userId="42659262-d034-4e8e-b33d-769bcfa6f927" providerId="ADAL" clId="{3FDAFC1A-25CD-4525-83D5-8038D9749661}"/>
    <pc:docChg chg="custSel modSld">
      <pc:chgData name="Sivabalan Ganesan" userId="42659262-d034-4e8e-b33d-769bcfa6f927" providerId="ADAL" clId="{3FDAFC1A-25CD-4525-83D5-8038D9749661}" dt="2022-11-07T06:19:55.261" v="3" actId="12"/>
      <pc:docMkLst>
        <pc:docMk/>
      </pc:docMkLst>
      <pc:sldChg chg="addSp delSp modSp mod">
        <pc:chgData name="Sivabalan Ganesan" userId="42659262-d034-4e8e-b33d-769bcfa6f927" providerId="ADAL" clId="{3FDAFC1A-25CD-4525-83D5-8038D9749661}" dt="2022-11-07T06:19:55.261" v="3" actId="12"/>
        <pc:sldMkLst>
          <pc:docMk/>
          <pc:sldMk cId="3666512299" sldId="262"/>
        </pc:sldMkLst>
        <pc:spChg chg="mod">
          <ac:chgData name="Sivabalan Ganesan" userId="42659262-d034-4e8e-b33d-769bcfa6f927" providerId="ADAL" clId="{3FDAFC1A-25CD-4525-83D5-8038D9749661}" dt="2022-11-07T06:19:55.261" v="3" actId="12"/>
          <ac:spMkLst>
            <pc:docMk/>
            <pc:sldMk cId="3666512299" sldId="262"/>
            <ac:spMk id="17" creationId="{4FE6793E-5713-441D-AF02-EC1D509971D0}"/>
          </ac:spMkLst>
        </pc:spChg>
        <pc:picChg chg="add del mod">
          <ac:chgData name="Sivabalan Ganesan" userId="42659262-d034-4e8e-b33d-769bcfa6f927" providerId="ADAL" clId="{3FDAFC1A-25CD-4525-83D5-8038D9749661}" dt="2022-11-07T06:18:57.152" v="2" actId="478"/>
          <ac:picMkLst>
            <pc:docMk/>
            <pc:sldMk cId="3666512299" sldId="262"/>
            <ac:picMk id="5" creationId="{3DDA7BF4-046D-473B-9D55-7F017BACF6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33BE-A11C-4C93-8F58-F343C3652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E8387-558A-4EE7-ABC0-69D41F629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36011-E85E-43C1-9456-05A975F88D87}"/>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28E4BA04-604D-40F3-BBB0-BF8CC1747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75164-0137-4432-82FC-852D9073836D}"/>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69050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1F86-0CF2-4294-A1B9-6CADE56B6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02E09-AB79-4D68-BFB1-8AD31ED44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11049-B7A4-48DD-AB8C-CEE976DF4D28}"/>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A1810FDE-A5C9-4F84-9686-682C0C375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282B-F678-4E9C-8639-CD9DE57D8D27}"/>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44726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7BD16-7AA6-44EE-B8FA-26B7FF450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97565B-88EC-4F0C-98F3-5CD661400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F22AD-F5D9-4847-AD7C-31A18B0F19C2}"/>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F571C483-B878-4BF6-899B-63A504DA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F2551-A589-489D-8ACB-3785B246FC7A}"/>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7953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E08C-A32D-4E68-9AE0-9A0276FD9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44511-FE30-4CE7-94EC-3C691B03C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29377-D18D-48B1-B179-595C4C15BABB}"/>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DCE1D597-605F-4E69-86E0-9623BEF0C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EDFD9-0B00-41F6-ACE0-1BEB126CA1BC}"/>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30785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B2B9-E867-4C8E-BD3F-2211E9890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7E6FC2-2CDB-433C-9F0A-BA8C476AF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7037F-FF4D-487B-8B9F-EBF439E4E170}"/>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DBB8E3DF-F7B4-49A9-9C2F-9BBFBA55C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3BFD1-B0E7-40A7-A454-07B3BBA4BB5F}"/>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87658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A690-ACDD-4466-A6F4-0AF2419D8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EB643-919C-4AB8-BB2F-6B7321A52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831BF-9582-4842-8996-B8176B8F1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2C7A6-6117-4479-A97D-BC0A58DA9227}"/>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6" name="Footer Placeholder 5">
            <a:extLst>
              <a:ext uri="{FF2B5EF4-FFF2-40B4-BE49-F238E27FC236}">
                <a16:creationId xmlns:a16="http://schemas.microsoft.com/office/drawing/2014/main" id="{12C78549-40DB-4C30-ADCB-98757106E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5B12A-69E7-41A3-937F-8B2166702C6A}"/>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143433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5DA-1994-4A14-921A-A5BBEBFD68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14DC35-018E-4CF4-8647-223382A04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7C52-EECC-4D5D-BBDB-8220C851E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AD83DD-15C9-4341-8611-36276B647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AAA97-57F0-46A4-8124-604073BF8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232751-54CB-440D-AD87-AA253C92384D}"/>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8" name="Footer Placeholder 7">
            <a:extLst>
              <a:ext uri="{FF2B5EF4-FFF2-40B4-BE49-F238E27FC236}">
                <a16:creationId xmlns:a16="http://schemas.microsoft.com/office/drawing/2014/main" id="{2FF9DA14-602D-44A1-8C11-C49ED0B4D6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7FCAF-1553-4388-BE4E-3AECE89E3DB3}"/>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386344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87EB-E0A8-47E0-B308-EEEE3F83E3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C52D9-381A-4FC6-B5F0-6BDB26210F86}"/>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4" name="Footer Placeholder 3">
            <a:extLst>
              <a:ext uri="{FF2B5EF4-FFF2-40B4-BE49-F238E27FC236}">
                <a16:creationId xmlns:a16="http://schemas.microsoft.com/office/drawing/2014/main" id="{4A7A73DB-89DA-4AC8-A8ED-D290EE40A3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52229D-B29E-4CB0-B7C2-1FBE6B300762}"/>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39438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97AC1-A11C-487B-899C-866DEA4A209E}"/>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3" name="Footer Placeholder 2">
            <a:extLst>
              <a:ext uri="{FF2B5EF4-FFF2-40B4-BE49-F238E27FC236}">
                <a16:creationId xmlns:a16="http://schemas.microsoft.com/office/drawing/2014/main" id="{C8431494-57BB-4BBD-9FE8-A44921D17A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EEAA4-5AD1-4AA4-B270-BF0236CEAC13}"/>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70382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95DD-7CB6-492A-BC9A-DF0DA6C3F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CF170-0A59-4BCB-8EA0-E74BFEC10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E0F49-1DA9-4443-8C67-8B2466E76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9D72E-4B5E-4C63-875E-CAEB6FA15DF0}"/>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6" name="Footer Placeholder 5">
            <a:extLst>
              <a:ext uri="{FF2B5EF4-FFF2-40B4-BE49-F238E27FC236}">
                <a16:creationId xmlns:a16="http://schemas.microsoft.com/office/drawing/2014/main" id="{CAAC56F7-BED9-426A-8FB0-C421D8FE3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D9CFB-EC9F-43FD-8794-2FB93397DB57}"/>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355163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7181-98A4-451E-B012-50EDF8DDD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3C8563-E4D8-4BA8-84AC-606AF9360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3EED7-B2E0-4135-BF2E-7092F3C7D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5D6BA-A993-49D0-BD95-7BA9414C52F7}"/>
              </a:ext>
            </a:extLst>
          </p:cNvPr>
          <p:cNvSpPr>
            <a:spLocks noGrp="1"/>
          </p:cNvSpPr>
          <p:nvPr>
            <p:ph type="dt" sz="half" idx="10"/>
          </p:nvPr>
        </p:nvSpPr>
        <p:spPr/>
        <p:txBody>
          <a:bodyPr/>
          <a:lstStyle/>
          <a:p>
            <a:fld id="{AD9CA97D-052A-4EFB-B3AD-20A48CAD5005}" type="datetimeFigureOut">
              <a:rPr lang="en-US" smtClean="0"/>
              <a:t>11/7/2022</a:t>
            </a:fld>
            <a:endParaRPr lang="en-US"/>
          </a:p>
        </p:txBody>
      </p:sp>
      <p:sp>
        <p:nvSpPr>
          <p:cNvPr id="6" name="Footer Placeholder 5">
            <a:extLst>
              <a:ext uri="{FF2B5EF4-FFF2-40B4-BE49-F238E27FC236}">
                <a16:creationId xmlns:a16="http://schemas.microsoft.com/office/drawing/2014/main" id="{FEAE4EB0-CA22-4F6A-8AD8-0AF1D2467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A21B9-FBD1-4045-96BC-B8C914EFCB37}"/>
              </a:ext>
            </a:extLst>
          </p:cNvPr>
          <p:cNvSpPr>
            <a:spLocks noGrp="1"/>
          </p:cNvSpPr>
          <p:nvPr>
            <p:ph type="sldNum" sz="quarter" idx="12"/>
          </p:nvPr>
        </p:nvSpPr>
        <p:spPr/>
        <p:txBody>
          <a:bodyPr/>
          <a:lstStyle/>
          <a:p>
            <a:fld id="{CDC9698B-956F-49F3-821A-E922F1D758A5}" type="slidenum">
              <a:rPr lang="en-US" smtClean="0"/>
              <a:t>‹#›</a:t>
            </a:fld>
            <a:endParaRPr lang="en-US"/>
          </a:p>
        </p:txBody>
      </p:sp>
    </p:spTree>
    <p:extLst>
      <p:ext uri="{BB962C8B-B14F-4D97-AF65-F5344CB8AC3E}">
        <p14:creationId xmlns:p14="http://schemas.microsoft.com/office/powerpoint/2010/main" val="245225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65A35-FB73-40AA-B19C-9EDABF8EE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99A3D-671C-4252-81F2-9A709D77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63B53-AF2E-416D-8A66-8660D409C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CA97D-052A-4EFB-B3AD-20A48CAD5005}" type="datetimeFigureOut">
              <a:rPr lang="en-US" smtClean="0"/>
              <a:t>11/7/2022</a:t>
            </a:fld>
            <a:endParaRPr lang="en-US"/>
          </a:p>
        </p:txBody>
      </p:sp>
      <p:sp>
        <p:nvSpPr>
          <p:cNvPr id="5" name="Footer Placeholder 4">
            <a:extLst>
              <a:ext uri="{FF2B5EF4-FFF2-40B4-BE49-F238E27FC236}">
                <a16:creationId xmlns:a16="http://schemas.microsoft.com/office/drawing/2014/main" id="{4907D623-F6C2-45BD-95E6-C1A40A06E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A92CA-E16E-408F-8E0C-E3517D5A66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9698B-956F-49F3-821A-E922F1D758A5}" type="slidenum">
              <a:rPr lang="en-US" smtClean="0"/>
              <a:t>‹#›</a:t>
            </a:fld>
            <a:endParaRPr lang="en-US"/>
          </a:p>
        </p:txBody>
      </p:sp>
    </p:spTree>
    <p:extLst>
      <p:ext uri="{BB962C8B-B14F-4D97-AF65-F5344CB8AC3E}">
        <p14:creationId xmlns:p14="http://schemas.microsoft.com/office/powerpoint/2010/main" val="312041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syncfusion.com/flutter-widgets/flutter-datagrid" TargetMode="External"/><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hyperlink" Target="https://www.syncfusion.com/jquery-ui-widgets/datagrid" TargetMode="External"/><Relationship Id="rId11" Type="http://schemas.openxmlformats.org/officeDocument/2006/relationships/image" Target="../media/image7.svg"/><Relationship Id="rId5" Type="http://schemas.openxmlformats.org/officeDocument/2006/relationships/hyperlink" Target="https://www.syncfusion.com/aspnet-mvc-ui-controls/grid" TargetMode="External"/><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www.syncfusion.com/jquery-ui-widgets/datagrid" TargetMode="External"/><Relationship Id="rId10" Type="http://schemas.openxmlformats.org/officeDocument/2006/relationships/image" Target="../media/image8.png"/><Relationship Id="rId4" Type="http://schemas.openxmlformats.org/officeDocument/2006/relationships/hyperlink" Target="https://www.syncfusion.com/aspnet-mvc-ui-controls/grid" TargetMode="External"/><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hyperlink" Target="https://www.syncfusion.com/flutter-widgets/flutter-datagrid" TargetMode="External"/><Relationship Id="rId11" Type="http://schemas.openxmlformats.org/officeDocument/2006/relationships/image" Target="../media/image9.png"/><Relationship Id="rId5" Type="http://schemas.openxmlformats.org/officeDocument/2006/relationships/hyperlink" Target="https://www.syncfusion.com/jquery-ui-widgets/datagrid" TargetMode="External"/><Relationship Id="rId10" Type="http://schemas.openxmlformats.org/officeDocument/2006/relationships/image" Target="../media/image7.svg"/><Relationship Id="rId4" Type="http://schemas.openxmlformats.org/officeDocument/2006/relationships/hyperlink" Target="https://www.syncfusion.com/aspnet-mvc-ui-controls/grid"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4DE9-B19A-458D-A38C-5EC621CAF301}"/>
              </a:ext>
            </a:extLst>
          </p:cNvPr>
          <p:cNvSpPr>
            <a:spLocks noGrp="1"/>
          </p:cNvSpPr>
          <p:nvPr>
            <p:ph type="ctrTitle"/>
          </p:nvPr>
        </p:nvSpPr>
        <p:spPr/>
        <p:txBody>
          <a:bodyPr>
            <a:normAutofit fontScale="90000"/>
          </a:bodyPr>
          <a:lstStyle/>
          <a:p>
            <a:r>
              <a:rPr lang="en-US" b="1" i="0" dirty="0">
                <a:solidFill>
                  <a:srgbClr val="1A1A1A"/>
                </a:solidFill>
                <a:effectLst/>
                <a:latin typeface="Open Sans" panose="020B0604020202020204" pitchFamily="34" charset="0"/>
              </a:rPr>
              <a:t>Most Popular Components</a:t>
            </a:r>
            <a:br>
              <a:rPr lang="en-US" b="1" i="0" dirty="0">
                <a:solidFill>
                  <a:srgbClr val="1A1A1A"/>
                </a:solidFill>
                <a:effectLst/>
                <a:latin typeface="Open Sans" panose="020B0604020202020204" pitchFamily="34" charset="0"/>
              </a:rPr>
            </a:br>
            <a:endParaRPr lang="en-US" dirty="0"/>
          </a:p>
        </p:txBody>
      </p:sp>
      <p:sp>
        <p:nvSpPr>
          <p:cNvPr id="3" name="Subtitle 2">
            <a:extLst>
              <a:ext uri="{FF2B5EF4-FFF2-40B4-BE49-F238E27FC236}">
                <a16:creationId xmlns:a16="http://schemas.microsoft.com/office/drawing/2014/main" id="{3E7243AA-F843-4539-99AB-CBD856314EA6}"/>
              </a:ext>
            </a:extLst>
          </p:cNvPr>
          <p:cNvSpPr>
            <a:spLocks noGrp="1"/>
          </p:cNvSpPr>
          <p:nvPr>
            <p:ph type="subTitle" idx="1"/>
          </p:nvPr>
        </p:nvSpPr>
        <p:spPr/>
        <p:txBody>
          <a:bodyPr>
            <a:normAutofit/>
          </a:bodyPr>
          <a:lstStyle/>
          <a:p>
            <a:r>
              <a:rPr lang="en-US" dirty="0"/>
              <a:t>Sivabalan G</a:t>
            </a:r>
          </a:p>
          <a:p>
            <a:r>
              <a:rPr lang="en-US" dirty="0"/>
              <a:t>SF4011</a:t>
            </a:r>
          </a:p>
          <a:p>
            <a:r>
              <a:rPr lang="en-US" dirty="0"/>
              <a:t>Software Engineer Trainee</a:t>
            </a:r>
          </a:p>
        </p:txBody>
      </p:sp>
    </p:spTree>
    <p:extLst>
      <p:ext uri="{BB962C8B-B14F-4D97-AF65-F5344CB8AC3E}">
        <p14:creationId xmlns:p14="http://schemas.microsoft.com/office/powerpoint/2010/main" val="355875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DB38-267E-497A-B109-DCE06EF4E86E}"/>
              </a:ext>
            </a:extLst>
          </p:cNvPr>
          <p:cNvSpPr>
            <a:spLocks noGrp="1"/>
          </p:cNvSpPr>
          <p:nvPr>
            <p:ph type="title"/>
          </p:nvPr>
        </p:nvSpPr>
        <p:spPr/>
        <p:txBody>
          <a:bodyPr/>
          <a:lstStyle/>
          <a:p>
            <a:r>
              <a:rPr lang="en-US" b="1" dirty="0"/>
              <a:t>List of Components</a:t>
            </a:r>
          </a:p>
        </p:txBody>
      </p:sp>
      <p:sp>
        <p:nvSpPr>
          <p:cNvPr id="3" name="Content Placeholder 2">
            <a:extLst>
              <a:ext uri="{FF2B5EF4-FFF2-40B4-BE49-F238E27FC236}">
                <a16:creationId xmlns:a16="http://schemas.microsoft.com/office/drawing/2014/main" id="{DC49DB8A-377B-42D0-A11A-EF1B3B3A12BB}"/>
              </a:ext>
            </a:extLst>
          </p:cNvPr>
          <p:cNvSpPr>
            <a:spLocks noGrp="1"/>
          </p:cNvSpPr>
          <p:nvPr>
            <p:ph idx="1"/>
          </p:nvPr>
        </p:nvSpPr>
        <p:spPr/>
        <p:txBody>
          <a:bodyPr>
            <a:normAutofit/>
          </a:bodyPr>
          <a:lstStyle/>
          <a:p>
            <a:pPr lvl="2">
              <a:lnSpc>
                <a:spcPct val="150000"/>
              </a:lnSpc>
            </a:pPr>
            <a:r>
              <a:rPr lang="en-US" sz="2800" i="0" dirty="0">
                <a:solidFill>
                  <a:srgbClr val="1A1A1A"/>
                </a:solidFill>
                <a:effectLst/>
                <a:latin typeface="Open Sans" panose="020B0606030504020204" pitchFamily="34" charset="0"/>
              </a:rPr>
              <a:t>DataGrid</a:t>
            </a:r>
          </a:p>
          <a:p>
            <a:pPr lvl="2">
              <a:lnSpc>
                <a:spcPct val="150000"/>
              </a:lnSpc>
            </a:pPr>
            <a:r>
              <a:rPr lang="en-US" sz="2800" dirty="0"/>
              <a:t>Charts</a:t>
            </a:r>
          </a:p>
          <a:p>
            <a:pPr lvl="2">
              <a:lnSpc>
                <a:spcPct val="150000"/>
              </a:lnSpc>
            </a:pPr>
            <a:r>
              <a:rPr lang="en-US" sz="2800" dirty="0"/>
              <a:t>List View</a:t>
            </a:r>
          </a:p>
        </p:txBody>
      </p:sp>
    </p:spTree>
    <p:extLst>
      <p:ext uri="{BB962C8B-B14F-4D97-AF65-F5344CB8AC3E}">
        <p14:creationId xmlns:p14="http://schemas.microsoft.com/office/powerpoint/2010/main" val="360207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236D-C71E-40D0-BAE3-2C8BA2F66BED}"/>
              </a:ext>
            </a:extLst>
          </p:cNvPr>
          <p:cNvSpPr>
            <a:spLocks noGrp="1"/>
          </p:cNvSpPr>
          <p:nvPr>
            <p:ph type="title"/>
          </p:nvPr>
        </p:nvSpPr>
        <p:spPr>
          <a:xfrm>
            <a:off x="839788" y="457200"/>
            <a:ext cx="3932237" cy="1266825"/>
          </a:xfrm>
        </p:spPr>
        <p:txBody>
          <a:bodyPr/>
          <a:lstStyle/>
          <a:p>
            <a:r>
              <a:rPr lang="en-US" b="1" i="0" dirty="0">
                <a:solidFill>
                  <a:srgbClr val="1A1A1A"/>
                </a:solidFill>
                <a:effectLst/>
                <a:latin typeface="Open Sans" panose="020B0606030504020204" pitchFamily="34" charset="0"/>
              </a:rPr>
              <a:t>DataGrid</a:t>
            </a:r>
            <a:endParaRPr lang="en-US" dirty="0"/>
          </a:p>
        </p:txBody>
      </p:sp>
      <p:pic>
        <p:nvPicPr>
          <p:cNvPr id="6" name="Picture Placeholder 5" descr="Application, table&#10;&#10;Description automatically generated">
            <a:extLst>
              <a:ext uri="{FF2B5EF4-FFF2-40B4-BE49-F238E27FC236}">
                <a16:creationId xmlns:a16="http://schemas.microsoft.com/office/drawing/2014/main" id="{02EFAE7F-420E-4303-96AE-00192ACE331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649" b="3649"/>
          <a:stretch>
            <a:fillRect/>
          </a:stretch>
        </p:blipFill>
        <p:spPr>
          <a:xfrm>
            <a:off x="7418588" y="743959"/>
            <a:ext cx="4486274" cy="3800458"/>
          </a:xfrm>
        </p:spPr>
      </p:pic>
      <p:sp>
        <p:nvSpPr>
          <p:cNvPr id="4" name="Text Placeholder 3">
            <a:extLst>
              <a:ext uri="{FF2B5EF4-FFF2-40B4-BE49-F238E27FC236}">
                <a16:creationId xmlns:a16="http://schemas.microsoft.com/office/drawing/2014/main" id="{DB95105B-CE3C-43A6-AB96-62351C7F6C12}"/>
              </a:ext>
            </a:extLst>
          </p:cNvPr>
          <p:cNvSpPr>
            <a:spLocks noGrp="1"/>
          </p:cNvSpPr>
          <p:nvPr>
            <p:ph type="body" sz="half" idx="2"/>
          </p:nvPr>
        </p:nvSpPr>
        <p:spPr>
          <a:xfrm>
            <a:off x="807448" y="1965428"/>
            <a:ext cx="6526801" cy="4702071"/>
          </a:xfrm>
        </p:spPr>
        <p:txBody>
          <a:bodyPr/>
          <a:lstStyle/>
          <a:p>
            <a:r>
              <a:rPr lang="en-US" dirty="0"/>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US" dirty="0"/>
          </a:p>
          <a:p>
            <a:r>
              <a:rPr lang="en-US" b="1" i="0" dirty="0">
                <a:solidFill>
                  <a:srgbClr val="1A1A1A"/>
                </a:solidFill>
                <a:effectLst/>
                <a:latin typeface="Open Sans" panose="020B0606030504020204" pitchFamily="34" charset="0"/>
              </a:rPr>
              <a:t>SUPPORTED PLATFORMS</a:t>
            </a:r>
          </a:p>
          <a:p>
            <a:endParaRPr lang="en-US" dirty="0"/>
          </a:p>
          <a:p>
            <a:endParaRPr lang="en-US" dirty="0"/>
          </a:p>
          <a:p>
            <a:endParaRPr lang="en-US" dirty="0"/>
          </a:p>
          <a:p>
            <a:endParaRPr lang="en-US" dirty="0"/>
          </a:p>
        </p:txBody>
      </p:sp>
      <p:pic>
        <p:nvPicPr>
          <p:cNvPr id="8" name="Graphic 7" descr="World outline">
            <a:extLst>
              <a:ext uri="{FF2B5EF4-FFF2-40B4-BE49-F238E27FC236}">
                <a16:creationId xmlns:a16="http://schemas.microsoft.com/office/drawing/2014/main" id="{9212702F-FEEE-4028-8A1C-2B4594B4B0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715" y="4681538"/>
            <a:ext cx="341312" cy="341312"/>
          </a:xfrm>
          <a:prstGeom prst="rect">
            <a:avLst/>
          </a:prstGeom>
        </p:spPr>
      </p:pic>
      <p:cxnSp>
        <p:nvCxnSpPr>
          <p:cNvPr id="10" name="Straight Connector 9">
            <a:extLst>
              <a:ext uri="{FF2B5EF4-FFF2-40B4-BE49-F238E27FC236}">
                <a16:creationId xmlns:a16="http://schemas.microsoft.com/office/drawing/2014/main" id="{ED18FACB-4A0E-4440-94B0-A2388F5ACD4E}"/>
              </a:ext>
            </a:extLst>
          </p:cNvPr>
          <p:cNvCxnSpPr/>
          <p:nvPr/>
        </p:nvCxnSpPr>
        <p:spPr>
          <a:xfrm>
            <a:off x="1800225" y="4810125"/>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EED8526-839E-4CBF-A811-FE7B58DE3F58}"/>
              </a:ext>
            </a:extLst>
          </p:cNvPr>
          <p:cNvCxnSpPr/>
          <p:nvPr/>
        </p:nvCxnSpPr>
        <p:spPr>
          <a:xfrm>
            <a:off x="1495425" y="4559619"/>
            <a:ext cx="0" cy="531813"/>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E6793E-5713-441D-AF02-EC1D509971D0}"/>
              </a:ext>
            </a:extLst>
          </p:cNvPr>
          <p:cNvSpPr txBox="1"/>
          <p:nvPr/>
        </p:nvSpPr>
        <p:spPr>
          <a:xfrm>
            <a:off x="1742688" y="4516887"/>
            <a:ext cx="141920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JavaScript</a:t>
            </a:r>
          </a:p>
        </p:txBody>
      </p:sp>
      <p:sp>
        <p:nvSpPr>
          <p:cNvPr id="18" name="TextBox 17">
            <a:extLst>
              <a:ext uri="{FF2B5EF4-FFF2-40B4-BE49-F238E27FC236}">
                <a16:creationId xmlns:a16="http://schemas.microsoft.com/office/drawing/2014/main" id="{B686E41B-3A3A-422F-969D-B7A38809A26E}"/>
              </a:ext>
            </a:extLst>
          </p:cNvPr>
          <p:cNvSpPr txBox="1"/>
          <p:nvPr/>
        </p:nvSpPr>
        <p:spPr>
          <a:xfrm>
            <a:off x="2902964" y="4529721"/>
            <a:ext cx="141920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Angular</a:t>
            </a:r>
          </a:p>
        </p:txBody>
      </p:sp>
      <p:sp>
        <p:nvSpPr>
          <p:cNvPr id="19" name="TextBox 18">
            <a:extLst>
              <a:ext uri="{FF2B5EF4-FFF2-40B4-BE49-F238E27FC236}">
                <a16:creationId xmlns:a16="http://schemas.microsoft.com/office/drawing/2014/main" id="{59F0943C-6858-4C7C-9E89-7287F74DC1D6}"/>
              </a:ext>
            </a:extLst>
          </p:cNvPr>
          <p:cNvSpPr txBox="1"/>
          <p:nvPr/>
        </p:nvSpPr>
        <p:spPr>
          <a:xfrm>
            <a:off x="3947521" y="4526412"/>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React</a:t>
            </a:r>
          </a:p>
        </p:txBody>
      </p:sp>
      <p:sp>
        <p:nvSpPr>
          <p:cNvPr id="20" name="TextBox 19">
            <a:extLst>
              <a:ext uri="{FF2B5EF4-FFF2-40B4-BE49-F238E27FC236}">
                <a16:creationId xmlns:a16="http://schemas.microsoft.com/office/drawing/2014/main" id="{AE0F34FD-D816-4CE0-B216-C285B46086A8}"/>
              </a:ext>
            </a:extLst>
          </p:cNvPr>
          <p:cNvSpPr txBox="1"/>
          <p:nvPr/>
        </p:nvSpPr>
        <p:spPr>
          <a:xfrm>
            <a:off x="4881555" y="4544417"/>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Vue</a:t>
            </a:r>
          </a:p>
        </p:txBody>
      </p:sp>
      <p:sp>
        <p:nvSpPr>
          <p:cNvPr id="21" name="TextBox 20">
            <a:extLst>
              <a:ext uri="{FF2B5EF4-FFF2-40B4-BE49-F238E27FC236}">
                <a16:creationId xmlns:a16="http://schemas.microsoft.com/office/drawing/2014/main" id="{A88E3AF8-0C6F-4AAF-900C-5EF9E6B0AE02}"/>
              </a:ext>
            </a:extLst>
          </p:cNvPr>
          <p:cNvSpPr txBox="1"/>
          <p:nvPr/>
        </p:nvSpPr>
        <p:spPr>
          <a:xfrm>
            <a:off x="5680669" y="4546700"/>
            <a:ext cx="96361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Blazor</a:t>
            </a:r>
            <a:endParaRPr lang="en-US" sz="1400" dirty="0">
              <a:solidFill>
                <a:srgbClr val="0070C0"/>
              </a:solidFill>
            </a:endParaRPr>
          </a:p>
        </p:txBody>
      </p:sp>
      <p:sp>
        <p:nvSpPr>
          <p:cNvPr id="22" name="TextBox 21">
            <a:extLst>
              <a:ext uri="{FF2B5EF4-FFF2-40B4-BE49-F238E27FC236}">
                <a16:creationId xmlns:a16="http://schemas.microsoft.com/office/drawing/2014/main" id="{85978AC7-196E-4B38-8F35-2AE97E2FE404}"/>
              </a:ext>
            </a:extLst>
          </p:cNvPr>
          <p:cNvSpPr txBox="1"/>
          <p:nvPr/>
        </p:nvSpPr>
        <p:spPr>
          <a:xfrm>
            <a:off x="3930060" y="4845133"/>
            <a:ext cx="161766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Calibri (Body)"/>
              </a:rPr>
              <a:t> </a:t>
            </a:r>
            <a:r>
              <a:rPr lang="en-US" sz="1400" b="0" i="0" u="sng" dirty="0">
                <a:solidFill>
                  <a:srgbClr val="0D98FF"/>
                </a:solidFill>
                <a:effectLst/>
                <a:latin typeface="Calibri (Body)"/>
                <a:hlinkClick r:id="rId5"/>
              </a:rPr>
              <a:t>ASP.NET MVC</a:t>
            </a:r>
            <a:endParaRPr lang="en-US" sz="1400" dirty="0">
              <a:solidFill>
                <a:srgbClr val="0070C0"/>
              </a:solidFill>
              <a:latin typeface="Calibri (Body)"/>
            </a:endParaRPr>
          </a:p>
        </p:txBody>
      </p:sp>
      <p:sp>
        <p:nvSpPr>
          <p:cNvPr id="23" name="TextBox 22">
            <a:extLst>
              <a:ext uri="{FF2B5EF4-FFF2-40B4-BE49-F238E27FC236}">
                <a16:creationId xmlns:a16="http://schemas.microsoft.com/office/drawing/2014/main" id="{A01A5B44-8E64-4ECC-9959-D5FAF612D197}"/>
              </a:ext>
            </a:extLst>
          </p:cNvPr>
          <p:cNvSpPr txBox="1"/>
          <p:nvPr/>
        </p:nvSpPr>
        <p:spPr>
          <a:xfrm>
            <a:off x="2902964" y="4821336"/>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Calibri (Body)"/>
                <a:hlinkClick r:id="rId6"/>
              </a:rPr>
              <a:t>jQuery</a:t>
            </a:r>
            <a:endParaRPr lang="en-US" sz="1400" dirty="0">
              <a:solidFill>
                <a:srgbClr val="0070C0"/>
              </a:solidFill>
              <a:latin typeface="Calibri (Body)"/>
            </a:endParaRPr>
          </a:p>
        </p:txBody>
      </p:sp>
      <p:sp>
        <p:nvSpPr>
          <p:cNvPr id="24" name="TextBox 23">
            <a:extLst>
              <a:ext uri="{FF2B5EF4-FFF2-40B4-BE49-F238E27FC236}">
                <a16:creationId xmlns:a16="http://schemas.microsoft.com/office/drawing/2014/main" id="{783217F2-8FA7-4949-A32E-1859D2A1C016}"/>
              </a:ext>
            </a:extLst>
          </p:cNvPr>
          <p:cNvSpPr txBox="1"/>
          <p:nvPr/>
        </p:nvSpPr>
        <p:spPr>
          <a:xfrm>
            <a:off x="5461156" y="4845383"/>
            <a:ext cx="151884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Core</a:t>
            </a:r>
          </a:p>
        </p:txBody>
      </p:sp>
      <p:sp>
        <p:nvSpPr>
          <p:cNvPr id="25" name="TextBox 24">
            <a:extLst>
              <a:ext uri="{FF2B5EF4-FFF2-40B4-BE49-F238E27FC236}">
                <a16:creationId xmlns:a16="http://schemas.microsoft.com/office/drawing/2014/main" id="{80316E9F-32F6-4981-9945-4D0E1D4FC7E9}"/>
              </a:ext>
            </a:extLst>
          </p:cNvPr>
          <p:cNvSpPr txBox="1"/>
          <p:nvPr/>
        </p:nvSpPr>
        <p:spPr>
          <a:xfrm>
            <a:off x="1753000" y="5630927"/>
            <a:ext cx="1304524"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WinsForms</a:t>
            </a:r>
            <a:endParaRPr lang="en-US" sz="1400" dirty="0">
              <a:solidFill>
                <a:srgbClr val="0070C0"/>
              </a:solidFill>
            </a:endParaRPr>
          </a:p>
        </p:txBody>
      </p:sp>
      <p:sp>
        <p:nvSpPr>
          <p:cNvPr id="26" name="TextBox 25">
            <a:extLst>
              <a:ext uri="{FF2B5EF4-FFF2-40B4-BE49-F238E27FC236}">
                <a16:creationId xmlns:a16="http://schemas.microsoft.com/office/drawing/2014/main" id="{41886096-2423-43C5-A83F-263E2DE1B4E5}"/>
              </a:ext>
            </a:extLst>
          </p:cNvPr>
          <p:cNvSpPr txBox="1"/>
          <p:nvPr/>
        </p:nvSpPr>
        <p:spPr>
          <a:xfrm>
            <a:off x="6527997" y="5640451"/>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UWP</a:t>
            </a:r>
          </a:p>
        </p:txBody>
      </p:sp>
      <p:sp>
        <p:nvSpPr>
          <p:cNvPr id="27" name="TextBox 26">
            <a:extLst>
              <a:ext uri="{FF2B5EF4-FFF2-40B4-BE49-F238E27FC236}">
                <a16:creationId xmlns:a16="http://schemas.microsoft.com/office/drawing/2014/main" id="{AF45A89E-834A-4A0B-BD51-C60B1B31B179}"/>
              </a:ext>
            </a:extLst>
          </p:cNvPr>
          <p:cNvSpPr txBox="1"/>
          <p:nvPr/>
        </p:nvSpPr>
        <p:spPr>
          <a:xfrm>
            <a:off x="3705328" y="5640451"/>
            <a:ext cx="101243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WinUI</a:t>
            </a:r>
            <a:endParaRPr lang="en-US" sz="1400" dirty="0">
              <a:solidFill>
                <a:srgbClr val="0070C0"/>
              </a:solidFill>
            </a:endParaRPr>
          </a:p>
        </p:txBody>
      </p:sp>
      <p:sp>
        <p:nvSpPr>
          <p:cNvPr id="28" name="TextBox 27">
            <a:extLst>
              <a:ext uri="{FF2B5EF4-FFF2-40B4-BE49-F238E27FC236}">
                <a16:creationId xmlns:a16="http://schemas.microsoft.com/office/drawing/2014/main" id="{E259DFB5-3380-4C0D-A19E-130A8BBAA67E}"/>
              </a:ext>
            </a:extLst>
          </p:cNvPr>
          <p:cNvSpPr txBox="1"/>
          <p:nvPr/>
        </p:nvSpPr>
        <p:spPr>
          <a:xfrm>
            <a:off x="1742688" y="4799899"/>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Calibri (Body)"/>
                <a:hlinkClick r:id="rId7"/>
              </a:rPr>
              <a:t>Flutter</a:t>
            </a:r>
            <a:endParaRPr lang="en-US" sz="1400" dirty="0">
              <a:solidFill>
                <a:srgbClr val="0070C0"/>
              </a:solidFill>
              <a:latin typeface="Calibri (Body)"/>
            </a:endParaRPr>
          </a:p>
        </p:txBody>
      </p:sp>
      <p:sp>
        <p:nvSpPr>
          <p:cNvPr id="29" name="TextBox 28">
            <a:extLst>
              <a:ext uri="{FF2B5EF4-FFF2-40B4-BE49-F238E27FC236}">
                <a16:creationId xmlns:a16="http://schemas.microsoft.com/office/drawing/2014/main" id="{57D495D6-E803-4251-982F-5407C37DCF37}"/>
              </a:ext>
            </a:extLst>
          </p:cNvPr>
          <p:cNvSpPr txBox="1"/>
          <p:nvPr/>
        </p:nvSpPr>
        <p:spPr>
          <a:xfrm>
            <a:off x="1747038" y="5112684"/>
            <a:ext cx="2022486"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Web Forms</a:t>
            </a:r>
          </a:p>
        </p:txBody>
      </p:sp>
      <p:sp>
        <p:nvSpPr>
          <p:cNvPr id="30" name="TextBox 29">
            <a:extLst>
              <a:ext uri="{FF2B5EF4-FFF2-40B4-BE49-F238E27FC236}">
                <a16:creationId xmlns:a16="http://schemas.microsoft.com/office/drawing/2014/main" id="{34834D89-A61B-44FC-8275-454D7CD240E3}"/>
              </a:ext>
            </a:extLst>
          </p:cNvPr>
          <p:cNvSpPr txBox="1"/>
          <p:nvPr/>
        </p:nvSpPr>
        <p:spPr>
          <a:xfrm>
            <a:off x="2943217" y="5641146"/>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WPF</a:t>
            </a:r>
          </a:p>
        </p:txBody>
      </p:sp>
      <p:sp>
        <p:nvSpPr>
          <p:cNvPr id="31" name="TextBox 30">
            <a:extLst>
              <a:ext uri="{FF2B5EF4-FFF2-40B4-BE49-F238E27FC236}">
                <a16:creationId xmlns:a16="http://schemas.microsoft.com/office/drawing/2014/main" id="{CCD330B7-8016-4CFF-B41E-7A499C2D4095}"/>
              </a:ext>
            </a:extLst>
          </p:cNvPr>
          <p:cNvSpPr txBox="1"/>
          <p:nvPr/>
        </p:nvSpPr>
        <p:spPr>
          <a:xfrm>
            <a:off x="5498268" y="5647662"/>
            <a:ext cx="112911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sp>
        <p:nvSpPr>
          <p:cNvPr id="32" name="TextBox 31">
            <a:extLst>
              <a:ext uri="{FF2B5EF4-FFF2-40B4-BE49-F238E27FC236}">
                <a16:creationId xmlns:a16="http://schemas.microsoft.com/office/drawing/2014/main" id="{A86B0913-A40E-4E9B-875B-6AC98E88C886}"/>
              </a:ext>
            </a:extLst>
          </p:cNvPr>
          <p:cNvSpPr txBox="1"/>
          <p:nvPr/>
        </p:nvSpPr>
        <p:spPr>
          <a:xfrm>
            <a:off x="4610099" y="5640451"/>
            <a:ext cx="101243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Flutter</a:t>
            </a:r>
          </a:p>
        </p:txBody>
      </p:sp>
      <p:pic>
        <p:nvPicPr>
          <p:cNvPr id="34" name="Graphic 33" descr="Monitor outline">
            <a:extLst>
              <a:ext uri="{FF2B5EF4-FFF2-40B4-BE49-F238E27FC236}">
                <a16:creationId xmlns:a16="http://schemas.microsoft.com/office/drawing/2014/main" id="{98140BD9-22D2-4B3A-ACE2-2B6F17513C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1714" y="5624379"/>
            <a:ext cx="341313" cy="341313"/>
          </a:xfrm>
          <a:prstGeom prst="rect">
            <a:avLst/>
          </a:prstGeom>
        </p:spPr>
      </p:pic>
      <p:cxnSp>
        <p:nvCxnSpPr>
          <p:cNvPr id="35" name="Straight Connector 34">
            <a:extLst>
              <a:ext uri="{FF2B5EF4-FFF2-40B4-BE49-F238E27FC236}">
                <a16:creationId xmlns:a16="http://schemas.microsoft.com/office/drawing/2014/main" id="{8C66CDAA-E370-4A35-976E-9E51402CC64A}"/>
              </a:ext>
            </a:extLst>
          </p:cNvPr>
          <p:cNvCxnSpPr>
            <a:cxnSpLocks/>
          </p:cNvCxnSpPr>
          <p:nvPr/>
        </p:nvCxnSpPr>
        <p:spPr>
          <a:xfrm>
            <a:off x="1495425" y="5587072"/>
            <a:ext cx="0" cy="37862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2F699E-7909-406F-B80D-58E7656FA791}"/>
              </a:ext>
            </a:extLst>
          </p:cNvPr>
          <p:cNvSpPr txBox="1"/>
          <p:nvPr/>
        </p:nvSpPr>
        <p:spPr>
          <a:xfrm>
            <a:off x="1772018" y="6247075"/>
            <a:ext cx="112911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sp>
        <p:nvSpPr>
          <p:cNvPr id="39" name="TextBox 38">
            <a:extLst>
              <a:ext uri="{FF2B5EF4-FFF2-40B4-BE49-F238E27FC236}">
                <a16:creationId xmlns:a16="http://schemas.microsoft.com/office/drawing/2014/main" id="{8214FE8B-059A-4067-998C-8A4F6EB1C56A}"/>
              </a:ext>
            </a:extLst>
          </p:cNvPr>
          <p:cNvSpPr txBox="1"/>
          <p:nvPr/>
        </p:nvSpPr>
        <p:spPr>
          <a:xfrm>
            <a:off x="3019425" y="6259576"/>
            <a:ext cx="110411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Flutter</a:t>
            </a:r>
          </a:p>
        </p:txBody>
      </p:sp>
      <p:sp>
        <p:nvSpPr>
          <p:cNvPr id="40" name="TextBox 39">
            <a:extLst>
              <a:ext uri="{FF2B5EF4-FFF2-40B4-BE49-F238E27FC236}">
                <a16:creationId xmlns:a16="http://schemas.microsoft.com/office/drawing/2014/main" id="{BD58CF09-1BFA-46CD-9758-C63400C9D33A}"/>
              </a:ext>
            </a:extLst>
          </p:cNvPr>
          <p:cNvSpPr txBox="1"/>
          <p:nvPr/>
        </p:nvSpPr>
        <p:spPr>
          <a:xfrm>
            <a:off x="4061022" y="6271617"/>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UWP</a:t>
            </a:r>
          </a:p>
        </p:txBody>
      </p:sp>
      <p:cxnSp>
        <p:nvCxnSpPr>
          <p:cNvPr id="41" name="Straight Connector 40">
            <a:extLst>
              <a:ext uri="{FF2B5EF4-FFF2-40B4-BE49-F238E27FC236}">
                <a16:creationId xmlns:a16="http://schemas.microsoft.com/office/drawing/2014/main" id="{D5CC69C2-E35B-485F-B26E-320A443CE221}"/>
              </a:ext>
            </a:extLst>
          </p:cNvPr>
          <p:cNvCxnSpPr>
            <a:cxnSpLocks/>
          </p:cNvCxnSpPr>
          <p:nvPr/>
        </p:nvCxnSpPr>
        <p:spPr>
          <a:xfrm>
            <a:off x="1495425" y="6160158"/>
            <a:ext cx="0" cy="41923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Smart Phone outline">
            <a:extLst>
              <a:ext uri="{FF2B5EF4-FFF2-40B4-BE49-F238E27FC236}">
                <a16:creationId xmlns:a16="http://schemas.microsoft.com/office/drawing/2014/main" id="{47A8044F-6938-4382-9777-ACA0053F00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4388" y="6247075"/>
            <a:ext cx="295963" cy="295963"/>
          </a:xfrm>
          <a:prstGeom prst="rect">
            <a:avLst/>
          </a:prstGeom>
        </p:spPr>
      </p:pic>
    </p:spTree>
    <p:extLst>
      <p:ext uri="{BB962C8B-B14F-4D97-AF65-F5344CB8AC3E}">
        <p14:creationId xmlns:p14="http://schemas.microsoft.com/office/powerpoint/2010/main" val="371684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236D-C71E-40D0-BAE3-2C8BA2F66BED}"/>
              </a:ext>
            </a:extLst>
          </p:cNvPr>
          <p:cNvSpPr>
            <a:spLocks noGrp="1"/>
          </p:cNvSpPr>
          <p:nvPr>
            <p:ph type="title"/>
          </p:nvPr>
        </p:nvSpPr>
        <p:spPr>
          <a:xfrm>
            <a:off x="839788" y="457200"/>
            <a:ext cx="3932237" cy="1266825"/>
          </a:xfrm>
        </p:spPr>
        <p:txBody>
          <a:bodyPr/>
          <a:lstStyle/>
          <a:p>
            <a:r>
              <a:rPr lang="en-US" b="1" i="0" dirty="0">
                <a:solidFill>
                  <a:srgbClr val="1A1A1A"/>
                </a:solidFill>
                <a:effectLst/>
                <a:latin typeface="Open Sans" panose="020B0606030504020204" pitchFamily="34" charset="0"/>
              </a:rPr>
              <a:t>Charts</a:t>
            </a:r>
            <a:endParaRPr lang="en-US" dirty="0"/>
          </a:p>
        </p:txBody>
      </p:sp>
      <p:sp>
        <p:nvSpPr>
          <p:cNvPr id="4" name="Text Placeholder 3">
            <a:extLst>
              <a:ext uri="{FF2B5EF4-FFF2-40B4-BE49-F238E27FC236}">
                <a16:creationId xmlns:a16="http://schemas.microsoft.com/office/drawing/2014/main" id="{DB95105B-CE3C-43A6-AB96-62351C7F6C12}"/>
              </a:ext>
            </a:extLst>
          </p:cNvPr>
          <p:cNvSpPr>
            <a:spLocks noGrp="1"/>
          </p:cNvSpPr>
          <p:nvPr>
            <p:ph type="body" sz="half" idx="2"/>
          </p:nvPr>
        </p:nvSpPr>
        <p:spPr>
          <a:xfrm>
            <a:off x="807448" y="1965428"/>
            <a:ext cx="6719878" cy="4702071"/>
          </a:xfrm>
        </p:spPr>
        <p:txBody>
          <a:bodyPr/>
          <a:lstStyle/>
          <a:p>
            <a:r>
              <a:rPr lang="en-US" dirty="0"/>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p>
          <a:p>
            <a:r>
              <a:rPr lang="en-US" b="1" i="0" dirty="0">
                <a:solidFill>
                  <a:srgbClr val="1A1A1A"/>
                </a:solidFill>
                <a:effectLst/>
                <a:latin typeface="Open Sans" panose="020B0606030504020204" pitchFamily="34" charset="0"/>
              </a:rPr>
              <a:t>SUPPORTED PLATFORMS</a:t>
            </a:r>
          </a:p>
          <a:p>
            <a:endParaRPr lang="en-US" dirty="0"/>
          </a:p>
          <a:p>
            <a:endParaRPr lang="en-US" dirty="0"/>
          </a:p>
          <a:p>
            <a:endParaRPr lang="en-US" dirty="0"/>
          </a:p>
          <a:p>
            <a:endParaRPr lang="en-US" dirty="0"/>
          </a:p>
        </p:txBody>
      </p:sp>
      <p:pic>
        <p:nvPicPr>
          <p:cNvPr id="8" name="Graphic 7" descr="World outline">
            <a:extLst>
              <a:ext uri="{FF2B5EF4-FFF2-40B4-BE49-F238E27FC236}">
                <a16:creationId xmlns:a16="http://schemas.microsoft.com/office/drawing/2014/main" id="{9212702F-FEEE-4028-8A1C-2B4594B4B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715" y="4681538"/>
            <a:ext cx="341312" cy="341312"/>
          </a:xfrm>
          <a:prstGeom prst="rect">
            <a:avLst/>
          </a:prstGeom>
        </p:spPr>
      </p:pic>
      <p:cxnSp>
        <p:nvCxnSpPr>
          <p:cNvPr id="10" name="Straight Connector 9">
            <a:extLst>
              <a:ext uri="{FF2B5EF4-FFF2-40B4-BE49-F238E27FC236}">
                <a16:creationId xmlns:a16="http://schemas.microsoft.com/office/drawing/2014/main" id="{ED18FACB-4A0E-4440-94B0-A2388F5ACD4E}"/>
              </a:ext>
            </a:extLst>
          </p:cNvPr>
          <p:cNvCxnSpPr/>
          <p:nvPr/>
        </p:nvCxnSpPr>
        <p:spPr>
          <a:xfrm>
            <a:off x="1800225" y="4810125"/>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EED8526-839E-4CBF-A811-FE7B58DE3F58}"/>
              </a:ext>
            </a:extLst>
          </p:cNvPr>
          <p:cNvCxnSpPr/>
          <p:nvPr/>
        </p:nvCxnSpPr>
        <p:spPr>
          <a:xfrm>
            <a:off x="1495425" y="4559619"/>
            <a:ext cx="0" cy="531813"/>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E6793E-5713-441D-AF02-EC1D509971D0}"/>
              </a:ext>
            </a:extLst>
          </p:cNvPr>
          <p:cNvSpPr txBox="1"/>
          <p:nvPr/>
        </p:nvSpPr>
        <p:spPr>
          <a:xfrm>
            <a:off x="1742688" y="4516887"/>
            <a:ext cx="141920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JavaScript</a:t>
            </a:r>
          </a:p>
        </p:txBody>
      </p:sp>
      <p:sp>
        <p:nvSpPr>
          <p:cNvPr id="18" name="TextBox 17">
            <a:extLst>
              <a:ext uri="{FF2B5EF4-FFF2-40B4-BE49-F238E27FC236}">
                <a16:creationId xmlns:a16="http://schemas.microsoft.com/office/drawing/2014/main" id="{B686E41B-3A3A-422F-969D-B7A38809A26E}"/>
              </a:ext>
            </a:extLst>
          </p:cNvPr>
          <p:cNvSpPr txBox="1"/>
          <p:nvPr/>
        </p:nvSpPr>
        <p:spPr>
          <a:xfrm>
            <a:off x="2855340" y="4548772"/>
            <a:ext cx="1086626"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Angular</a:t>
            </a:r>
          </a:p>
        </p:txBody>
      </p:sp>
      <p:sp>
        <p:nvSpPr>
          <p:cNvPr id="19" name="TextBox 18">
            <a:extLst>
              <a:ext uri="{FF2B5EF4-FFF2-40B4-BE49-F238E27FC236}">
                <a16:creationId xmlns:a16="http://schemas.microsoft.com/office/drawing/2014/main" id="{59F0943C-6858-4C7C-9E89-7287F74DC1D6}"/>
              </a:ext>
            </a:extLst>
          </p:cNvPr>
          <p:cNvSpPr txBox="1"/>
          <p:nvPr/>
        </p:nvSpPr>
        <p:spPr>
          <a:xfrm>
            <a:off x="3928471" y="4554987"/>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React</a:t>
            </a:r>
          </a:p>
        </p:txBody>
      </p:sp>
      <p:sp>
        <p:nvSpPr>
          <p:cNvPr id="20" name="TextBox 19">
            <a:extLst>
              <a:ext uri="{FF2B5EF4-FFF2-40B4-BE49-F238E27FC236}">
                <a16:creationId xmlns:a16="http://schemas.microsoft.com/office/drawing/2014/main" id="{AE0F34FD-D816-4CE0-B216-C285B46086A8}"/>
              </a:ext>
            </a:extLst>
          </p:cNvPr>
          <p:cNvSpPr txBox="1"/>
          <p:nvPr/>
        </p:nvSpPr>
        <p:spPr>
          <a:xfrm>
            <a:off x="4824405" y="4572992"/>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Vue</a:t>
            </a:r>
          </a:p>
        </p:txBody>
      </p:sp>
      <p:sp>
        <p:nvSpPr>
          <p:cNvPr id="21" name="TextBox 20">
            <a:extLst>
              <a:ext uri="{FF2B5EF4-FFF2-40B4-BE49-F238E27FC236}">
                <a16:creationId xmlns:a16="http://schemas.microsoft.com/office/drawing/2014/main" id="{A88E3AF8-0C6F-4AAF-900C-5EF9E6B0AE02}"/>
              </a:ext>
            </a:extLst>
          </p:cNvPr>
          <p:cNvSpPr txBox="1"/>
          <p:nvPr/>
        </p:nvSpPr>
        <p:spPr>
          <a:xfrm>
            <a:off x="5524902" y="4548771"/>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Blazor</a:t>
            </a:r>
            <a:endParaRPr lang="en-US" sz="1400" dirty="0">
              <a:solidFill>
                <a:srgbClr val="0070C0"/>
              </a:solidFill>
            </a:endParaRPr>
          </a:p>
        </p:txBody>
      </p:sp>
      <p:sp>
        <p:nvSpPr>
          <p:cNvPr id="22" name="TextBox 21">
            <a:extLst>
              <a:ext uri="{FF2B5EF4-FFF2-40B4-BE49-F238E27FC236}">
                <a16:creationId xmlns:a16="http://schemas.microsoft.com/office/drawing/2014/main" id="{85978AC7-196E-4B38-8F35-2AE97E2FE404}"/>
              </a:ext>
            </a:extLst>
          </p:cNvPr>
          <p:cNvSpPr txBox="1"/>
          <p:nvPr/>
        </p:nvSpPr>
        <p:spPr>
          <a:xfrm>
            <a:off x="1739889" y="4863358"/>
            <a:ext cx="161766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Calibri (Body)"/>
              </a:rPr>
              <a:t> </a:t>
            </a:r>
            <a:r>
              <a:rPr lang="en-US" sz="1400" b="0" i="0" u="sng" dirty="0">
                <a:solidFill>
                  <a:srgbClr val="0D98FF"/>
                </a:solidFill>
                <a:effectLst/>
                <a:latin typeface="Calibri (Body)"/>
                <a:hlinkClick r:id="rId4"/>
              </a:rPr>
              <a:t>ASP.NET MVC</a:t>
            </a:r>
            <a:endParaRPr lang="en-US" sz="1400" dirty="0">
              <a:solidFill>
                <a:srgbClr val="0070C0"/>
              </a:solidFill>
              <a:latin typeface="Calibri (Body)"/>
            </a:endParaRPr>
          </a:p>
        </p:txBody>
      </p:sp>
      <p:sp>
        <p:nvSpPr>
          <p:cNvPr id="23" name="TextBox 22">
            <a:extLst>
              <a:ext uri="{FF2B5EF4-FFF2-40B4-BE49-F238E27FC236}">
                <a16:creationId xmlns:a16="http://schemas.microsoft.com/office/drawing/2014/main" id="{A01A5B44-8E64-4ECC-9959-D5FAF612D197}"/>
              </a:ext>
            </a:extLst>
          </p:cNvPr>
          <p:cNvSpPr txBox="1"/>
          <p:nvPr/>
        </p:nvSpPr>
        <p:spPr>
          <a:xfrm>
            <a:off x="6471256" y="4554987"/>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Calibri (Body)"/>
                <a:hlinkClick r:id="rId5"/>
              </a:rPr>
              <a:t>jQuery</a:t>
            </a:r>
            <a:endParaRPr lang="en-US" sz="1400" dirty="0">
              <a:solidFill>
                <a:srgbClr val="0070C0"/>
              </a:solidFill>
              <a:latin typeface="Calibri (Body)"/>
            </a:endParaRPr>
          </a:p>
        </p:txBody>
      </p:sp>
      <p:sp>
        <p:nvSpPr>
          <p:cNvPr id="24" name="TextBox 23">
            <a:extLst>
              <a:ext uri="{FF2B5EF4-FFF2-40B4-BE49-F238E27FC236}">
                <a16:creationId xmlns:a16="http://schemas.microsoft.com/office/drawing/2014/main" id="{783217F2-8FA7-4949-A32E-1859D2A1C016}"/>
              </a:ext>
            </a:extLst>
          </p:cNvPr>
          <p:cNvSpPr txBox="1"/>
          <p:nvPr/>
        </p:nvSpPr>
        <p:spPr>
          <a:xfrm>
            <a:off x="3328964" y="4881685"/>
            <a:ext cx="151884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Core</a:t>
            </a:r>
          </a:p>
        </p:txBody>
      </p:sp>
      <p:sp>
        <p:nvSpPr>
          <p:cNvPr id="25" name="TextBox 24">
            <a:extLst>
              <a:ext uri="{FF2B5EF4-FFF2-40B4-BE49-F238E27FC236}">
                <a16:creationId xmlns:a16="http://schemas.microsoft.com/office/drawing/2014/main" id="{80316E9F-32F6-4981-9945-4D0E1D4FC7E9}"/>
              </a:ext>
            </a:extLst>
          </p:cNvPr>
          <p:cNvSpPr txBox="1"/>
          <p:nvPr/>
        </p:nvSpPr>
        <p:spPr>
          <a:xfrm>
            <a:off x="1753000" y="5630927"/>
            <a:ext cx="1304524"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WinsForms</a:t>
            </a:r>
            <a:endParaRPr lang="en-US" sz="1400" dirty="0">
              <a:solidFill>
                <a:srgbClr val="0070C0"/>
              </a:solidFill>
            </a:endParaRPr>
          </a:p>
        </p:txBody>
      </p:sp>
      <p:sp>
        <p:nvSpPr>
          <p:cNvPr id="29" name="TextBox 28">
            <a:extLst>
              <a:ext uri="{FF2B5EF4-FFF2-40B4-BE49-F238E27FC236}">
                <a16:creationId xmlns:a16="http://schemas.microsoft.com/office/drawing/2014/main" id="{57D495D6-E803-4251-982F-5407C37DCF37}"/>
              </a:ext>
            </a:extLst>
          </p:cNvPr>
          <p:cNvSpPr txBox="1"/>
          <p:nvPr/>
        </p:nvSpPr>
        <p:spPr>
          <a:xfrm>
            <a:off x="4847813" y="4883894"/>
            <a:ext cx="2022486"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Web Forms</a:t>
            </a:r>
          </a:p>
        </p:txBody>
      </p:sp>
      <p:sp>
        <p:nvSpPr>
          <p:cNvPr id="30" name="TextBox 29">
            <a:extLst>
              <a:ext uri="{FF2B5EF4-FFF2-40B4-BE49-F238E27FC236}">
                <a16:creationId xmlns:a16="http://schemas.microsoft.com/office/drawing/2014/main" id="{34834D89-A61B-44FC-8275-454D7CD240E3}"/>
              </a:ext>
            </a:extLst>
          </p:cNvPr>
          <p:cNvSpPr txBox="1"/>
          <p:nvPr/>
        </p:nvSpPr>
        <p:spPr>
          <a:xfrm>
            <a:off x="3200393" y="5659501"/>
            <a:ext cx="143827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.NET MAUI</a:t>
            </a:r>
          </a:p>
        </p:txBody>
      </p:sp>
      <p:sp>
        <p:nvSpPr>
          <p:cNvPr id="31" name="TextBox 30">
            <a:extLst>
              <a:ext uri="{FF2B5EF4-FFF2-40B4-BE49-F238E27FC236}">
                <a16:creationId xmlns:a16="http://schemas.microsoft.com/office/drawing/2014/main" id="{CCD330B7-8016-4CFF-B41E-7A499C2D4095}"/>
              </a:ext>
            </a:extLst>
          </p:cNvPr>
          <p:cNvSpPr txBox="1"/>
          <p:nvPr/>
        </p:nvSpPr>
        <p:spPr>
          <a:xfrm>
            <a:off x="4819062" y="5659500"/>
            <a:ext cx="112911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pic>
        <p:nvPicPr>
          <p:cNvPr id="34" name="Graphic 33" descr="Monitor outline">
            <a:extLst>
              <a:ext uri="{FF2B5EF4-FFF2-40B4-BE49-F238E27FC236}">
                <a16:creationId xmlns:a16="http://schemas.microsoft.com/office/drawing/2014/main" id="{98140BD9-22D2-4B3A-ACE2-2B6F17513C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714" y="5624379"/>
            <a:ext cx="341313" cy="341313"/>
          </a:xfrm>
          <a:prstGeom prst="rect">
            <a:avLst/>
          </a:prstGeom>
        </p:spPr>
      </p:pic>
      <p:cxnSp>
        <p:nvCxnSpPr>
          <p:cNvPr id="35" name="Straight Connector 34">
            <a:extLst>
              <a:ext uri="{FF2B5EF4-FFF2-40B4-BE49-F238E27FC236}">
                <a16:creationId xmlns:a16="http://schemas.microsoft.com/office/drawing/2014/main" id="{8C66CDAA-E370-4A35-976E-9E51402CC64A}"/>
              </a:ext>
            </a:extLst>
          </p:cNvPr>
          <p:cNvCxnSpPr>
            <a:cxnSpLocks/>
          </p:cNvCxnSpPr>
          <p:nvPr/>
        </p:nvCxnSpPr>
        <p:spPr>
          <a:xfrm>
            <a:off x="1495425" y="5587072"/>
            <a:ext cx="0" cy="37862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2F699E-7909-406F-B80D-58E7656FA791}"/>
              </a:ext>
            </a:extLst>
          </p:cNvPr>
          <p:cNvSpPr txBox="1"/>
          <p:nvPr/>
        </p:nvSpPr>
        <p:spPr>
          <a:xfrm>
            <a:off x="1772018" y="6247075"/>
            <a:ext cx="1304522" cy="523220"/>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.NET MAUI</a:t>
            </a:r>
          </a:p>
          <a:p>
            <a:pPr marL="285750" indent="-285750">
              <a:buClr>
                <a:schemeClr val="bg1">
                  <a:lumMod val="65000"/>
                </a:schemeClr>
              </a:buClr>
              <a:buSzPct val="125000"/>
              <a:buFont typeface="Arial" panose="020B0604020202020204" pitchFamily="34" charset="0"/>
              <a:buChar char="•"/>
            </a:pPr>
            <a:endParaRPr lang="en-US" sz="1400" dirty="0">
              <a:solidFill>
                <a:srgbClr val="0070C0"/>
              </a:solidFill>
            </a:endParaRPr>
          </a:p>
        </p:txBody>
      </p:sp>
      <p:sp>
        <p:nvSpPr>
          <p:cNvPr id="40" name="TextBox 39">
            <a:extLst>
              <a:ext uri="{FF2B5EF4-FFF2-40B4-BE49-F238E27FC236}">
                <a16:creationId xmlns:a16="http://schemas.microsoft.com/office/drawing/2014/main" id="{BD58CF09-1BFA-46CD-9758-C63400C9D33A}"/>
              </a:ext>
            </a:extLst>
          </p:cNvPr>
          <p:cNvSpPr txBox="1"/>
          <p:nvPr/>
        </p:nvSpPr>
        <p:spPr>
          <a:xfrm>
            <a:off x="3288635" y="6247075"/>
            <a:ext cx="135003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cxnSp>
        <p:nvCxnSpPr>
          <p:cNvPr id="41" name="Straight Connector 40">
            <a:extLst>
              <a:ext uri="{FF2B5EF4-FFF2-40B4-BE49-F238E27FC236}">
                <a16:creationId xmlns:a16="http://schemas.microsoft.com/office/drawing/2014/main" id="{D5CC69C2-E35B-485F-B26E-320A443CE221}"/>
              </a:ext>
            </a:extLst>
          </p:cNvPr>
          <p:cNvCxnSpPr>
            <a:cxnSpLocks/>
          </p:cNvCxnSpPr>
          <p:nvPr/>
        </p:nvCxnSpPr>
        <p:spPr>
          <a:xfrm>
            <a:off x="1495425" y="6160158"/>
            <a:ext cx="0" cy="41923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Smart Phone outline">
            <a:extLst>
              <a:ext uri="{FF2B5EF4-FFF2-40B4-BE49-F238E27FC236}">
                <a16:creationId xmlns:a16="http://schemas.microsoft.com/office/drawing/2014/main" id="{47A8044F-6938-4382-9777-ACA0053F00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4388" y="6247075"/>
            <a:ext cx="295963" cy="295963"/>
          </a:xfrm>
          <a:prstGeom prst="rect">
            <a:avLst/>
          </a:prstGeom>
        </p:spPr>
      </p:pic>
      <p:pic>
        <p:nvPicPr>
          <p:cNvPr id="9" name="Picture Placeholder 8" descr="A picture containing icon&#10;&#10;Description automatically generated">
            <a:extLst>
              <a:ext uri="{FF2B5EF4-FFF2-40B4-BE49-F238E27FC236}">
                <a16:creationId xmlns:a16="http://schemas.microsoft.com/office/drawing/2014/main" id="{F1A839D3-B6ED-4813-83C8-81710B78AF62}"/>
              </a:ext>
            </a:extLst>
          </p:cNvPr>
          <p:cNvPicPr>
            <a:picLocks noGrp="1" noChangeAspect="1"/>
          </p:cNvPicPr>
          <p:nvPr>
            <p:ph type="pic" idx="1"/>
          </p:nvPr>
        </p:nvPicPr>
        <p:blipFill>
          <a:blip r:embed="rId10">
            <a:extLst>
              <a:ext uri="{28A0092B-C50C-407E-A947-70E740481C1C}">
                <a14:useLocalDpi xmlns:a14="http://schemas.microsoft.com/office/drawing/2010/main" val="0"/>
              </a:ext>
            </a:extLst>
          </a:blip>
          <a:srcRect t="5844" b="5844"/>
          <a:stretch>
            <a:fillRect/>
          </a:stretch>
        </p:blipFill>
        <p:spPr>
          <a:xfrm>
            <a:off x="7418588" y="1014954"/>
            <a:ext cx="4878187" cy="3851861"/>
          </a:xfrm>
        </p:spPr>
      </p:pic>
    </p:spTree>
    <p:extLst>
      <p:ext uri="{BB962C8B-B14F-4D97-AF65-F5344CB8AC3E}">
        <p14:creationId xmlns:p14="http://schemas.microsoft.com/office/powerpoint/2010/main" val="330085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236D-C71E-40D0-BAE3-2C8BA2F66BED}"/>
              </a:ext>
            </a:extLst>
          </p:cNvPr>
          <p:cNvSpPr>
            <a:spLocks noGrp="1"/>
          </p:cNvSpPr>
          <p:nvPr>
            <p:ph type="title"/>
          </p:nvPr>
        </p:nvSpPr>
        <p:spPr>
          <a:xfrm>
            <a:off x="839788" y="457200"/>
            <a:ext cx="3932237" cy="1266825"/>
          </a:xfrm>
        </p:spPr>
        <p:txBody>
          <a:bodyPr/>
          <a:lstStyle/>
          <a:p>
            <a:r>
              <a:rPr lang="en-US" b="1" i="0" dirty="0" err="1">
                <a:solidFill>
                  <a:srgbClr val="1A1A1A"/>
                </a:solidFill>
                <a:effectLst/>
                <a:latin typeface="Open Sans" panose="020B0606030504020204" pitchFamily="34" charset="0"/>
              </a:rPr>
              <a:t>ListView</a:t>
            </a:r>
            <a:endParaRPr lang="en-US" dirty="0"/>
          </a:p>
        </p:txBody>
      </p:sp>
      <p:sp>
        <p:nvSpPr>
          <p:cNvPr id="4" name="Text Placeholder 3">
            <a:extLst>
              <a:ext uri="{FF2B5EF4-FFF2-40B4-BE49-F238E27FC236}">
                <a16:creationId xmlns:a16="http://schemas.microsoft.com/office/drawing/2014/main" id="{DB95105B-CE3C-43A6-AB96-62351C7F6C12}"/>
              </a:ext>
            </a:extLst>
          </p:cNvPr>
          <p:cNvSpPr>
            <a:spLocks noGrp="1"/>
          </p:cNvSpPr>
          <p:nvPr>
            <p:ph type="body" sz="half" idx="2"/>
          </p:nvPr>
        </p:nvSpPr>
        <p:spPr>
          <a:xfrm>
            <a:off x="807448" y="1965428"/>
            <a:ext cx="6526801" cy="4702071"/>
          </a:xfrm>
        </p:spPr>
        <p:txBody>
          <a:bodyPr/>
          <a:lstStyle/>
          <a:p>
            <a:r>
              <a:rPr lang="en-US" dirty="0"/>
              <a:t>The </a:t>
            </a:r>
            <a:r>
              <a:rPr lang="en-US" dirty="0" err="1"/>
              <a:t>ListView</a:t>
            </a:r>
            <a:r>
              <a:rPr lang="en-US" dirty="0"/>
              <a:t> renders a set of data items with UI views or custom templates. It has many features like grouping, sorting, filtering, paging, swiping, multiple selection, drag and drop, and different layout types. The </a:t>
            </a:r>
            <a:r>
              <a:rPr lang="en-US" dirty="0" err="1"/>
              <a:t>ListView</a:t>
            </a:r>
            <a:r>
              <a:rPr lang="en-US" dirty="0"/>
              <a:t> control has been optimized to work with large amounts of data.</a:t>
            </a:r>
          </a:p>
          <a:p>
            <a:endParaRPr lang="en-US" dirty="0"/>
          </a:p>
          <a:p>
            <a:r>
              <a:rPr lang="en-US" b="1" i="0" dirty="0">
                <a:solidFill>
                  <a:srgbClr val="1A1A1A"/>
                </a:solidFill>
                <a:effectLst/>
                <a:latin typeface="Open Sans" panose="020B0606030504020204" pitchFamily="34" charset="0"/>
              </a:rPr>
              <a:t>SUPPORTED PLATFORMS</a:t>
            </a:r>
          </a:p>
          <a:p>
            <a:endParaRPr lang="en-US" dirty="0"/>
          </a:p>
          <a:p>
            <a:endParaRPr lang="en-US" dirty="0"/>
          </a:p>
          <a:p>
            <a:endParaRPr lang="en-US" dirty="0"/>
          </a:p>
          <a:p>
            <a:endParaRPr lang="en-US" dirty="0"/>
          </a:p>
        </p:txBody>
      </p:sp>
      <p:pic>
        <p:nvPicPr>
          <p:cNvPr id="8" name="Graphic 7" descr="World outline">
            <a:extLst>
              <a:ext uri="{FF2B5EF4-FFF2-40B4-BE49-F238E27FC236}">
                <a16:creationId xmlns:a16="http://schemas.microsoft.com/office/drawing/2014/main" id="{9212702F-FEEE-4028-8A1C-2B4594B4B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715" y="4681538"/>
            <a:ext cx="341312" cy="341312"/>
          </a:xfrm>
          <a:prstGeom prst="rect">
            <a:avLst/>
          </a:prstGeom>
        </p:spPr>
      </p:pic>
      <p:cxnSp>
        <p:nvCxnSpPr>
          <p:cNvPr id="10" name="Straight Connector 9">
            <a:extLst>
              <a:ext uri="{FF2B5EF4-FFF2-40B4-BE49-F238E27FC236}">
                <a16:creationId xmlns:a16="http://schemas.microsoft.com/office/drawing/2014/main" id="{ED18FACB-4A0E-4440-94B0-A2388F5ACD4E}"/>
              </a:ext>
            </a:extLst>
          </p:cNvPr>
          <p:cNvCxnSpPr/>
          <p:nvPr/>
        </p:nvCxnSpPr>
        <p:spPr>
          <a:xfrm>
            <a:off x="1800225" y="4810125"/>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EED8526-839E-4CBF-A811-FE7B58DE3F58}"/>
              </a:ext>
            </a:extLst>
          </p:cNvPr>
          <p:cNvCxnSpPr/>
          <p:nvPr/>
        </p:nvCxnSpPr>
        <p:spPr>
          <a:xfrm>
            <a:off x="1495425" y="4559619"/>
            <a:ext cx="0" cy="531813"/>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E6793E-5713-441D-AF02-EC1D509971D0}"/>
              </a:ext>
            </a:extLst>
          </p:cNvPr>
          <p:cNvSpPr txBox="1"/>
          <p:nvPr/>
        </p:nvSpPr>
        <p:spPr>
          <a:xfrm>
            <a:off x="1742688" y="4516887"/>
            <a:ext cx="141920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JavaScript</a:t>
            </a:r>
          </a:p>
        </p:txBody>
      </p:sp>
      <p:sp>
        <p:nvSpPr>
          <p:cNvPr id="18" name="TextBox 17">
            <a:extLst>
              <a:ext uri="{FF2B5EF4-FFF2-40B4-BE49-F238E27FC236}">
                <a16:creationId xmlns:a16="http://schemas.microsoft.com/office/drawing/2014/main" id="{B686E41B-3A3A-422F-969D-B7A38809A26E}"/>
              </a:ext>
            </a:extLst>
          </p:cNvPr>
          <p:cNvSpPr txBox="1"/>
          <p:nvPr/>
        </p:nvSpPr>
        <p:spPr>
          <a:xfrm>
            <a:off x="2901137" y="4510670"/>
            <a:ext cx="141920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Angular</a:t>
            </a:r>
          </a:p>
        </p:txBody>
      </p:sp>
      <p:sp>
        <p:nvSpPr>
          <p:cNvPr id="19" name="TextBox 18">
            <a:extLst>
              <a:ext uri="{FF2B5EF4-FFF2-40B4-BE49-F238E27FC236}">
                <a16:creationId xmlns:a16="http://schemas.microsoft.com/office/drawing/2014/main" id="{59F0943C-6858-4C7C-9E89-7287F74DC1D6}"/>
              </a:ext>
            </a:extLst>
          </p:cNvPr>
          <p:cNvSpPr txBox="1"/>
          <p:nvPr/>
        </p:nvSpPr>
        <p:spPr>
          <a:xfrm>
            <a:off x="4004671" y="4516887"/>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React</a:t>
            </a:r>
          </a:p>
        </p:txBody>
      </p:sp>
      <p:sp>
        <p:nvSpPr>
          <p:cNvPr id="20" name="TextBox 19">
            <a:extLst>
              <a:ext uri="{FF2B5EF4-FFF2-40B4-BE49-F238E27FC236}">
                <a16:creationId xmlns:a16="http://schemas.microsoft.com/office/drawing/2014/main" id="{AE0F34FD-D816-4CE0-B216-C285B46086A8}"/>
              </a:ext>
            </a:extLst>
          </p:cNvPr>
          <p:cNvSpPr txBox="1"/>
          <p:nvPr/>
        </p:nvSpPr>
        <p:spPr>
          <a:xfrm>
            <a:off x="5052972" y="4508223"/>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Vue</a:t>
            </a:r>
          </a:p>
        </p:txBody>
      </p:sp>
      <p:sp>
        <p:nvSpPr>
          <p:cNvPr id="21" name="TextBox 20">
            <a:extLst>
              <a:ext uri="{FF2B5EF4-FFF2-40B4-BE49-F238E27FC236}">
                <a16:creationId xmlns:a16="http://schemas.microsoft.com/office/drawing/2014/main" id="{A88E3AF8-0C6F-4AAF-900C-5EF9E6B0AE02}"/>
              </a:ext>
            </a:extLst>
          </p:cNvPr>
          <p:cNvSpPr txBox="1"/>
          <p:nvPr/>
        </p:nvSpPr>
        <p:spPr>
          <a:xfrm>
            <a:off x="5929311" y="4508223"/>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Blazor</a:t>
            </a:r>
            <a:endParaRPr lang="en-US" sz="1400" dirty="0">
              <a:solidFill>
                <a:srgbClr val="0070C0"/>
              </a:solidFill>
            </a:endParaRPr>
          </a:p>
        </p:txBody>
      </p:sp>
      <p:sp>
        <p:nvSpPr>
          <p:cNvPr id="22" name="TextBox 21">
            <a:extLst>
              <a:ext uri="{FF2B5EF4-FFF2-40B4-BE49-F238E27FC236}">
                <a16:creationId xmlns:a16="http://schemas.microsoft.com/office/drawing/2014/main" id="{85978AC7-196E-4B38-8F35-2AE97E2FE404}"/>
              </a:ext>
            </a:extLst>
          </p:cNvPr>
          <p:cNvSpPr txBox="1"/>
          <p:nvPr/>
        </p:nvSpPr>
        <p:spPr>
          <a:xfrm>
            <a:off x="3933580" y="4807282"/>
            <a:ext cx="161766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Calibri (Body)"/>
              </a:rPr>
              <a:t> </a:t>
            </a:r>
            <a:r>
              <a:rPr lang="en-US" sz="1400" b="0" i="0" u="sng" dirty="0">
                <a:solidFill>
                  <a:srgbClr val="0D98FF"/>
                </a:solidFill>
                <a:effectLst/>
                <a:latin typeface="Calibri (Body)"/>
                <a:hlinkClick r:id="rId4"/>
              </a:rPr>
              <a:t>ASP.NET MVC</a:t>
            </a:r>
            <a:endParaRPr lang="en-US" sz="1400" dirty="0">
              <a:solidFill>
                <a:srgbClr val="0070C0"/>
              </a:solidFill>
              <a:latin typeface="Calibri (Body)"/>
            </a:endParaRPr>
          </a:p>
        </p:txBody>
      </p:sp>
      <p:sp>
        <p:nvSpPr>
          <p:cNvPr id="23" name="TextBox 22">
            <a:extLst>
              <a:ext uri="{FF2B5EF4-FFF2-40B4-BE49-F238E27FC236}">
                <a16:creationId xmlns:a16="http://schemas.microsoft.com/office/drawing/2014/main" id="{A01A5B44-8E64-4ECC-9959-D5FAF612D197}"/>
              </a:ext>
            </a:extLst>
          </p:cNvPr>
          <p:cNvSpPr txBox="1"/>
          <p:nvPr/>
        </p:nvSpPr>
        <p:spPr>
          <a:xfrm>
            <a:off x="2902964" y="4802286"/>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Calibri (Body)"/>
                <a:hlinkClick r:id="rId5"/>
              </a:rPr>
              <a:t>jQuery</a:t>
            </a:r>
            <a:endParaRPr lang="en-US" sz="1400" dirty="0">
              <a:solidFill>
                <a:srgbClr val="0070C0"/>
              </a:solidFill>
              <a:latin typeface="Calibri (Body)"/>
            </a:endParaRPr>
          </a:p>
        </p:txBody>
      </p:sp>
      <p:sp>
        <p:nvSpPr>
          <p:cNvPr id="24" name="TextBox 23">
            <a:extLst>
              <a:ext uri="{FF2B5EF4-FFF2-40B4-BE49-F238E27FC236}">
                <a16:creationId xmlns:a16="http://schemas.microsoft.com/office/drawing/2014/main" id="{783217F2-8FA7-4949-A32E-1859D2A1C016}"/>
              </a:ext>
            </a:extLst>
          </p:cNvPr>
          <p:cNvSpPr txBox="1"/>
          <p:nvPr/>
        </p:nvSpPr>
        <p:spPr>
          <a:xfrm>
            <a:off x="5454443" y="4811914"/>
            <a:ext cx="151884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Core</a:t>
            </a:r>
          </a:p>
        </p:txBody>
      </p:sp>
      <p:sp>
        <p:nvSpPr>
          <p:cNvPr id="25" name="TextBox 24">
            <a:extLst>
              <a:ext uri="{FF2B5EF4-FFF2-40B4-BE49-F238E27FC236}">
                <a16:creationId xmlns:a16="http://schemas.microsoft.com/office/drawing/2014/main" id="{80316E9F-32F6-4981-9945-4D0E1D4FC7E9}"/>
              </a:ext>
            </a:extLst>
          </p:cNvPr>
          <p:cNvSpPr txBox="1"/>
          <p:nvPr/>
        </p:nvSpPr>
        <p:spPr>
          <a:xfrm>
            <a:off x="1753000" y="5630927"/>
            <a:ext cx="1304524"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WinsForms</a:t>
            </a:r>
            <a:endParaRPr lang="en-US" sz="1400" dirty="0">
              <a:solidFill>
                <a:srgbClr val="0070C0"/>
              </a:solidFill>
            </a:endParaRPr>
          </a:p>
        </p:txBody>
      </p:sp>
      <p:sp>
        <p:nvSpPr>
          <p:cNvPr id="26" name="TextBox 25">
            <a:extLst>
              <a:ext uri="{FF2B5EF4-FFF2-40B4-BE49-F238E27FC236}">
                <a16:creationId xmlns:a16="http://schemas.microsoft.com/office/drawing/2014/main" id="{41886096-2423-43C5-A83F-263E2DE1B4E5}"/>
              </a:ext>
            </a:extLst>
          </p:cNvPr>
          <p:cNvSpPr txBox="1"/>
          <p:nvPr/>
        </p:nvSpPr>
        <p:spPr>
          <a:xfrm>
            <a:off x="6527997" y="5640451"/>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UWP</a:t>
            </a:r>
          </a:p>
        </p:txBody>
      </p:sp>
      <p:sp>
        <p:nvSpPr>
          <p:cNvPr id="27" name="TextBox 26">
            <a:extLst>
              <a:ext uri="{FF2B5EF4-FFF2-40B4-BE49-F238E27FC236}">
                <a16:creationId xmlns:a16="http://schemas.microsoft.com/office/drawing/2014/main" id="{AF45A89E-834A-4A0B-BD51-C60B1B31B179}"/>
              </a:ext>
            </a:extLst>
          </p:cNvPr>
          <p:cNvSpPr txBox="1"/>
          <p:nvPr/>
        </p:nvSpPr>
        <p:spPr>
          <a:xfrm>
            <a:off x="3705328" y="5640451"/>
            <a:ext cx="101243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err="1">
                <a:solidFill>
                  <a:srgbClr val="0070C0"/>
                </a:solidFill>
              </a:rPr>
              <a:t>WinUI</a:t>
            </a:r>
            <a:endParaRPr lang="en-US" sz="1400" dirty="0">
              <a:solidFill>
                <a:srgbClr val="0070C0"/>
              </a:solidFill>
            </a:endParaRPr>
          </a:p>
        </p:txBody>
      </p:sp>
      <p:sp>
        <p:nvSpPr>
          <p:cNvPr id="28" name="TextBox 27">
            <a:extLst>
              <a:ext uri="{FF2B5EF4-FFF2-40B4-BE49-F238E27FC236}">
                <a16:creationId xmlns:a16="http://schemas.microsoft.com/office/drawing/2014/main" id="{E259DFB5-3380-4C0D-A19E-130A8BBAA67E}"/>
              </a:ext>
            </a:extLst>
          </p:cNvPr>
          <p:cNvSpPr txBox="1"/>
          <p:nvPr/>
        </p:nvSpPr>
        <p:spPr>
          <a:xfrm>
            <a:off x="1742688" y="4799899"/>
            <a:ext cx="1104107"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Calibri (Body)"/>
                <a:hlinkClick r:id="rId6"/>
              </a:rPr>
              <a:t>Flutter</a:t>
            </a:r>
            <a:endParaRPr lang="en-US" sz="1400" dirty="0">
              <a:solidFill>
                <a:srgbClr val="0070C0"/>
              </a:solidFill>
              <a:latin typeface="Calibri (Body)"/>
            </a:endParaRPr>
          </a:p>
        </p:txBody>
      </p:sp>
      <p:sp>
        <p:nvSpPr>
          <p:cNvPr id="29" name="TextBox 28">
            <a:extLst>
              <a:ext uri="{FF2B5EF4-FFF2-40B4-BE49-F238E27FC236}">
                <a16:creationId xmlns:a16="http://schemas.microsoft.com/office/drawing/2014/main" id="{57D495D6-E803-4251-982F-5407C37DCF37}"/>
              </a:ext>
            </a:extLst>
          </p:cNvPr>
          <p:cNvSpPr txBox="1"/>
          <p:nvPr/>
        </p:nvSpPr>
        <p:spPr>
          <a:xfrm>
            <a:off x="1745750" y="5115482"/>
            <a:ext cx="2022486"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ASP.NET Web Forms</a:t>
            </a:r>
          </a:p>
        </p:txBody>
      </p:sp>
      <p:sp>
        <p:nvSpPr>
          <p:cNvPr id="30" name="TextBox 29">
            <a:extLst>
              <a:ext uri="{FF2B5EF4-FFF2-40B4-BE49-F238E27FC236}">
                <a16:creationId xmlns:a16="http://schemas.microsoft.com/office/drawing/2014/main" id="{34834D89-A61B-44FC-8275-454D7CD240E3}"/>
              </a:ext>
            </a:extLst>
          </p:cNvPr>
          <p:cNvSpPr txBox="1"/>
          <p:nvPr/>
        </p:nvSpPr>
        <p:spPr>
          <a:xfrm>
            <a:off x="2943217" y="5641146"/>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WPF</a:t>
            </a:r>
          </a:p>
        </p:txBody>
      </p:sp>
      <p:sp>
        <p:nvSpPr>
          <p:cNvPr id="31" name="TextBox 30">
            <a:extLst>
              <a:ext uri="{FF2B5EF4-FFF2-40B4-BE49-F238E27FC236}">
                <a16:creationId xmlns:a16="http://schemas.microsoft.com/office/drawing/2014/main" id="{CCD330B7-8016-4CFF-B41E-7A499C2D4095}"/>
              </a:ext>
            </a:extLst>
          </p:cNvPr>
          <p:cNvSpPr txBox="1"/>
          <p:nvPr/>
        </p:nvSpPr>
        <p:spPr>
          <a:xfrm>
            <a:off x="5498268" y="5647662"/>
            <a:ext cx="112911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sp>
        <p:nvSpPr>
          <p:cNvPr id="32" name="TextBox 31">
            <a:extLst>
              <a:ext uri="{FF2B5EF4-FFF2-40B4-BE49-F238E27FC236}">
                <a16:creationId xmlns:a16="http://schemas.microsoft.com/office/drawing/2014/main" id="{A86B0913-A40E-4E9B-875B-6AC98E88C886}"/>
              </a:ext>
            </a:extLst>
          </p:cNvPr>
          <p:cNvSpPr txBox="1"/>
          <p:nvPr/>
        </p:nvSpPr>
        <p:spPr>
          <a:xfrm>
            <a:off x="4610445" y="5640451"/>
            <a:ext cx="1012433"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Flutter</a:t>
            </a:r>
          </a:p>
        </p:txBody>
      </p:sp>
      <p:pic>
        <p:nvPicPr>
          <p:cNvPr id="34" name="Graphic 33" descr="Monitor outline">
            <a:extLst>
              <a:ext uri="{FF2B5EF4-FFF2-40B4-BE49-F238E27FC236}">
                <a16:creationId xmlns:a16="http://schemas.microsoft.com/office/drawing/2014/main" id="{98140BD9-22D2-4B3A-ACE2-2B6F17513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1714" y="5624379"/>
            <a:ext cx="341313" cy="341313"/>
          </a:xfrm>
          <a:prstGeom prst="rect">
            <a:avLst/>
          </a:prstGeom>
        </p:spPr>
      </p:pic>
      <p:cxnSp>
        <p:nvCxnSpPr>
          <p:cNvPr id="35" name="Straight Connector 34">
            <a:extLst>
              <a:ext uri="{FF2B5EF4-FFF2-40B4-BE49-F238E27FC236}">
                <a16:creationId xmlns:a16="http://schemas.microsoft.com/office/drawing/2014/main" id="{8C66CDAA-E370-4A35-976E-9E51402CC64A}"/>
              </a:ext>
            </a:extLst>
          </p:cNvPr>
          <p:cNvCxnSpPr>
            <a:cxnSpLocks/>
          </p:cNvCxnSpPr>
          <p:nvPr/>
        </p:nvCxnSpPr>
        <p:spPr>
          <a:xfrm>
            <a:off x="1495425" y="5587072"/>
            <a:ext cx="0" cy="37862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2F699E-7909-406F-B80D-58E7656FA791}"/>
              </a:ext>
            </a:extLst>
          </p:cNvPr>
          <p:cNvSpPr txBox="1"/>
          <p:nvPr/>
        </p:nvSpPr>
        <p:spPr>
          <a:xfrm>
            <a:off x="1772018" y="6247075"/>
            <a:ext cx="1129119"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Xamarin</a:t>
            </a:r>
          </a:p>
        </p:txBody>
      </p:sp>
      <p:sp>
        <p:nvSpPr>
          <p:cNvPr id="39" name="TextBox 38">
            <a:extLst>
              <a:ext uri="{FF2B5EF4-FFF2-40B4-BE49-F238E27FC236}">
                <a16:creationId xmlns:a16="http://schemas.microsoft.com/office/drawing/2014/main" id="{8214FE8B-059A-4067-998C-8A4F6EB1C56A}"/>
              </a:ext>
            </a:extLst>
          </p:cNvPr>
          <p:cNvSpPr txBox="1"/>
          <p:nvPr/>
        </p:nvSpPr>
        <p:spPr>
          <a:xfrm>
            <a:off x="3019425" y="6259576"/>
            <a:ext cx="1104112"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Flutter</a:t>
            </a:r>
          </a:p>
        </p:txBody>
      </p:sp>
      <p:sp>
        <p:nvSpPr>
          <p:cNvPr id="40" name="TextBox 39">
            <a:extLst>
              <a:ext uri="{FF2B5EF4-FFF2-40B4-BE49-F238E27FC236}">
                <a16:creationId xmlns:a16="http://schemas.microsoft.com/office/drawing/2014/main" id="{BD58CF09-1BFA-46CD-9758-C63400C9D33A}"/>
              </a:ext>
            </a:extLst>
          </p:cNvPr>
          <p:cNvSpPr txBox="1"/>
          <p:nvPr/>
        </p:nvSpPr>
        <p:spPr>
          <a:xfrm>
            <a:off x="4061022" y="6271617"/>
            <a:ext cx="890591" cy="307777"/>
          </a:xfrm>
          <a:prstGeom prst="rect">
            <a:avLst/>
          </a:prstGeom>
          <a:noFill/>
        </p:spPr>
        <p:txBody>
          <a:bodyPr wrap="square" rtlCol="0">
            <a:spAutoFit/>
          </a:bodyPr>
          <a:lstStyle/>
          <a:p>
            <a:pPr marL="285750" indent="-285750">
              <a:buClr>
                <a:schemeClr val="bg1">
                  <a:lumMod val="65000"/>
                </a:schemeClr>
              </a:buClr>
              <a:buSzPct val="125000"/>
              <a:buFont typeface="Arial" panose="020B0604020202020204" pitchFamily="34" charset="0"/>
              <a:buChar char="•"/>
            </a:pPr>
            <a:r>
              <a:rPr lang="en-US" sz="1400" dirty="0">
                <a:solidFill>
                  <a:srgbClr val="0070C0"/>
                </a:solidFill>
              </a:rPr>
              <a:t>UWP</a:t>
            </a:r>
          </a:p>
        </p:txBody>
      </p:sp>
      <p:cxnSp>
        <p:nvCxnSpPr>
          <p:cNvPr id="41" name="Straight Connector 40">
            <a:extLst>
              <a:ext uri="{FF2B5EF4-FFF2-40B4-BE49-F238E27FC236}">
                <a16:creationId xmlns:a16="http://schemas.microsoft.com/office/drawing/2014/main" id="{D5CC69C2-E35B-485F-B26E-320A443CE221}"/>
              </a:ext>
            </a:extLst>
          </p:cNvPr>
          <p:cNvCxnSpPr>
            <a:cxnSpLocks/>
          </p:cNvCxnSpPr>
          <p:nvPr/>
        </p:nvCxnSpPr>
        <p:spPr>
          <a:xfrm>
            <a:off x="1495425" y="6160158"/>
            <a:ext cx="0" cy="41923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Smart Phone outline">
            <a:extLst>
              <a:ext uri="{FF2B5EF4-FFF2-40B4-BE49-F238E27FC236}">
                <a16:creationId xmlns:a16="http://schemas.microsoft.com/office/drawing/2014/main" id="{47A8044F-6938-4382-9777-ACA0053F00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4388" y="6247075"/>
            <a:ext cx="295963" cy="295963"/>
          </a:xfrm>
          <a:prstGeom prst="rect">
            <a:avLst/>
          </a:prstGeom>
        </p:spPr>
      </p:pic>
      <p:pic>
        <p:nvPicPr>
          <p:cNvPr id="7" name="Picture Placeholder 6" descr="Graphical user interface&#10;&#10;Description automatically generated">
            <a:extLst>
              <a:ext uri="{FF2B5EF4-FFF2-40B4-BE49-F238E27FC236}">
                <a16:creationId xmlns:a16="http://schemas.microsoft.com/office/drawing/2014/main" id="{CFFDB1B7-A25F-4220-A96E-F2974F11854E}"/>
              </a:ext>
            </a:extLst>
          </p:cNvPr>
          <p:cNvPicPr>
            <a:picLocks noGrp="1" noChangeAspect="1"/>
          </p:cNvPicPr>
          <p:nvPr>
            <p:ph type="pic" idx="1"/>
          </p:nvPr>
        </p:nvPicPr>
        <p:blipFill>
          <a:blip r:embed="rId11">
            <a:extLst>
              <a:ext uri="{28A0092B-C50C-407E-A947-70E740481C1C}">
                <a14:useLocalDpi xmlns:a14="http://schemas.microsoft.com/office/drawing/2010/main" val="0"/>
              </a:ext>
            </a:extLst>
          </a:blip>
          <a:srcRect t="3649" b="3649"/>
          <a:stretch>
            <a:fillRect/>
          </a:stretch>
        </p:blipFill>
        <p:spPr>
          <a:xfrm>
            <a:off x="7581511" y="968726"/>
            <a:ext cx="4507025" cy="3712812"/>
          </a:xfrm>
        </p:spPr>
      </p:pic>
    </p:spTree>
    <p:extLst>
      <p:ext uri="{BB962C8B-B14F-4D97-AF65-F5344CB8AC3E}">
        <p14:creationId xmlns:p14="http://schemas.microsoft.com/office/powerpoint/2010/main" val="366651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287</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(Body)</vt:lpstr>
      <vt:lpstr>Calibri Light</vt:lpstr>
      <vt:lpstr>Open Sans</vt:lpstr>
      <vt:lpstr>Office Theme</vt:lpstr>
      <vt:lpstr>Most Popular Components </vt:lpstr>
      <vt:lpstr>List of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Sivabalan Ganesan</dc:creator>
  <cp:lastModifiedBy>Sivabalan Ganesan</cp:lastModifiedBy>
  <cp:revision>1</cp:revision>
  <dcterms:created xsi:type="dcterms:W3CDTF">2022-11-07T05:13:35Z</dcterms:created>
  <dcterms:modified xsi:type="dcterms:W3CDTF">2022-11-07T06:20:04Z</dcterms:modified>
</cp:coreProperties>
</file>