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38D8D-2CA5-4FA5-8909-3D2F2B24089C}"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FB14FCB-1EF9-44CF-A3A6-2041E04B65D5}" type="slidenum">
              <a:rPr lang="en-IN" smtClean="0"/>
              <a:t>‹#›</a:t>
            </a:fld>
            <a:endParaRPr lang="en-IN"/>
          </a:p>
        </p:txBody>
      </p:sp>
    </p:spTree>
    <p:extLst>
      <p:ext uri="{BB962C8B-B14F-4D97-AF65-F5344CB8AC3E}">
        <p14:creationId xmlns:p14="http://schemas.microsoft.com/office/powerpoint/2010/main" val="26479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8D8D-2CA5-4FA5-8909-3D2F2B24089C}"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34622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8D8D-2CA5-4FA5-8909-3D2F2B24089C}"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336561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38D8D-2CA5-4FA5-8909-3D2F2B24089C}"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372186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E338D8D-2CA5-4FA5-8909-3D2F2B24089C}" type="datetimeFigureOut">
              <a:rPr lang="en-IN" smtClean="0"/>
              <a:t>31-01-2025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FB14FCB-1EF9-44CF-A3A6-2041E04B65D5}" type="slidenum">
              <a:rPr lang="en-IN" smtClean="0"/>
              <a:t>‹#›</a:t>
            </a:fld>
            <a:endParaRPr lang="en-IN"/>
          </a:p>
        </p:txBody>
      </p:sp>
    </p:spTree>
    <p:extLst>
      <p:ext uri="{BB962C8B-B14F-4D97-AF65-F5344CB8AC3E}">
        <p14:creationId xmlns:p14="http://schemas.microsoft.com/office/powerpoint/2010/main" val="343497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38D8D-2CA5-4FA5-8909-3D2F2B24089C}"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192270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38D8D-2CA5-4FA5-8909-3D2F2B24089C}" type="datetimeFigureOut">
              <a:rPr lang="en-IN" smtClean="0"/>
              <a:t>31-01-2025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264485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38D8D-2CA5-4FA5-8909-3D2F2B24089C}" type="datetimeFigureOut">
              <a:rPr lang="en-IN" smtClean="0"/>
              <a:t>31-01-2025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382212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38D8D-2CA5-4FA5-8909-3D2F2B24089C}" type="datetimeFigureOut">
              <a:rPr lang="en-IN" smtClean="0"/>
              <a:t>31-01-2025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92256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38D8D-2CA5-4FA5-8909-3D2F2B24089C}"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112869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38D8D-2CA5-4FA5-8909-3D2F2B24089C}" type="datetimeFigureOut">
              <a:rPr lang="en-IN" smtClean="0"/>
              <a:t>31-01-2025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B14FCB-1EF9-44CF-A3A6-2041E04B65D5}" type="slidenum">
              <a:rPr lang="en-IN" smtClean="0"/>
              <a:t>‹#›</a:t>
            </a:fld>
            <a:endParaRPr lang="en-IN"/>
          </a:p>
        </p:txBody>
      </p:sp>
    </p:spTree>
    <p:extLst>
      <p:ext uri="{BB962C8B-B14F-4D97-AF65-F5344CB8AC3E}">
        <p14:creationId xmlns:p14="http://schemas.microsoft.com/office/powerpoint/2010/main" val="104683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E338D8D-2CA5-4FA5-8909-3D2F2B24089C}" type="datetimeFigureOut">
              <a:rPr lang="en-IN" smtClean="0"/>
              <a:t>31-01-2025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FB14FCB-1EF9-44CF-A3A6-2041E04B65D5}" type="slidenum">
              <a:rPr lang="en-IN" smtClean="0"/>
              <a:t>‹#›</a:t>
            </a:fld>
            <a:endParaRPr lang="en-IN"/>
          </a:p>
        </p:txBody>
      </p:sp>
    </p:spTree>
    <p:extLst>
      <p:ext uri="{BB962C8B-B14F-4D97-AF65-F5344CB8AC3E}">
        <p14:creationId xmlns:p14="http://schemas.microsoft.com/office/powerpoint/2010/main" val="10123581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D1D9-37A8-2A13-9A66-52EA1433CBD7}"/>
              </a:ext>
            </a:extLst>
          </p:cNvPr>
          <p:cNvSpPr>
            <a:spLocks noGrp="1"/>
          </p:cNvSpPr>
          <p:nvPr>
            <p:ph type="ctrTitle"/>
          </p:nvPr>
        </p:nvSpPr>
        <p:spPr>
          <a:xfrm>
            <a:off x="2688164" y="2525487"/>
            <a:ext cx="6815669" cy="1013578"/>
          </a:xfrm>
        </p:spPr>
        <p:txBody>
          <a:bodyPr>
            <a:normAutofit fontScale="90000"/>
          </a:bodyPr>
          <a:lstStyle/>
          <a:p>
            <a:r>
              <a:rPr lang="en-IN" b="1" dirty="0"/>
              <a:t>Chicago Crime Report</a:t>
            </a:r>
          </a:p>
        </p:txBody>
      </p:sp>
      <p:sp>
        <p:nvSpPr>
          <p:cNvPr id="3" name="Subtitle 2">
            <a:extLst>
              <a:ext uri="{FF2B5EF4-FFF2-40B4-BE49-F238E27FC236}">
                <a16:creationId xmlns:a16="http://schemas.microsoft.com/office/drawing/2014/main" id="{F691DFEC-04A7-C7E9-C06D-304D3402099A}"/>
              </a:ext>
            </a:extLst>
          </p:cNvPr>
          <p:cNvSpPr>
            <a:spLocks noGrp="1"/>
          </p:cNvSpPr>
          <p:nvPr>
            <p:ph type="subTitle" idx="1"/>
          </p:nvPr>
        </p:nvSpPr>
        <p:spPr>
          <a:xfrm>
            <a:off x="5148943" y="4853821"/>
            <a:ext cx="2408161" cy="1013578"/>
          </a:xfrm>
        </p:spPr>
        <p:txBody>
          <a:bodyPr>
            <a:normAutofit/>
          </a:bodyPr>
          <a:lstStyle/>
          <a:p>
            <a:pPr marL="342900" indent="-342900">
              <a:buFontTx/>
              <a:buChar char="-"/>
            </a:pPr>
            <a:r>
              <a:rPr lang="en-IN" dirty="0"/>
              <a:t>Sivabarani M</a:t>
            </a:r>
          </a:p>
          <a:p>
            <a:r>
              <a:rPr lang="en-IN" dirty="0"/>
              <a:t>(MDT42)</a:t>
            </a:r>
          </a:p>
          <a:p>
            <a:endParaRPr lang="en-IN" dirty="0"/>
          </a:p>
        </p:txBody>
      </p:sp>
    </p:spTree>
    <p:extLst>
      <p:ext uri="{BB962C8B-B14F-4D97-AF65-F5344CB8AC3E}">
        <p14:creationId xmlns:p14="http://schemas.microsoft.com/office/powerpoint/2010/main" val="19717825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F027-B1BE-3CAA-BA68-6EFDBE2AEA97}"/>
              </a:ext>
            </a:extLst>
          </p:cNvPr>
          <p:cNvSpPr>
            <a:spLocks noGrp="1"/>
          </p:cNvSpPr>
          <p:nvPr>
            <p:ph type="title"/>
          </p:nvPr>
        </p:nvSpPr>
        <p:spPr>
          <a:xfrm>
            <a:off x="1069848" y="484632"/>
            <a:ext cx="10058400" cy="1191768"/>
          </a:xfrm>
        </p:spPr>
        <p:txBody>
          <a:bodyPr/>
          <a:lstStyle/>
          <a:p>
            <a:pPr algn="ctr"/>
            <a:r>
              <a:rPr lang="en-IN" dirty="0"/>
              <a:t>Crime Prediction and Prevention</a:t>
            </a:r>
          </a:p>
        </p:txBody>
      </p:sp>
      <p:sp>
        <p:nvSpPr>
          <p:cNvPr id="3" name="Content Placeholder 2">
            <a:extLst>
              <a:ext uri="{FF2B5EF4-FFF2-40B4-BE49-F238E27FC236}">
                <a16:creationId xmlns:a16="http://schemas.microsoft.com/office/drawing/2014/main" id="{8CA205A7-2C14-7878-54C1-668B03B04C2D}"/>
              </a:ext>
            </a:extLst>
          </p:cNvPr>
          <p:cNvSpPr>
            <a:spLocks noGrp="1"/>
          </p:cNvSpPr>
          <p:nvPr>
            <p:ph sz="half" idx="1"/>
          </p:nvPr>
        </p:nvSpPr>
        <p:spPr>
          <a:xfrm>
            <a:off x="1069848" y="1676400"/>
            <a:ext cx="9674352" cy="4495800"/>
          </a:xfrm>
        </p:spPr>
        <p:txBody>
          <a:bodyPr>
            <a:normAutofit/>
          </a:bodyPr>
          <a:lstStyle/>
          <a:p>
            <a:r>
              <a:rPr lang="en-US" dirty="0"/>
              <a:t>From analyzing the data from 2019 to 2024(the last 5-year data), we found that the highest number of crimes occur at the beginning of the year and on the first day of each month.</a:t>
            </a:r>
          </a:p>
          <a:p>
            <a:r>
              <a:rPr lang="en-US" dirty="0"/>
              <a:t> Most crimes happen in the evening, particularly in street areas. The peak crime period is during the spring season, from March to June, with theft being the most common crime. </a:t>
            </a:r>
          </a:p>
          <a:p>
            <a:r>
              <a:rPr lang="en-US" dirty="0"/>
              <a:t>Additionally, crimes tend to increase on Fridays, following two days of holidays, possibly due to larger crowds and more opportunities for theft. </a:t>
            </a:r>
          </a:p>
          <a:p>
            <a:r>
              <a:rPr lang="en-US" dirty="0"/>
              <a:t>To reduce crime, we recommend increasing security measures in street areas, particularly during these high-risk times.</a:t>
            </a:r>
            <a:endParaRPr lang="en-IN" dirty="0"/>
          </a:p>
          <a:p>
            <a:pPr marL="0" indent="0">
              <a:buNone/>
            </a:pPr>
            <a:endParaRPr lang="en-IN" dirty="0"/>
          </a:p>
        </p:txBody>
      </p:sp>
    </p:spTree>
    <p:extLst>
      <p:ext uri="{BB962C8B-B14F-4D97-AF65-F5344CB8AC3E}">
        <p14:creationId xmlns:p14="http://schemas.microsoft.com/office/powerpoint/2010/main" val="239491665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B5E1-E067-2DBD-2B67-FE3CA58C06D1}"/>
              </a:ext>
            </a:extLst>
          </p:cNvPr>
          <p:cNvSpPr>
            <a:spLocks noGrp="1"/>
          </p:cNvSpPr>
          <p:nvPr>
            <p:ph type="ctrTitle"/>
          </p:nvPr>
        </p:nvSpPr>
        <p:spPr/>
        <p:txBody>
          <a:bodyPr/>
          <a:lstStyle/>
          <a:p>
            <a:r>
              <a:rPr lang="en-IN" dirty="0"/>
              <a:t>Power BI </a:t>
            </a:r>
            <a:r>
              <a:rPr lang="en-IN" dirty="0" err="1"/>
              <a:t>EXplanation</a:t>
            </a:r>
            <a:endParaRPr lang="en-IN" dirty="0"/>
          </a:p>
        </p:txBody>
      </p:sp>
    </p:spTree>
    <p:extLst>
      <p:ext uri="{BB962C8B-B14F-4D97-AF65-F5344CB8AC3E}">
        <p14:creationId xmlns:p14="http://schemas.microsoft.com/office/powerpoint/2010/main" val="1393430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83AF-E0F0-46BF-F339-BFAFEA7E5FA4}"/>
              </a:ext>
            </a:extLst>
          </p:cNvPr>
          <p:cNvSpPr>
            <a:spLocks noGrp="1"/>
          </p:cNvSpPr>
          <p:nvPr>
            <p:ph type="title"/>
          </p:nvPr>
        </p:nvSpPr>
        <p:spPr>
          <a:xfrm>
            <a:off x="1069848" y="484632"/>
            <a:ext cx="10058400" cy="625711"/>
          </a:xfrm>
        </p:spPr>
        <p:txBody>
          <a:bodyPr>
            <a:normAutofit fontScale="90000"/>
          </a:bodyPr>
          <a:lstStyle/>
          <a:p>
            <a:pPr algn="ctr"/>
            <a:r>
              <a:rPr lang="en-IN" dirty="0" err="1"/>
              <a:t>DAshboard</a:t>
            </a:r>
            <a:endParaRPr lang="en-IN" dirty="0"/>
          </a:p>
        </p:txBody>
      </p:sp>
      <p:sp>
        <p:nvSpPr>
          <p:cNvPr id="3" name="Content Placeholder 2">
            <a:extLst>
              <a:ext uri="{FF2B5EF4-FFF2-40B4-BE49-F238E27FC236}">
                <a16:creationId xmlns:a16="http://schemas.microsoft.com/office/drawing/2014/main" id="{3FFC9DE3-1462-1B2F-0C59-315F7347D5DD}"/>
              </a:ext>
            </a:extLst>
          </p:cNvPr>
          <p:cNvSpPr>
            <a:spLocks noGrp="1"/>
          </p:cNvSpPr>
          <p:nvPr>
            <p:ph idx="1"/>
          </p:nvPr>
        </p:nvSpPr>
        <p:spPr>
          <a:xfrm>
            <a:off x="1069848" y="1284514"/>
            <a:ext cx="10058400" cy="4887686"/>
          </a:xfrm>
        </p:spPr>
        <p:txBody>
          <a:bodyPr>
            <a:normAutofit fontScale="92500" lnSpcReduction="10000"/>
          </a:bodyPr>
          <a:lstStyle/>
          <a:p>
            <a:r>
              <a:rPr lang="en-US" dirty="0"/>
              <a:t>I've created two main slides for the dashboard</a:t>
            </a:r>
            <a:r>
              <a:rPr lang="en-US" b="1" dirty="0"/>
              <a:t>: Dashboard and Dashboard Details</a:t>
            </a:r>
            <a:r>
              <a:rPr lang="en-US" dirty="0"/>
              <a:t>.</a:t>
            </a:r>
          </a:p>
          <a:p>
            <a:r>
              <a:rPr lang="en-US" dirty="0"/>
              <a:t>In the </a:t>
            </a:r>
            <a:r>
              <a:rPr lang="en-US" b="1" dirty="0"/>
              <a:t>Dashboard</a:t>
            </a:r>
            <a:r>
              <a:rPr lang="en-US" dirty="0"/>
              <a:t> slide, I have included the counts for total crimes, severe crimes, non-severe crimes, the number of arrests, and the number of non-arrests.</a:t>
            </a:r>
          </a:p>
          <a:p>
            <a:r>
              <a:rPr lang="en-US" dirty="0"/>
              <a:t> The dashboard also includes interactive filters, allowing you to explore the data by Year, Crime Type (Primary Type), Location, Arrest Status, Domestic vs. Non-Domestic, and incidents of time Additionally, </a:t>
            </a:r>
          </a:p>
          <a:p>
            <a:r>
              <a:rPr lang="en-US" dirty="0"/>
              <a:t>by clicking the</a:t>
            </a:r>
            <a:r>
              <a:rPr lang="en-US" b="1" dirty="0"/>
              <a:t> </a:t>
            </a:r>
            <a:r>
              <a:rPr lang="en-US" b="1" dirty="0" err="1"/>
              <a:t>i</a:t>
            </a:r>
            <a:r>
              <a:rPr lang="en-US" b="1" dirty="0"/>
              <a:t> </a:t>
            </a:r>
            <a:r>
              <a:rPr lang="en-US" dirty="0"/>
              <a:t>icon next to the arrest rate, you'll be taken to the </a:t>
            </a:r>
            <a:r>
              <a:rPr lang="en-US" b="1" dirty="0"/>
              <a:t>Dashboard Details </a:t>
            </a:r>
            <a:r>
              <a:rPr lang="en-US" dirty="0"/>
              <a:t>page for more in-depth crime information. You can easily return to the main dashboard by clicking the back button.</a:t>
            </a:r>
          </a:p>
          <a:p>
            <a:r>
              <a:rPr lang="en-US" dirty="0"/>
              <a:t>On the Dashboard page, I’ve included several visual elements:</a:t>
            </a:r>
          </a:p>
          <a:p>
            <a:pPr lvl="1"/>
            <a:r>
              <a:rPr lang="en-US" dirty="0"/>
              <a:t>A Location Map to show where crimes are happening geographically.</a:t>
            </a:r>
          </a:p>
          <a:p>
            <a:pPr lvl="1"/>
            <a:r>
              <a:rPr lang="en-US" dirty="0"/>
              <a:t>A Donut Chart to visualize the distribution of crime types.</a:t>
            </a:r>
          </a:p>
          <a:p>
            <a:pPr lvl="1"/>
            <a:r>
              <a:rPr lang="en-US" dirty="0"/>
              <a:t>A Tree Map to provide detailed crime information.</a:t>
            </a:r>
          </a:p>
          <a:p>
            <a:pPr lvl="1"/>
            <a:r>
              <a:rPr lang="en-US" dirty="0"/>
              <a:t>A Stacked Bar Chart that displays crime trends across months </a:t>
            </a:r>
          </a:p>
          <a:p>
            <a:pPr lvl="1"/>
            <a:r>
              <a:rPr lang="en-US" dirty="0"/>
              <a:t>One of the most valuable features is the Tree Map, which allows us to identify areas with the highest crime rates and highlight the most common crime types in those areas.</a:t>
            </a:r>
            <a:endParaRPr lang="en-IN" dirty="0"/>
          </a:p>
        </p:txBody>
      </p:sp>
    </p:spTree>
    <p:extLst>
      <p:ext uri="{BB962C8B-B14F-4D97-AF65-F5344CB8AC3E}">
        <p14:creationId xmlns:p14="http://schemas.microsoft.com/office/powerpoint/2010/main" val="1335763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0587-0F3F-4CCE-BEF6-8EFBAFEA5F21}"/>
              </a:ext>
            </a:extLst>
          </p:cNvPr>
          <p:cNvSpPr>
            <a:spLocks noGrp="1"/>
          </p:cNvSpPr>
          <p:nvPr>
            <p:ph type="title"/>
          </p:nvPr>
        </p:nvSpPr>
        <p:spPr>
          <a:xfrm>
            <a:off x="1069848" y="484632"/>
            <a:ext cx="10058400" cy="974054"/>
          </a:xfrm>
        </p:spPr>
        <p:txBody>
          <a:bodyPr/>
          <a:lstStyle/>
          <a:p>
            <a:pPr algn="ctr"/>
            <a:r>
              <a:rPr lang="en-IN" dirty="0"/>
              <a:t>Page details</a:t>
            </a:r>
          </a:p>
        </p:txBody>
      </p:sp>
      <p:sp>
        <p:nvSpPr>
          <p:cNvPr id="3" name="Content Placeholder 2">
            <a:extLst>
              <a:ext uri="{FF2B5EF4-FFF2-40B4-BE49-F238E27FC236}">
                <a16:creationId xmlns:a16="http://schemas.microsoft.com/office/drawing/2014/main" id="{23E186EC-1825-856B-6ECD-9CD1E4002483}"/>
              </a:ext>
            </a:extLst>
          </p:cNvPr>
          <p:cNvSpPr>
            <a:spLocks noGrp="1"/>
          </p:cNvSpPr>
          <p:nvPr>
            <p:ph idx="1"/>
          </p:nvPr>
        </p:nvSpPr>
        <p:spPr>
          <a:xfrm>
            <a:off x="1069848" y="1458686"/>
            <a:ext cx="10058400" cy="4713513"/>
          </a:xfrm>
        </p:spPr>
        <p:txBody>
          <a:bodyPr>
            <a:normAutofit/>
          </a:bodyPr>
          <a:lstStyle/>
          <a:p>
            <a:r>
              <a:rPr lang="en-US" dirty="0"/>
              <a:t>On every page, you can view specific information by clicking on the legend values.</a:t>
            </a:r>
            <a:endParaRPr lang="en-US" b="1" dirty="0"/>
          </a:p>
          <a:p>
            <a:r>
              <a:rPr lang="en-US" b="1" dirty="0"/>
              <a:t>Trends Over Time</a:t>
            </a:r>
            <a:r>
              <a:rPr lang="en-US" dirty="0"/>
              <a:t>:</a:t>
            </a:r>
          </a:p>
          <a:p>
            <a:pPr lvl="1"/>
            <a:r>
              <a:rPr lang="en-US" dirty="0"/>
              <a:t>This section displays crime trends in a line chart, broken down by year, month, and day. </a:t>
            </a:r>
          </a:p>
          <a:p>
            <a:pPr lvl="1"/>
            <a:r>
              <a:rPr lang="en-US" dirty="0"/>
              <a:t>We can filter by year to view crime trends on a yearly basis.</a:t>
            </a:r>
          </a:p>
          <a:p>
            <a:pPr lvl="1"/>
            <a:r>
              <a:rPr lang="en-US" dirty="0"/>
              <a:t>From this analysis, we can predict that most crimes happen at the beginning of the month.</a:t>
            </a:r>
          </a:p>
          <a:p>
            <a:r>
              <a:rPr lang="en-US" b="1" dirty="0"/>
              <a:t>Peak Crime Hours</a:t>
            </a:r>
            <a:r>
              <a:rPr lang="en-US" dirty="0"/>
              <a:t>:</a:t>
            </a:r>
          </a:p>
          <a:p>
            <a:pPr lvl="1"/>
            <a:r>
              <a:rPr lang="en-US" dirty="0"/>
              <a:t>This heatmap shows the number of crimes reported each hour, broken down by day. </a:t>
            </a:r>
          </a:p>
          <a:p>
            <a:pPr lvl="1"/>
            <a:r>
              <a:rPr lang="en-US" dirty="0"/>
              <a:t>We can view the count of specific crime types that occurred during particular hours.</a:t>
            </a:r>
          </a:p>
          <a:p>
            <a:pPr lvl="1"/>
            <a:r>
              <a:rPr lang="en-US" dirty="0"/>
              <a:t>From this analysis, most crimes happen at midnight (12 AM). Theft and deceptive practices are the most common types of crimes.</a:t>
            </a:r>
          </a:p>
        </p:txBody>
      </p:sp>
    </p:spTree>
    <p:extLst>
      <p:ext uri="{BB962C8B-B14F-4D97-AF65-F5344CB8AC3E}">
        <p14:creationId xmlns:p14="http://schemas.microsoft.com/office/powerpoint/2010/main" val="1295855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5D72-C4A8-A801-C796-6574D07B1D49}"/>
              </a:ext>
            </a:extLst>
          </p:cNvPr>
          <p:cNvSpPr>
            <a:spLocks noGrp="1"/>
          </p:cNvSpPr>
          <p:nvPr>
            <p:ph type="title"/>
          </p:nvPr>
        </p:nvSpPr>
        <p:spPr>
          <a:xfrm>
            <a:off x="1069848" y="484632"/>
            <a:ext cx="10058400" cy="778111"/>
          </a:xfrm>
        </p:spPr>
        <p:txBody>
          <a:bodyPr>
            <a:normAutofit fontScale="90000"/>
          </a:bodyPr>
          <a:lstStyle/>
          <a:p>
            <a:pPr algn="ctr"/>
            <a:r>
              <a:rPr lang="en-IN" dirty="0"/>
              <a:t>Page details </a:t>
            </a:r>
            <a:r>
              <a:rPr lang="en-IN" dirty="0" err="1"/>
              <a:t>Cont</a:t>
            </a:r>
            <a:r>
              <a:rPr lang="en-IN" dirty="0"/>
              <a:t>…</a:t>
            </a:r>
          </a:p>
        </p:txBody>
      </p:sp>
      <p:sp>
        <p:nvSpPr>
          <p:cNvPr id="3" name="Content Placeholder 2">
            <a:extLst>
              <a:ext uri="{FF2B5EF4-FFF2-40B4-BE49-F238E27FC236}">
                <a16:creationId xmlns:a16="http://schemas.microsoft.com/office/drawing/2014/main" id="{10637C1E-3647-A8F0-87BB-1E240D923435}"/>
              </a:ext>
            </a:extLst>
          </p:cNvPr>
          <p:cNvSpPr>
            <a:spLocks noGrp="1"/>
          </p:cNvSpPr>
          <p:nvPr>
            <p:ph idx="1"/>
          </p:nvPr>
        </p:nvSpPr>
        <p:spPr>
          <a:xfrm>
            <a:off x="1069848" y="1404257"/>
            <a:ext cx="10058400" cy="4767943"/>
          </a:xfrm>
        </p:spPr>
        <p:txBody>
          <a:bodyPr>
            <a:normAutofit fontScale="92500" lnSpcReduction="10000"/>
          </a:bodyPr>
          <a:lstStyle/>
          <a:p>
            <a:r>
              <a:rPr lang="en-US" b="1" dirty="0"/>
              <a:t>Crime Hotspots</a:t>
            </a:r>
            <a:r>
              <a:rPr lang="en-US" dirty="0"/>
              <a:t>:</a:t>
            </a:r>
          </a:p>
          <a:p>
            <a:pPr lvl="1"/>
            <a:r>
              <a:rPr lang="en-US" dirty="0"/>
              <a:t>This section presents a geographical map of crime locations, helping to identify high-risk areas. </a:t>
            </a:r>
          </a:p>
          <a:p>
            <a:pPr lvl="1"/>
            <a:r>
              <a:rPr lang="en-US" dirty="0"/>
              <a:t>I have also included a </a:t>
            </a:r>
            <a:r>
              <a:rPr lang="en-US" b="1" dirty="0"/>
              <a:t>Risk Assessment</a:t>
            </a:r>
            <a:r>
              <a:rPr lang="en-US" dirty="0"/>
              <a:t> table, where I've highlighted high-risk areas using color coding. </a:t>
            </a:r>
          </a:p>
          <a:p>
            <a:pPr lvl="1"/>
            <a:r>
              <a:rPr lang="en-US" dirty="0"/>
              <a:t>The colors represent the frequency of crimes, with the high-risk areas shown in a distinct color to indicate areas with the highest crime counts.</a:t>
            </a:r>
          </a:p>
          <a:p>
            <a:pPr lvl="1"/>
            <a:r>
              <a:rPr lang="en-US" dirty="0"/>
              <a:t>From this analysis, we can predict the highest crime count for each location.</a:t>
            </a:r>
          </a:p>
          <a:p>
            <a:r>
              <a:rPr lang="en-US" b="1" dirty="0"/>
              <a:t>Distribution of Crime Types:</a:t>
            </a:r>
            <a:r>
              <a:rPr lang="en-US" dirty="0"/>
              <a:t> </a:t>
            </a:r>
          </a:p>
          <a:p>
            <a:pPr lvl="1"/>
            <a:r>
              <a:rPr lang="en-US" dirty="0"/>
              <a:t>This section displays the distribution of crime types across various locations using a horizontal bar chart.</a:t>
            </a:r>
          </a:p>
          <a:p>
            <a:pPr marL="274320" lvl="1" indent="0">
              <a:buNone/>
            </a:pPr>
            <a:r>
              <a:rPr lang="en-US" b="1" dirty="0"/>
              <a:t>Severity Analysis:</a:t>
            </a:r>
            <a:r>
              <a:rPr lang="en-US" dirty="0"/>
              <a:t> </a:t>
            </a:r>
          </a:p>
          <a:p>
            <a:pPr lvl="1"/>
            <a:r>
              <a:rPr lang="en-US" dirty="0"/>
              <a:t>This section shows the severity of crimes. I have created a new column named "Severity" to categorize crimes as either "Severe" or "Non-severe" based on their primary type in DAX. </a:t>
            </a:r>
          </a:p>
          <a:p>
            <a:pPr marL="274320" lvl="1" indent="0">
              <a:buNone/>
            </a:pPr>
            <a:r>
              <a:rPr lang="en-US" dirty="0"/>
              <a:t>From this analysis, the count of theft is high.</a:t>
            </a:r>
          </a:p>
          <a:p>
            <a:pPr marL="0" indent="0">
              <a:buNone/>
            </a:pPr>
            <a:r>
              <a:rPr lang="en-US" dirty="0"/>
              <a:t>We can filter by year to view crimes from specific years.</a:t>
            </a:r>
          </a:p>
          <a:p>
            <a:endParaRPr lang="en-IN" dirty="0"/>
          </a:p>
        </p:txBody>
      </p:sp>
    </p:spTree>
    <p:extLst>
      <p:ext uri="{BB962C8B-B14F-4D97-AF65-F5344CB8AC3E}">
        <p14:creationId xmlns:p14="http://schemas.microsoft.com/office/powerpoint/2010/main" val="837967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2DC9-2084-5B91-469F-2BE650CD9EDF}"/>
              </a:ext>
            </a:extLst>
          </p:cNvPr>
          <p:cNvSpPr>
            <a:spLocks noGrp="1"/>
          </p:cNvSpPr>
          <p:nvPr>
            <p:ph type="title"/>
          </p:nvPr>
        </p:nvSpPr>
        <p:spPr>
          <a:xfrm>
            <a:off x="1069848" y="484632"/>
            <a:ext cx="10058400" cy="941397"/>
          </a:xfrm>
        </p:spPr>
        <p:txBody>
          <a:bodyPr/>
          <a:lstStyle/>
          <a:p>
            <a:pPr algn="ctr"/>
            <a:r>
              <a:rPr lang="en-IN" dirty="0"/>
              <a:t>Page details </a:t>
            </a:r>
            <a:r>
              <a:rPr lang="en-IN" dirty="0" err="1"/>
              <a:t>Cont</a:t>
            </a:r>
            <a:r>
              <a:rPr lang="en-IN" dirty="0"/>
              <a:t>…</a:t>
            </a:r>
          </a:p>
        </p:txBody>
      </p:sp>
      <p:sp>
        <p:nvSpPr>
          <p:cNvPr id="3" name="Content Placeholder 2">
            <a:extLst>
              <a:ext uri="{FF2B5EF4-FFF2-40B4-BE49-F238E27FC236}">
                <a16:creationId xmlns:a16="http://schemas.microsoft.com/office/drawing/2014/main" id="{73B92C88-41CD-91E6-243A-DE01477FD7FF}"/>
              </a:ext>
            </a:extLst>
          </p:cNvPr>
          <p:cNvSpPr>
            <a:spLocks noGrp="1"/>
          </p:cNvSpPr>
          <p:nvPr>
            <p:ph idx="1"/>
          </p:nvPr>
        </p:nvSpPr>
        <p:spPr>
          <a:xfrm>
            <a:off x="1069848" y="1426029"/>
            <a:ext cx="10058400" cy="4746171"/>
          </a:xfrm>
        </p:spPr>
        <p:txBody>
          <a:bodyPr>
            <a:normAutofit/>
          </a:bodyPr>
          <a:lstStyle/>
          <a:p>
            <a:r>
              <a:rPr lang="en-US" b="1" dirty="0"/>
              <a:t>Arrest Rates:</a:t>
            </a:r>
            <a:r>
              <a:rPr lang="en-US" dirty="0"/>
              <a:t> </a:t>
            </a:r>
          </a:p>
          <a:p>
            <a:pPr lvl="1"/>
            <a:r>
              <a:rPr lang="en-US" dirty="0"/>
              <a:t>On this page, I have added a donut chart showing the total number of arrests. </a:t>
            </a:r>
          </a:p>
          <a:p>
            <a:pPr lvl="1"/>
            <a:r>
              <a:rPr lang="en-US" dirty="0"/>
              <a:t>I have also calculated arrest rates across different locations, primary types, and time periods using a grouped chart.</a:t>
            </a:r>
          </a:p>
          <a:p>
            <a:pPr lvl="1"/>
            <a:r>
              <a:rPr lang="en-US" dirty="0"/>
              <a:t>From these charts, we can predict the arrest rate. In most cases, arrests occurred in about 50% of incidents, but in some cases, the arrest rate was as low as 20%</a:t>
            </a:r>
          </a:p>
          <a:p>
            <a:r>
              <a:rPr lang="en-US" b="1" dirty="0"/>
              <a:t>Domestic vs. Non-Domestic:</a:t>
            </a:r>
            <a:r>
              <a:rPr lang="en-US" dirty="0"/>
              <a:t> </a:t>
            </a:r>
          </a:p>
          <a:p>
            <a:pPr lvl="1"/>
            <a:r>
              <a:rPr lang="en-US" dirty="0"/>
              <a:t>I have added a grouped chart to show the count of domestic and non-domestic crimes in each location.</a:t>
            </a:r>
          </a:p>
          <a:p>
            <a:pPr lvl="1"/>
            <a:r>
              <a:rPr lang="en-US" dirty="0"/>
              <a:t>From this analysis, it appears that domestic crimes are more likely to occur on the street.</a:t>
            </a:r>
          </a:p>
          <a:p>
            <a:endParaRPr lang="en-IN" dirty="0"/>
          </a:p>
        </p:txBody>
      </p:sp>
    </p:spTree>
    <p:extLst>
      <p:ext uri="{BB962C8B-B14F-4D97-AF65-F5344CB8AC3E}">
        <p14:creationId xmlns:p14="http://schemas.microsoft.com/office/powerpoint/2010/main" val="30428113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AC0B-906E-C66C-9592-13E945424FC5}"/>
              </a:ext>
            </a:extLst>
          </p:cNvPr>
          <p:cNvSpPr>
            <a:spLocks noGrp="1"/>
          </p:cNvSpPr>
          <p:nvPr>
            <p:ph type="title"/>
          </p:nvPr>
        </p:nvSpPr>
        <p:spPr>
          <a:xfrm>
            <a:off x="1069848" y="484632"/>
            <a:ext cx="10058400" cy="984939"/>
          </a:xfrm>
        </p:spPr>
        <p:txBody>
          <a:bodyPr/>
          <a:lstStyle/>
          <a:p>
            <a:pPr algn="ctr"/>
            <a:r>
              <a:rPr lang="en-IN" dirty="0"/>
              <a:t>Page details </a:t>
            </a:r>
            <a:r>
              <a:rPr lang="en-IN" dirty="0" err="1"/>
              <a:t>Cont</a:t>
            </a:r>
            <a:r>
              <a:rPr lang="en-IN" dirty="0"/>
              <a:t>…</a:t>
            </a:r>
          </a:p>
        </p:txBody>
      </p:sp>
      <p:sp>
        <p:nvSpPr>
          <p:cNvPr id="3" name="Content Placeholder 2">
            <a:extLst>
              <a:ext uri="{FF2B5EF4-FFF2-40B4-BE49-F238E27FC236}">
                <a16:creationId xmlns:a16="http://schemas.microsoft.com/office/drawing/2014/main" id="{512BE53C-A46E-0559-ACE3-0D3B04638935}"/>
              </a:ext>
            </a:extLst>
          </p:cNvPr>
          <p:cNvSpPr>
            <a:spLocks noGrp="1"/>
          </p:cNvSpPr>
          <p:nvPr>
            <p:ph idx="1"/>
          </p:nvPr>
        </p:nvSpPr>
        <p:spPr>
          <a:xfrm>
            <a:off x="1069848" y="1698171"/>
            <a:ext cx="10058400" cy="4474029"/>
          </a:xfrm>
        </p:spPr>
        <p:txBody>
          <a:bodyPr>
            <a:normAutofit lnSpcReduction="10000"/>
          </a:bodyPr>
          <a:lstStyle/>
          <a:p>
            <a:r>
              <a:rPr lang="en-US" b="1" dirty="0"/>
              <a:t>Location Description:</a:t>
            </a:r>
            <a:r>
              <a:rPr lang="en-US" dirty="0"/>
              <a:t> </a:t>
            </a:r>
          </a:p>
          <a:p>
            <a:pPr lvl="1"/>
            <a:r>
              <a:rPr lang="en-US" dirty="0"/>
              <a:t>I have created a stacked bar chart to visualize the distribution of each crime across different locations. </a:t>
            </a:r>
          </a:p>
          <a:p>
            <a:pPr lvl="1"/>
            <a:r>
              <a:rPr lang="en-US" dirty="0"/>
              <a:t>The colors are used to distinguish between the various crime types.</a:t>
            </a:r>
          </a:p>
          <a:p>
            <a:pPr lvl="1"/>
            <a:r>
              <a:rPr lang="en-US" dirty="0"/>
              <a:t>Based on analysis the street has the lowest safe score.</a:t>
            </a:r>
          </a:p>
          <a:p>
            <a:pPr lvl="1"/>
            <a:r>
              <a:rPr lang="en-US" dirty="0"/>
              <a:t>Most of the crimes happened in the street.</a:t>
            </a:r>
          </a:p>
          <a:p>
            <a:r>
              <a:rPr lang="en-US" b="1" dirty="0"/>
              <a:t>Seasonal Trends:</a:t>
            </a:r>
            <a:r>
              <a:rPr lang="en-US" dirty="0"/>
              <a:t> </a:t>
            </a:r>
          </a:p>
          <a:p>
            <a:pPr lvl="1"/>
            <a:r>
              <a:rPr lang="en-US" dirty="0"/>
              <a:t>I have included line charts to show crime rates across different times of day, seasons, and periods. </a:t>
            </a:r>
          </a:p>
          <a:p>
            <a:pPr lvl="1"/>
            <a:r>
              <a:rPr lang="en-US" dirty="0"/>
              <a:t>For the season, I added a new column named "Season" using DAX code. </a:t>
            </a:r>
          </a:p>
          <a:p>
            <a:pPr lvl="1"/>
            <a:r>
              <a:rPr lang="en-US" dirty="0"/>
              <a:t>We can filter the crime data by year, location, primary type, and crime description.</a:t>
            </a:r>
            <a:endParaRPr lang="en-IN" dirty="0"/>
          </a:p>
          <a:p>
            <a:pPr lvl="1"/>
            <a:r>
              <a:rPr lang="en-US" dirty="0"/>
              <a:t>From this analysis, most crimes occurred on </a:t>
            </a:r>
          </a:p>
          <a:p>
            <a:pPr lvl="2"/>
            <a:r>
              <a:rPr lang="en-US" dirty="0"/>
              <a:t>Fridays, </a:t>
            </a:r>
          </a:p>
          <a:p>
            <a:pPr lvl="2"/>
            <a:r>
              <a:rPr lang="en-US" dirty="0"/>
              <a:t>during the evening, </a:t>
            </a:r>
          </a:p>
          <a:p>
            <a:pPr lvl="2"/>
            <a:r>
              <a:rPr lang="en-US" dirty="0"/>
              <a:t>and in the spring season (from March to June) in Chicago.</a:t>
            </a:r>
          </a:p>
        </p:txBody>
      </p:sp>
    </p:spTree>
    <p:extLst>
      <p:ext uri="{BB962C8B-B14F-4D97-AF65-F5344CB8AC3E}">
        <p14:creationId xmlns:p14="http://schemas.microsoft.com/office/powerpoint/2010/main" val="3425506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A67F-20DB-92B3-E777-C2890D5E23B8}"/>
              </a:ext>
            </a:extLst>
          </p:cNvPr>
          <p:cNvSpPr>
            <a:spLocks noGrp="1"/>
          </p:cNvSpPr>
          <p:nvPr>
            <p:ph type="ctrTitle"/>
          </p:nvPr>
        </p:nvSpPr>
        <p:spPr/>
        <p:txBody>
          <a:bodyPr/>
          <a:lstStyle/>
          <a:p>
            <a:r>
              <a:rPr lang="en-IN" dirty="0" err="1"/>
              <a:t>POWerbi</a:t>
            </a:r>
            <a:r>
              <a:rPr lang="en-IN" dirty="0"/>
              <a:t> screenshots</a:t>
            </a:r>
          </a:p>
        </p:txBody>
      </p:sp>
    </p:spTree>
    <p:extLst>
      <p:ext uri="{BB962C8B-B14F-4D97-AF65-F5344CB8AC3E}">
        <p14:creationId xmlns:p14="http://schemas.microsoft.com/office/powerpoint/2010/main" val="3648717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DDBF2-0EE1-3D74-DEA0-0B56C71D90DA}"/>
              </a:ext>
            </a:extLst>
          </p:cNvPr>
          <p:cNvSpPr>
            <a:spLocks noGrp="1"/>
          </p:cNvSpPr>
          <p:nvPr>
            <p:ph type="body" idx="1"/>
          </p:nvPr>
        </p:nvSpPr>
        <p:spPr>
          <a:xfrm>
            <a:off x="2165774" y="5682343"/>
            <a:ext cx="9052560" cy="589570"/>
          </a:xfrm>
        </p:spPr>
        <p:txBody>
          <a:bodyPr/>
          <a:lstStyle/>
          <a:p>
            <a:pPr algn="ctr"/>
            <a:r>
              <a:rPr lang="en-IN" dirty="0"/>
              <a:t>Dashboard</a:t>
            </a:r>
          </a:p>
        </p:txBody>
      </p:sp>
      <p:pic>
        <p:nvPicPr>
          <p:cNvPr id="5" name="Picture 4">
            <a:extLst>
              <a:ext uri="{FF2B5EF4-FFF2-40B4-BE49-F238E27FC236}">
                <a16:creationId xmlns:a16="http://schemas.microsoft.com/office/drawing/2014/main" id="{B110363B-E482-7B14-CC14-8D7058EA737A}"/>
              </a:ext>
            </a:extLst>
          </p:cNvPr>
          <p:cNvPicPr>
            <a:picLocks noChangeAspect="1"/>
          </p:cNvPicPr>
          <p:nvPr/>
        </p:nvPicPr>
        <p:blipFill>
          <a:blip r:embed="rId2"/>
          <a:stretch>
            <a:fillRect/>
          </a:stretch>
        </p:blipFill>
        <p:spPr>
          <a:xfrm>
            <a:off x="1957161" y="155773"/>
            <a:ext cx="9469786" cy="5341513"/>
          </a:xfrm>
          <a:prstGeom prst="rect">
            <a:avLst/>
          </a:prstGeom>
        </p:spPr>
      </p:pic>
    </p:spTree>
    <p:extLst>
      <p:ext uri="{BB962C8B-B14F-4D97-AF65-F5344CB8AC3E}">
        <p14:creationId xmlns:p14="http://schemas.microsoft.com/office/powerpoint/2010/main" val="15019383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4148D6-AAF2-8519-0B1B-7814C146911B}"/>
              </a:ext>
            </a:extLst>
          </p:cNvPr>
          <p:cNvSpPr>
            <a:spLocks noGrp="1"/>
          </p:cNvSpPr>
          <p:nvPr>
            <p:ph type="body" idx="1"/>
          </p:nvPr>
        </p:nvSpPr>
        <p:spPr>
          <a:xfrm>
            <a:off x="2079171" y="5564342"/>
            <a:ext cx="9052560" cy="398657"/>
          </a:xfrm>
        </p:spPr>
        <p:txBody>
          <a:bodyPr/>
          <a:lstStyle/>
          <a:p>
            <a:pPr algn="ctr"/>
            <a:r>
              <a:rPr lang="en-IN" dirty="0"/>
              <a:t>Dashboard Description</a:t>
            </a:r>
          </a:p>
        </p:txBody>
      </p:sp>
      <p:pic>
        <p:nvPicPr>
          <p:cNvPr id="5" name="Picture 4">
            <a:extLst>
              <a:ext uri="{FF2B5EF4-FFF2-40B4-BE49-F238E27FC236}">
                <a16:creationId xmlns:a16="http://schemas.microsoft.com/office/drawing/2014/main" id="{904A46C4-5005-D1D2-C1FA-6BC837DD43FF}"/>
              </a:ext>
            </a:extLst>
          </p:cNvPr>
          <p:cNvPicPr>
            <a:picLocks noChangeAspect="1"/>
          </p:cNvPicPr>
          <p:nvPr/>
        </p:nvPicPr>
        <p:blipFill>
          <a:blip r:embed="rId2"/>
          <a:stretch>
            <a:fillRect/>
          </a:stretch>
        </p:blipFill>
        <p:spPr>
          <a:xfrm>
            <a:off x="2079171" y="374442"/>
            <a:ext cx="8902561" cy="5044271"/>
          </a:xfrm>
          <a:prstGeom prst="rect">
            <a:avLst/>
          </a:prstGeom>
        </p:spPr>
      </p:pic>
    </p:spTree>
    <p:extLst>
      <p:ext uri="{BB962C8B-B14F-4D97-AF65-F5344CB8AC3E}">
        <p14:creationId xmlns:p14="http://schemas.microsoft.com/office/powerpoint/2010/main" val="40880346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69D4-BA15-3E5B-0793-B34270569F58}"/>
              </a:ext>
            </a:extLst>
          </p:cNvPr>
          <p:cNvSpPr>
            <a:spLocks noGrp="1"/>
          </p:cNvSpPr>
          <p:nvPr>
            <p:ph type="title"/>
          </p:nvPr>
        </p:nvSpPr>
        <p:spPr>
          <a:xfrm>
            <a:off x="1295401" y="566057"/>
            <a:ext cx="9601196" cy="1240972"/>
          </a:xfrm>
        </p:spPr>
        <p:txBody>
          <a:bodyPr>
            <a:normAutofit/>
          </a:bodyPr>
          <a:lstStyle/>
          <a:p>
            <a:pPr algn="ctr"/>
            <a:r>
              <a:rPr lang="en-US" dirty="0"/>
              <a:t>Problem Description</a:t>
            </a:r>
            <a:endParaRPr lang="en-IN" dirty="0"/>
          </a:p>
        </p:txBody>
      </p:sp>
      <p:sp>
        <p:nvSpPr>
          <p:cNvPr id="3" name="Content Placeholder 2">
            <a:extLst>
              <a:ext uri="{FF2B5EF4-FFF2-40B4-BE49-F238E27FC236}">
                <a16:creationId xmlns:a16="http://schemas.microsoft.com/office/drawing/2014/main" id="{1BBF6C13-29D8-B200-8A2B-478486609106}"/>
              </a:ext>
            </a:extLst>
          </p:cNvPr>
          <p:cNvSpPr>
            <a:spLocks noGrp="1"/>
          </p:cNvSpPr>
          <p:nvPr>
            <p:ph idx="1"/>
          </p:nvPr>
        </p:nvSpPr>
        <p:spPr>
          <a:xfrm>
            <a:off x="1295401" y="2046515"/>
            <a:ext cx="9601196" cy="3829353"/>
          </a:xfrm>
        </p:spPr>
        <p:txBody>
          <a:bodyPr>
            <a:normAutofit/>
          </a:bodyPr>
          <a:lstStyle/>
          <a:p>
            <a:r>
              <a:rPr lang="en-US" b="0" i="0" u="none" strike="noStrike" dirty="0">
                <a:solidFill>
                  <a:srgbClr val="000000"/>
                </a:solidFill>
                <a:effectLst/>
              </a:rPr>
              <a:t>The increasing complexity and volume of crime data present significant challenges for law enforcement agencies and policymakers.</a:t>
            </a:r>
          </a:p>
          <a:p>
            <a:r>
              <a:rPr lang="en-US" b="0" i="0" u="none" strike="noStrike" dirty="0">
                <a:solidFill>
                  <a:srgbClr val="000000"/>
                </a:solidFill>
                <a:effectLst/>
              </a:rPr>
              <a:t>Understanding patterns in criminal activities, identifying high-risk locations, and analyzing trends over time are crucial for effective decision-making.</a:t>
            </a:r>
          </a:p>
          <a:p>
            <a:r>
              <a:rPr lang="en-US" b="0" i="0" u="none" strike="noStrike" dirty="0">
                <a:solidFill>
                  <a:srgbClr val="000000"/>
                </a:solidFill>
                <a:effectLst/>
              </a:rPr>
              <a:t>However, the lack of accessible insights from raw crime data hinders the ability to allocate resources efficiently, predict future crime occurrences, and enhance community safety. Furthermore, assessing the effectiveness of arrests and understanding the impact of different crime types remain underexplored. </a:t>
            </a:r>
          </a:p>
          <a:p>
            <a:r>
              <a:rPr lang="en-US" b="0" i="0" u="none" strike="noStrike" dirty="0">
                <a:solidFill>
                  <a:srgbClr val="000000"/>
                </a:solidFill>
                <a:effectLst/>
              </a:rPr>
              <a:t>This project aims to address these challenges by analyzing the provided dataset to uncover actionable insights and trends, ultimately aiding in crime prevention and fostering safer communities.</a:t>
            </a:r>
            <a:endParaRPr lang="en-IN" dirty="0"/>
          </a:p>
        </p:txBody>
      </p:sp>
    </p:spTree>
    <p:extLst>
      <p:ext uri="{BB962C8B-B14F-4D97-AF65-F5344CB8AC3E}">
        <p14:creationId xmlns:p14="http://schemas.microsoft.com/office/powerpoint/2010/main" val="30487757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468B6-AFDD-6E09-B155-8ACB27D94B5F}"/>
              </a:ext>
            </a:extLst>
          </p:cNvPr>
          <p:cNvSpPr>
            <a:spLocks noGrp="1"/>
          </p:cNvSpPr>
          <p:nvPr>
            <p:ph type="body" idx="1"/>
          </p:nvPr>
        </p:nvSpPr>
        <p:spPr>
          <a:xfrm>
            <a:off x="2165774" y="5480304"/>
            <a:ext cx="9052560" cy="606552"/>
          </a:xfrm>
        </p:spPr>
        <p:txBody>
          <a:bodyPr/>
          <a:lstStyle/>
          <a:p>
            <a:pPr algn="ctr"/>
            <a:r>
              <a:rPr lang="en-IN" dirty="0"/>
              <a:t>Crime Trends overtime</a:t>
            </a:r>
          </a:p>
        </p:txBody>
      </p:sp>
      <p:pic>
        <p:nvPicPr>
          <p:cNvPr id="7" name="Picture 6">
            <a:extLst>
              <a:ext uri="{FF2B5EF4-FFF2-40B4-BE49-F238E27FC236}">
                <a16:creationId xmlns:a16="http://schemas.microsoft.com/office/drawing/2014/main" id="{48026B2D-7006-E9B8-DD98-0E365B5A8024}"/>
              </a:ext>
            </a:extLst>
          </p:cNvPr>
          <p:cNvPicPr>
            <a:picLocks noChangeAspect="1"/>
          </p:cNvPicPr>
          <p:nvPr/>
        </p:nvPicPr>
        <p:blipFill>
          <a:blip r:embed="rId2"/>
          <a:stretch>
            <a:fillRect/>
          </a:stretch>
        </p:blipFill>
        <p:spPr>
          <a:xfrm>
            <a:off x="2165774" y="496679"/>
            <a:ext cx="8770573" cy="4983625"/>
          </a:xfrm>
          <a:prstGeom prst="rect">
            <a:avLst/>
          </a:prstGeom>
        </p:spPr>
      </p:pic>
    </p:spTree>
    <p:extLst>
      <p:ext uri="{BB962C8B-B14F-4D97-AF65-F5344CB8AC3E}">
        <p14:creationId xmlns:p14="http://schemas.microsoft.com/office/powerpoint/2010/main" val="41016141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B54CAD-4588-D828-91D9-B18ACEDC33C1}"/>
              </a:ext>
            </a:extLst>
          </p:cNvPr>
          <p:cNvSpPr>
            <a:spLocks noGrp="1"/>
          </p:cNvSpPr>
          <p:nvPr>
            <p:ph type="body" idx="1"/>
          </p:nvPr>
        </p:nvSpPr>
        <p:spPr>
          <a:xfrm>
            <a:off x="2167128" y="5561621"/>
            <a:ext cx="9052560" cy="404405"/>
          </a:xfrm>
        </p:spPr>
        <p:txBody>
          <a:bodyPr/>
          <a:lstStyle/>
          <a:p>
            <a:pPr algn="ctr"/>
            <a:r>
              <a:rPr lang="en-IN" dirty="0"/>
              <a:t>Peak Crime Hours</a:t>
            </a:r>
          </a:p>
        </p:txBody>
      </p:sp>
      <p:pic>
        <p:nvPicPr>
          <p:cNvPr id="7" name="Picture 6">
            <a:extLst>
              <a:ext uri="{FF2B5EF4-FFF2-40B4-BE49-F238E27FC236}">
                <a16:creationId xmlns:a16="http://schemas.microsoft.com/office/drawing/2014/main" id="{9A8BBF4A-58C0-4B46-CBFB-248CDFD3CEA8}"/>
              </a:ext>
            </a:extLst>
          </p:cNvPr>
          <p:cNvPicPr>
            <a:picLocks noChangeAspect="1"/>
          </p:cNvPicPr>
          <p:nvPr/>
        </p:nvPicPr>
        <p:blipFill>
          <a:blip r:embed="rId2"/>
          <a:stretch>
            <a:fillRect/>
          </a:stretch>
        </p:blipFill>
        <p:spPr>
          <a:xfrm>
            <a:off x="2167128" y="217055"/>
            <a:ext cx="9136861" cy="5162602"/>
          </a:xfrm>
          <a:prstGeom prst="rect">
            <a:avLst/>
          </a:prstGeom>
        </p:spPr>
      </p:pic>
    </p:spTree>
    <p:extLst>
      <p:ext uri="{BB962C8B-B14F-4D97-AF65-F5344CB8AC3E}">
        <p14:creationId xmlns:p14="http://schemas.microsoft.com/office/powerpoint/2010/main" val="28455548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ED87DB-BCE2-C723-C246-BFE783635E24}"/>
              </a:ext>
            </a:extLst>
          </p:cNvPr>
          <p:cNvSpPr>
            <a:spLocks noGrp="1"/>
          </p:cNvSpPr>
          <p:nvPr>
            <p:ph type="body" idx="1"/>
          </p:nvPr>
        </p:nvSpPr>
        <p:spPr>
          <a:xfrm>
            <a:off x="2165774" y="5399314"/>
            <a:ext cx="9052560" cy="687542"/>
          </a:xfrm>
        </p:spPr>
        <p:txBody>
          <a:bodyPr/>
          <a:lstStyle/>
          <a:p>
            <a:pPr algn="ctr"/>
            <a:r>
              <a:rPr lang="en-IN" dirty="0"/>
              <a:t>Crime Hotspots</a:t>
            </a:r>
          </a:p>
        </p:txBody>
      </p:sp>
      <p:pic>
        <p:nvPicPr>
          <p:cNvPr id="5" name="Picture 4">
            <a:extLst>
              <a:ext uri="{FF2B5EF4-FFF2-40B4-BE49-F238E27FC236}">
                <a16:creationId xmlns:a16="http://schemas.microsoft.com/office/drawing/2014/main" id="{608D48EF-130E-F18D-E793-11444699BF4B}"/>
              </a:ext>
            </a:extLst>
          </p:cNvPr>
          <p:cNvPicPr>
            <a:picLocks noChangeAspect="1"/>
          </p:cNvPicPr>
          <p:nvPr/>
        </p:nvPicPr>
        <p:blipFill>
          <a:blip r:embed="rId2"/>
          <a:stretch>
            <a:fillRect/>
          </a:stretch>
        </p:blipFill>
        <p:spPr>
          <a:xfrm>
            <a:off x="2121414" y="107497"/>
            <a:ext cx="9141279" cy="5171623"/>
          </a:xfrm>
          <a:prstGeom prst="rect">
            <a:avLst/>
          </a:prstGeom>
        </p:spPr>
      </p:pic>
    </p:spTree>
    <p:extLst>
      <p:ext uri="{BB962C8B-B14F-4D97-AF65-F5344CB8AC3E}">
        <p14:creationId xmlns:p14="http://schemas.microsoft.com/office/powerpoint/2010/main" val="8547844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913C6C-8A43-1B13-F776-BC450E3C3202}"/>
              </a:ext>
            </a:extLst>
          </p:cNvPr>
          <p:cNvSpPr>
            <a:spLocks noGrp="1"/>
          </p:cNvSpPr>
          <p:nvPr>
            <p:ph type="body" idx="1"/>
          </p:nvPr>
        </p:nvSpPr>
        <p:spPr>
          <a:xfrm>
            <a:off x="2721428" y="5775961"/>
            <a:ext cx="7451877" cy="379258"/>
          </a:xfrm>
        </p:spPr>
        <p:txBody>
          <a:bodyPr/>
          <a:lstStyle/>
          <a:p>
            <a:pPr algn="ctr"/>
            <a:r>
              <a:rPr lang="en-IN" dirty="0"/>
              <a:t>Distribution of Crime types</a:t>
            </a:r>
          </a:p>
        </p:txBody>
      </p:sp>
      <p:pic>
        <p:nvPicPr>
          <p:cNvPr id="5" name="Picture 4">
            <a:extLst>
              <a:ext uri="{FF2B5EF4-FFF2-40B4-BE49-F238E27FC236}">
                <a16:creationId xmlns:a16="http://schemas.microsoft.com/office/drawing/2014/main" id="{34B30FF6-BEF8-3792-F0FB-700B9B87B8C0}"/>
              </a:ext>
            </a:extLst>
          </p:cNvPr>
          <p:cNvPicPr>
            <a:picLocks noChangeAspect="1"/>
          </p:cNvPicPr>
          <p:nvPr/>
        </p:nvPicPr>
        <p:blipFill>
          <a:blip r:embed="rId2"/>
          <a:stretch>
            <a:fillRect/>
          </a:stretch>
        </p:blipFill>
        <p:spPr>
          <a:xfrm>
            <a:off x="2065261" y="375469"/>
            <a:ext cx="9083540" cy="5182777"/>
          </a:xfrm>
          <a:prstGeom prst="rect">
            <a:avLst/>
          </a:prstGeom>
        </p:spPr>
      </p:pic>
    </p:spTree>
    <p:extLst>
      <p:ext uri="{BB962C8B-B14F-4D97-AF65-F5344CB8AC3E}">
        <p14:creationId xmlns:p14="http://schemas.microsoft.com/office/powerpoint/2010/main" val="35739505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E8999E-9CFD-3F17-183D-C52F2F30C2FD}"/>
              </a:ext>
            </a:extLst>
          </p:cNvPr>
          <p:cNvSpPr>
            <a:spLocks noGrp="1"/>
          </p:cNvSpPr>
          <p:nvPr>
            <p:ph type="body" idx="1"/>
          </p:nvPr>
        </p:nvSpPr>
        <p:spPr>
          <a:xfrm>
            <a:off x="2167128" y="5806875"/>
            <a:ext cx="9052560" cy="433687"/>
          </a:xfrm>
        </p:spPr>
        <p:txBody>
          <a:bodyPr/>
          <a:lstStyle/>
          <a:p>
            <a:pPr algn="ctr"/>
            <a:r>
              <a:rPr lang="en-IN" dirty="0"/>
              <a:t>Arrest Rates</a:t>
            </a:r>
          </a:p>
        </p:txBody>
      </p:sp>
      <p:pic>
        <p:nvPicPr>
          <p:cNvPr id="5" name="Picture 4">
            <a:extLst>
              <a:ext uri="{FF2B5EF4-FFF2-40B4-BE49-F238E27FC236}">
                <a16:creationId xmlns:a16="http://schemas.microsoft.com/office/drawing/2014/main" id="{61820D8F-04E8-9E38-941E-793D7B9306B7}"/>
              </a:ext>
            </a:extLst>
          </p:cNvPr>
          <p:cNvPicPr>
            <a:picLocks noChangeAspect="1"/>
          </p:cNvPicPr>
          <p:nvPr/>
        </p:nvPicPr>
        <p:blipFill>
          <a:blip r:embed="rId2"/>
          <a:stretch>
            <a:fillRect/>
          </a:stretch>
        </p:blipFill>
        <p:spPr>
          <a:xfrm>
            <a:off x="2167128" y="354265"/>
            <a:ext cx="9261116" cy="5278439"/>
          </a:xfrm>
          <a:prstGeom prst="rect">
            <a:avLst/>
          </a:prstGeom>
        </p:spPr>
      </p:pic>
    </p:spTree>
    <p:extLst>
      <p:ext uri="{BB962C8B-B14F-4D97-AF65-F5344CB8AC3E}">
        <p14:creationId xmlns:p14="http://schemas.microsoft.com/office/powerpoint/2010/main" val="30653807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9637CF-EE90-5B38-7C84-EEDD2442210A}"/>
              </a:ext>
            </a:extLst>
          </p:cNvPr>
          <p:cNvSpPr>
            <a:spLocks noGrp="1"/>
          </p:cNvSpPr>
          <p:nvPr>
            <p:ph type="body" idx="1"/>
          </p:nvPr>
        </p:nvSpPr>
        <p:spPr>
          <a:xfrm>
            <a:off x="2187545" y="5575228"/>
            <a:ext cx="9052560" cy="433687"/>
          </a:xfrm>
        </p:spPr>
        <p:txBody>
          <a:bodyPr/>
          <a:lstStyle/>
          <a:p>
            <a:pPr algn="ctr"/>
            <a:r>
              <a:rPr lang="en-IN" dirty="0"/>
              <a:t>Domestic Non Domestic</a:t>
            </a:r>
          </a:p>
        </p:txBody>
      </p:sp>
      <p:pic>
        <p:nvPicPr>
          <p:cNvPr id="5" name="Picture 4">
            <a:extLst>
              <a:ext uri="{FF2B5EF4-FFF2-40B4-BE49-F238E27FC236}">
                <a16:creationId xmlns:a16="http://schemas.microsoft.com/office/drawing/2014/main" id="{FDFAC0F5-3455-DEDB-DDBB-D13231B7105E}"/>
              </a:ext>
            </a:extLst>
          </p:cNvPr>
          <p:cNvPicPr>
            <a:picLocks noChangeAspect="1"/>
          </p:cNvPicPr>
          <p:nvPr/>
        </p:nvPicPr>
        <p:blipFill>
          <a:blip r:embed="rId2"/>
          <a:stretch>
            <a:fillRect/>
          </a:stretch>
        </p:blipFill>
        <p:spPr>
          <a:xfrm>
            <a:off x="2027828" y="406784"/>
            <a:ext cx="9052560" cy="5168444"/>
          </a:xfrm>
          <a:prstGeom prst="rect">
            <a:avLst/>
          </a:prstGeom>
        </p:spPr>
      </p:pic>
    </p:spTree>
    <p:extLst>
      <p:ext uri="{BB962C8B-B14F-4D97-AF65-F5344CB8AC3E}">
        <p14:creationId xmlns:p14="http://schemas.microsoft.com/office/powerpoint/2010/main" val="1299037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5BE49F-24ED-1D04-A857-1CB378F35F4F}"/>
              </a:ext>
            </a:extLst>
          </p:cNvPr>
          <p:cNvSpPr>
            <a:spLocks noGrp="1"/>
          </p:cNvSpPr>
          <p:nvPr>
            <p:ph type="body" idx="1"/>
          </p:nvPr>
        </p:nvSpPr>
        <p:spPr>
          <a:xfrm>
            <a:off x="2165774" y="5715000"/>
            <a:ext cx="9052560" cy="371856"/>
          </a:xfrm>
        </p:spPr>
        <p:txBody>
          <a:bodyPr/>
          <a:lstStyle/>
          <a:p>
            <a:pPr algn="ctr"/>
            <a:r>
              <a:rPr lang="en-IN" dirty="0"/>
              <a:t>Location Description</a:t>
            </a:r>
          </a:p>
        </p:txBody>
      </p:sp>
      <p:pic>
        <p:nvPicPr>
          <p:cNvPr id="5" name="Picture 4">
            <a:extLst>
              <a:ext uri="{FF2B5EF4-FFF2-40B4-BE49-F238E27FC236}">
                <a16:creationId xmlns:a16="http://schemas.microsoft.com/office/drawing/2014/main" id="{C2D9EB95-6F1F-BCA4-1A8C-2B8B4659CAD8}"/>
              </a:ext>
            </a:extLst>
          </p:cNvPr>
          <p:cNvPicPr>
            <a:picLocks noChangeAspect="1"/>
          </p:cNvPicPr>
          <p:nvPr/>
        </p:nvPicPr>
        <p:blipFill>
          <a:blip r:embed="rId2"/>
          <a:stretch>
            <a:fillRect/>
          </a:stretch>
        </p:blipFill>
        <p:spPr>
          <a:xfrm>
            <a:off x="2165774" y="402772"/>
            <a:ext cx="9450734" cy="5206501"/>
          </a:xfrm>
          <a:prstGeom prst="rect">
            <a:avLst/>
          </a:prstGeom>
        </p:spPr>
      </p:pic>
    </p:spTree>
    <p:extLst>
      <p:ext uri="{BB962C8B-B14F-4D97-AF65-F5344CB8AC3E}">
        <p14:creationId xmlns:p14="http://schemas.microsoft.com/office/powerpoint/2010/main" val="14560512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4E0BED-C828-7C31-C2C4-11F60B209192}"/>
              </a:ext>
            </a:extLst>
          </p:cNvPr>
          <p:cNvSpPr>
            <a:spLocks noGrp="1"/>
          </p:cNvSpPr>
          <p:nvPr>
            <p:ph type="body" idx="1"/>
          </p:nvPr>
        </p:nvSpPr>
        <p:spPr>
          <a:xfrm>
            <a:off x="2165774" y="5410200"/>
            <a:ext cx="9052560" cy="424543"/>
          </a:xfrm>
        </p:spPr>
        <p:txBody>
          <a:bodyPr/>
          <a:lstStyle/>
          <a:p>
            <a:pPr algn="ctr"/>
            <a:r>
              <a:rPr lang="en-IN" dirty="0"/>
              <a:t>Seasonal Trends</a:t>
            </a:r>
          </a:p>
        </p:txBody>
      </p:sp>
      <p:pic>
        <p:nvPicPr>
          <p:cNvPr id="5" name="Picture 4">
            <a:extLst>
              <a:ext uri="{FF2B5EF4-FFF2-40B4-BE49-F238E27FC236}">
                <a16:creationId xmlns:a16="http://schemas.microsoft.com/office/drawing/2014/main" id="{96695618-4DA5-31A8-0FD3-7838181EA9C0}"/>
              </a:ext>
            </a:extLst>
          </p:cNvPr>
          <p:cNvPicPr>
            <a:picLocks noChangeAspect="1"/>
          </p:cNvPicPr>
          <p:nvPr/>
        </p:nvPicPr>
        <p:blipFill>
          <a:blip r:embed="rId2"/>
          <a:stretch>
            <a:fillRect/>
          </a:stretch>
        </p:blipFill>
        <p:spPr>
          <a:xfrm>
            <a:off x="2165774" y="292793"/>
            <a:ext cx="8850862" cy="5024076"/>
          </a:xfrm>
          <a:prstGeom prst="rect">
            <a:avLst/>
          </a:prstGeom>
        </p:spPr>
      </p:pic>
    </p:spTree>
    <p:extLst>
      <p:ext uri="{BB962C8B-B14F-4D97-AF65-F5344CB8AC3E}">
        <p14:creationId xmlns:p14="http://schemas.microsoft.com/office/powerpoint/2010/main" val="30874252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3822-9025-E958-CD97-C08D49D90FB1}"/>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7433315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E711-E0F2-6C0B-13F3-E5AAB8F7DD3E}"/>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F10B6E2-8E3B-2C88-BF6E-69D62E31D7B9}"/>
              </a:ext>
            </a:extLst>
          </p:cNvPr>
          <p:cNvSpPr>
            <a:spLocks noGrp="1"/>
          </p:cNvSpPr>
          <p:nvPr>
            <p:ph idx="1"/>
          </p:nvPr>
        </p:nvSpPr>
        <p:spPr/>
        <p:txBody>
          <a:bodyPr/>
          <a:lstStyle/>
          <a:p>
            <a:r>
              <a:rPr lang="en-US" dirty="0"/>
              <a:t>Crime data in Chicago is large and complex. </a:t>
            </a:r>
          </a:p>
          <a:p>
            <a:r>
              <a:rPr lang="en-US" dirty="0"/>
              <a:t>In this project, we want to clean this data and analyze it to find patterns, crime hotspots, and changes in crime over time. </a:t>
            </a:r>
          </a:p>
          <a:p>
            <a:r>
              <a:rPr lang="en-US" dirty="0"/>
              <a:t>This analysis can help law enforcement make better decisions.</a:t>
            </a:r>
          </a:p>
          <a:p>
            <a:r>
              <a:rPr lang="en-US" dirty="0"/>
              <a:t>I worked with crime data to find out where and when crimes happen. I also looked at how arrests are made and how law enforcement can improve. The main idea is to help police and policymakers make better decisions using the data.</a:t>
            </a:r>
            <a:endParaRPr lang="en-IN" dirty="0"/>
          </a:p>
        </p:txBody>
      </p:sp>
    </p:spTree>
    <p:extLst>
      <p:ext uri="{BB962C8B-B14F-4D97-AF65-F5344CB8AC3E}">
        <p14:creationId xmlns:p14="http://schemas.microsoft.com/office/powerpoint/2010/main" val="49454355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3DF7-9DAA-F47B-0B2D-11661F14FF9F}"/>
              </a:ext>
            </a:extLst>
          </p:cNvPr>
          <p:cNvSpPr>
            <a:spLocks noGrp="1"/>
          </p:cNvSpPr>
          <p:nvPr>
            <p:ph type="title"/>
          </p:nvPr>
        </p:nvSpPr>
        <p:spPr/>
        <p:txBody>
          <a:bodyPr/>
          <a:lstStyle/>
          <a:p>
            <a:pPr algn="ctr"/>
            <a:r>
              <a:rPr lang="en-IN" dirty="0"/>
              <a:t>Methodology overview</a:t>
            </a:r>
          </a:p>
        </p:txBody>
      </p:sp>
      <p:sp>
        <p:nvSpPr>
          <p:cNvPr id="3" name="Content Placeholder 2">
            <a:extLst>
              <a:ext uri="{FF2B5EF4-FFF2-40B4-BE49-F238E27FC236}">
                <a16:creationId xmlns:a16="http://schemas.microsoft.com/office/drawing/2014/main" id="{8C48643F-4C54-A965-7B2A-1D92FECEAAB8}"/>
              </a:ext>
            </a:extLst>
          </p:cNvPr>
          <p:cNvSpPr>
            <a:spLocks noGrp="1"/>
          </p:cNvSpPr>
          <p:nvPr>
            <p:ph idx="1"/>
          </p:nvPr>
        </p:nvSpPr>
        <p:spPr/>
        <p:txBody>
          <a:bodyPr/>
          <a:lstStyle/>
          <a:p>
            <a:r>
              <a:rPr lang="en-US" dirty="0"/>
              <a:t>Cleaned the data and prepared it for analysis.</a:t>
            </a:r>
          </a:p>
          <a:p>
            <a:r>
              <a:rPr lang="en-US" dirty="0"/>
              <a:t>Storing Cleaned data in PostgreSQL.</a:t>
            </a:r>
          </a:p>
          <a:p>
            <a:r>
              <a:rPr lang="en-US" dirty="0"/>
              <a:t>Use PostgreSQL to get data in Power BI.</a:t>
            </a:r>
          </a:p>
          <a:p>
            <a:r>
              <a:rPr lang="en-US" dirty="0"/>
              <a:t>Used Exploratory Data Analysis (EDA) to find patterns using Power BI</a:t>
            </a:r>
          </a:p>
          <a:p>
            <a:r>
              <a:rPr lang="en-US" dirty="0"/>
              <a:t>Used Power BI to create visuals for the Interactive Dashboard.</a:t>
            </a:r>
          </a:p>
          <a:p>
            <a:endParaRPr lang="en-IN" dirty="0"/>
          </a:p>
          <a:p>
            <a:endParaRPr lang="en-US" dirty="0"/>
          </a:p>
        </p:txBody>
      </p:sp>
    </p:spTree>
    <p:extLst>
      <p:ext uri="{BB962C8B-B14F-4D97-AF65-F5344CB8AC3E}">
        <p14:creationId xmlns:p14="http://schemas.microsoft.com/office/powerpoint/2010/main" val="48788298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E7C2-9AB5-BA17-ECB8-B5B60DA17E75}"/>
              </a:ext>
            </a:extLst>
          </p:cNvPr>
          <p:cNvSpPr>
            <a:spLocks noGrp="1"/>
          </p:cNvSpPr>
          <p:nvPr>
            <p:ph type="title"/>
          </p:nvPr>
        </p:nvSpPr>
        <p:spPr>
          <a:xfrm>
            <a:off x="1069848" y="484632"/>
            <a:ext cx="10058400" cy="1159111"/>
          </a:xfrm>
        </p:spPr>
        <p:txBody>
          <a:bodyPr/>
          <a:lstStyle/>
          <a:p>
            <a:pPr algn="ctr"/>
            <a:r>
              <a:rPr lang="en-IN" dirty="0"/>
              <a:t>Cleaning and Preprocessing</a:t>
            </a:r>
          </a:p>
        </p:txBody>
      </p:sp>
      <p:sp>
        <p:nvSpPr>
          <p:cNvPr id="3" name="Content Placeholder 2">
            <a:extLst>
              <a:ext uri="{FF2B5EF4-FFF2-40B4-BE49-F238E27FC236}">
                <a16:creationId xmlns:a16="http://schemas.microsoft.com/office/drawing/2014/main" id="{42E2726A-197C-AE87-1ABB-E0A94AFF99A4}"/>
              </a:ext>
            </a:extLst>
          </p:cNvPr>
          <p:cNvSpPr>
            <a:spLocks noGrp="1"/>
          </p:cNvSpPr>
          <p:nvPr>
            <p:ph idx="1"/>
          </p:nvPr>
        </p:nvSpPr>
        <p:spPr>
          <a:xfrm>
            <a:off x="1069848" y="1796143"/>
            <a:ext cx="10058400" cy="4376057"/>
          </a:xfrm>
        </p:spPr>
        <p:txBody>
          <a:bodyPr>
            <a:normAutofit fontScale="92500"/>
          </a:bodyPr>
          <a:lstStyle/>
          <a:p>
            <a:r>
              <a:rPr lang="en-US" b="1" dirty="0"/>
              <a:t>Handling Missing Values: </a:t>
            </a:r>
          </a:p>
          <a:p>
            <a:pPr marL="0" indent="0">
              <a:buNone/>
            </a:pPr>
            <a:r>
              <a:rPr lang="en-US" b="1" dirty="0"/>
              <a:t>   </a:t>
            </a:r>
            <a:r>
              <a:rPr lang="en-US" dirty="0"/>
              <a:t>Crime data have missing values, errors, or incorrect formats.</a:t>
            </a:r>
          </a:p>
          <a:p>
            <a:r>
              <a:rPr lang="en-US" b="1" dirty="0"/>
              <a:t>Cleaning Process:</a:t>
            </a:r>
          </a:p>
          <a:p>
            <a:pPr marL="0" indent="0">
              <a:buNone/>
            </a:pPr>
            <a:r>
              <a:rPr lang="en-US" dirty="0"/>
              <a:t>    1. We filled in missing values with reasonable estimates</a:t>
            </a:r>
          </a:p>
          <a:p>
            <a:pPr marL="0" indent="0">
              <a:buNone/>
            </a:pPr>
            <a:r>
              <a:rPr lang="en-US" dirty="0"/>
              <a:t>    2. Ensured dates, times, and other data were properly formatted.</a:t>
            </a:r>
          </a:p>
          <a:p>
            <a:pPr marL="0" indent="0">
              <a:buNone/>
            </a:pPr>
            <a:r>
              <a:rPr lang="en-US" dirty="0"/>
              <a:t>    3. Fixed short-term in each column.</a:t>
            </a:r>
          </a:p>
          <a:p>
            <a:pPr marL="0" indent="0">
              <a:buNone/>
            </a:pPr>
            <a:r>
              <a:rPr lang="en-US" dirty="0"/>
              <a:t>    4. Example: “</a:t>
            </a:r>
            <a:r>
              <a:rPr lang="en-US" b="0" dirty="0">
                <a:effectLst/>
              </a:rPr>
              <a:t>CRIM SEX ABUSE BY FAM MEMBER” to “CRIMINAL SEXUAL ABUSE BY</a:t>
            </a:r>
          </a:p>
          <a:p>
            <a:pPr marL="0" indent="0">
              <a:buNone/>
            </a:pPr>
            <a:r>
              <a:rPr lang="en-US" b="0" dirty="0">
                <a:effectLst/>
              </a:rPr>
              <a:t>FAMILY MEMBER”</a:t>
            </a:r>
            <a:endParaRPr lang="en-US" dirty="0"/>
          </a:p>
          <a:p>
            <a:r>
              <a:rPr lang="en-US" b="1" dirty="0"/>
              <a:t>Data Structuring: </a:t>
            </a:r>
          </a:p>
          <a:p>
            <a:pPr marL="0" indent="0">
              <a:buNone/>
            </a:pPr>
            <a:r>
              <a:rPr lang="en-US" dirty="0"/>
              <a:t>    Once cleaned, we organized the data to make it easier for analysis and visualization.</a:t>
            </a:r>
            <a:endParaRPr lang="en-IN" dirty="0"/>
          </a:p>
        </p:txBody>
      </p:sp>
    </p:spTree>
    <p:extLst>
      <p:ext uri="{BB962C8B-B14F-4D97-AF65-F5344CB8AC3E}">
        <p14:creationId xmlns:p14="http://schemas.microsoft.com/office/powerpoint/2010/main" val="397145599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F65A-3774-64C0-8865-4B8CE2618453}"/>
              </a:ext>
            </a:extLst>
          </p:cNvPr>
          <p:cNvSpPr>
            <a:spLocks noGrp="1"/>
          </p:cNvSpPr>
          <p:nvPr>
            <p:ph type="title"/>
          </p:nvPr>
        </p:nvSpPr>
        <p:spPr>
          <a:xfrm>
            <a:off x="1069848" y="484632"/>
            <a:ext cx="10058400" cy="1159111"/>
          </a:xfrm>
        </p:spPr>
        <p:txBody>
          <a:bodyPr/>
          <a:lstStyle/>
          <a:p>
            <a:pPr algn="ctr"/>
            <a:r>
              <a:rPr lang="en-IN" dirty="0"/>
              <a:t>Crime Hotspot Identification</a:t>
            </a:r>
          </a:p>
        </p:txBody>
      </p:sp>
      <p:sp>
        <p:nvSpPr>
          <p:cNvPr id="3" name="Content Placeholder 2">
            <a:extLst>
              <a:ext uri="{FF2B5EF4-FFF2-40B4-BE49-F238E27FC236}">
                <a16:creationId xmlns:a16="http://schemas.microsoft.com/office/drawing/2014/main" id="{B2E897C2-5C25-2A1C-3E3D-014B8CC47FF1}"/>
              </a:ext>
            </a:extLst>
          </p:cNvPr>
          <p:cNvSpPr>
            <a:spLocks noGrp="1"/>
          </p:cNvSpPr>
          <p:nvPr>
            <p:ph sz="half" idx="1"/>
          </p:nvPr>
        </p:nvSpPr>
        <p:spPr>
          <a:xfrm>
            <a:off x="1069848" y="1915886"/>
            <a:ext cx="4122638" cy="4256314"/>
          </a:xfrm>
        </p:spPr>
        <p:txBody>
          <a:bodyPr/>
          <a:lstStyle/>
          <a:p>
            <a:r>
              <a:rPr lang="en-US" dirty="0"/>
              <a:t>First, we wanted to identify the </a:t>
            </a:r>
            <a:r>
              <a:rPr lang="en-US" b="1" dirty="0"/>
              <a:t>crime hotspots</a:t>
            </a:r>
            <a:r>
              <a:rPr lang="en-US" dirty="0"/>
              <a:t>. These are areas with the highest crime rates. By looking at the data, we can focus law enforcement efforts on these areas to prevent crime</a:t>
            </a:r>
          </a:p>
          <a:p>
            <a:r>
              <a:rPr lang="en-US" dirty="0"/>
              <a:t>Based on the analysis, the highest number of crimes were reported in the street.</a:t>
            </a:r>
          </a:p>
        </p:txBody>
      </p:sp>
      <p:pic>
        <p:nvPicPr>
          <p:cNvPr id="7" name="Content Placeholder 6">
            <a:extLst>
              <a:ext uri="{FF2B5EF4-FFF2-40B4-BE49-F238E27FC236}">
                <a16:creationId xmlns:a16="http://schemas.microsoft.com/office/drawing/2014/main" id="{CFFE32E3-8E3F-846A-C391-F1D939CF4BB2}"/>
              </a:ext>
            </a:extLst>
          </p:cNvPr>
          <p:cNvPicPr>
            <a:picLocks noGrp="1" noChangeAspect="1"/>
          </p:cNvPicPr>
          <p:nvPr>
            <p:ph sz="half" idx="2"/>
          </p:nvPr>
        </p:nvPicPr>
        <p:blipFill>
          <a:blip r:embed="rId2"/>
          <a:stretch>
            <a:fillRect/>
          </a:stretch>
        </p:blipFill>
        <p:spPr>
          <a:xfrm>
            <a:off x="5584371" y="1915886"/>
            <a:ext cx="5537781" cy="4256314"/>
          </a:xfrm>
          <a:prstGeom prst="rect">
            <a:avLst/>
          </a:prstGeom>
        </p:spPr>
      </p:pic>
    </p:spTree>
    <p:extLst>
      <p:ext uri="{BB962C8B-B14F-4D97-AF65-F5344CB8AC3E}">
        <p14:creationId xmlns:p14="http://schemas.microsoft.com/office/powerpoint/2010/main" val="425099943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BB5B-5C75-EB78-BFF0-0A65F6B5E038}"/>
              </a:ext>
            </a:extLst>
          </p:cNvPr>
          <p:cNvSpPr>
            <a:spLocks noGrp="1"/>
          </p:cNvSpPr>
          <p:nvPr>
            <p:ph type="title"/>
          </p:nvPr>
        </p:nvSpPr>
        <p:spPr>
          <a:xfrm>
            <a:off x="1069848" y="484632"/>
            <a:ext cx="10058400" cy="1137339"/>
          </a:xfrm>
        </p:spPr>
        <p:txBody>
          <a:bodyPr/>
          <a:lstStyle/>
          <a:p>
            <a:pPr algn="ctr"/>
            <a:r>
              <a:rPr lang="en-IN" dirty="0"/>
              <a:t>Trend and Seasonality Analysis</a:t>
            </a:r>
          </a:p>
        </p:txBody>
      </p:sp>
      <p:sp>
        <p:nvSpPr>
          <p:cNvPr id="3" name="Content Placeholder 2">
            <a:extLst>
              <a:ext uri="{FF2B5EF4-FFF2-40B4-BE49-F238E27FC236}">
                <a16:creationId xmlns:a16="http://schemas.microsoft.com/office/drawing/2014/main" id="{AE817A4D-5050-2C39-8A44-F95A21ED674A}"/>
              </a:ext>
            </a:extLst>
          </p:cNvPr>
          <p:cNvSpPr>
            <a:spLocks noGrp="1"/>
          </p:cNvSpPr>
          <p:nvPr>
            <p:ph sz="half" idx="1"/>
          </p:nvPr>
        </p:nvSpPr>
        <p:spPr>
          <a:xfrm>
            <a:off x="1069848" y="1941576"/>
            <a:ext cx="3948466" cy="4230624"/>
          </a:xfrm>
        </p:spPr>
        <p:txBody>
          <a:bodyPr/>
          <a:lstStyle/>
          <a:p>
            <a:r>
              <a:rPr lang="en-US" dirty="0"/>
              <a:t>We also looked at </a:t>
            </a:r>
            <a:r>
              <a:rPr lang="en-US" b="1" dirty="0"/>
              <a:t>crime trends </a:t>
            </a:r>
            <a:r>
              <a:rPr lang="en-US" dirty="0"/>
              <a:t>whether crimes happen more on certain days, months, or even times of day. This helps us predict when and where more crimes might happen.</a:t>
            </a:r>
          </a:p>
          <a:p>
            <a:r>
              <a:rPr lang="en-US" dirty="0"/>
              <a:t>Based on the analysis, the highest number of crimes were reported on Friday and evening.</a:t>
            </a:r>
          </a:p>
          <a:p>
            <a:endParaRPr lang="en-US" dirty="0"/>
          </a:p>
          <a:p>
            <a:pPr marL="0" indent="0">
              <a:buNone/>
            </a:pPr>
            <a:endParaRPr lang="en-IN" dirty="0"/>
          </a:p>
        </p:txBody>
      </p:sp>
      <p:pic>
        <p:nvPicPr>
          <p:cNvPr id="10" name="Content Placeholder 9">
            <a:extLst>
              <a:ext uri="{FF2B5EF4-FFF2-40B4-BE49-F238E27FC236}">
                <a16:creationId xmlns:a16="http://schemas.microsoft.com/office/drawing/2014/main" id="{64E92934-7F0C-6AB0-DBFF-B4F16A6CA4A9}"/>
              </a:ext>
            </a:extLst>
          </p:cNvPr>
          <p:cNvPicPr>
            <a:picLocks noGrp="1" noChangeAspect="1"/>
          </p:cNvPicPr>
          <p:nvPr>
            <p:ph sz="half" idx="2"/>
          </p:nvPr>
        </p:nvPicPr>
        <p:blipFill>
          <a:blip r:embed="rId2"/>
          <a:stretch>
            <a:fillRect/>
          </a:stretch>
        </p:blipFill>
        <p:spPr>
          <a:xfrm>
            <a:off x="5606142" y="1785257"/>
            <a:ext cx="5225143" cy="2304863"/>
          </a:xfrm>
          <a:ln>
            <a:solidFill>
              <a:srgbClr val="00B0F0"/>
            </a:solidFill>
          </a:ln>
        </p:spPr>
      </p:pic>
      <p:pic>
        <p:nvPicPr>
          <p:cNvPr id="12" name="Picture 11">
            <a:extLst>
              <a:ext uri="{FF2B5EF4-FFF2-40B4-BE49-F238E27FC236}">
                <a16:creationId xmlns:a16="http://schemas.microsoft.com/office/drawing/2014/main" id="{68E93013-03F4-5978-B082-94197725CDA6}"/>
              </a:ext>
            </a:extLst>
          </p:cNvPr>
          <p:cNvPicPr>
            <a:picLocks noChangeAspect="1"/>
          </p:cNvPicPr>
          <p:nvPr/>
        </p:nvPicPr>
        <p:blipFill>
          <a:blip r:embed="rId3"/>
          <a:stretch>
            <a:fillRect/>
          </a:stretch>
        </p:blipFill>
        <p:spPr>
          <a:xfrm>
            <a:off x="5606142" y="4232774"/>
            <a:ext cx="5225143" cy="2140594"/>
          </a:xfrm>
          <a:prstGeom prst="rect">
            <a:avLst/>
          </a:prstGeom>
          <a:ln>
            <a:solidFill>
              <a:srgbClr val="00B0F0"/>
            </a:solidFill>
          </a:ln>
        </p:spPr>
      </p:pic>
    </p:spTree>
    <p:extLst>
      <p:ext uri="{BB962C8B-B14F-4D97-AF65-F5344CB8AC3E}">
        <p14:creationId xmlns:p14="http://schemas.microsoft.com/office/powerpoint/2010/main" val="47611609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DEB0-FC51-31D6-FAAF-6372553BB77F}"/>
              </a:ext>
            </a:extLst>
          </p:cNvPr>
          <p:cNvSpPr>
            <a:spLocks noGrp="1"/>
          </p:cNvSpPr>
          <p:nvPr>
            <p:ph type="title"/>
          </p:nvPr>
        </p:nvSpPr>
        <p:spPr>
          <a:xfrm>
            <a:off x="1069848" y="484632"/>
            <a:ext cx="10058400" cy="1093797"/>
          </a:xfrm>
        </p:spPr>
        <p:txBody>
          <a:bodyPr/>
          <a:lstStyle/>
          <a:p>
            <a:pPr algn="ctr"/>
            <a:r>
              <a:rPr lang="en-IN" dirty="0"/>
              <a:t>Arrest Efficiency Analysis</a:t>
            </a:r>
          </a:p>
        </p:txBody>
      </p:sp>
      <p:sp>
        <p:nvSpPr>
          <p:cNvPr id="3" name="Content Placeholder 2">
            <a:extLst>
              <a:ext uri="{FF2B5EF4-FFF2-40B4-BE49-F238E27FC236}">
                <a16:creationId xmlns:a16="http://schemas.microsoft.com/office/drawing/2014/main" id="{2DDBE9A5-637D-BCBD-8B01-B812FF0BAC92}"/>
              </a:ext>
            </a:extLst>
          </p:cNvPr>
          <p:cNvSpPr>
            <a:spLocks noGrp="1"/>
          </p:cNvSpPr>
          <p:nvPr>
            <p:ph sz="half" idx="1"/>
          </p:nvPr>
        </p:nvSpPr>
        <p:spPr>
          <a:xfrm>
            <a:off x="1069848" y="1753689"/>
            <a:ext cx="4013781" cy="4418511"/>
          </a:xfrm>
        </p:spPr>
        <p:txBody>
          <a:bodyPr/>
          <a:lstStyle/>
          <a:p>
            <a:r>
              <a:rPr lang="en-US" dirty="0"/>
              <a:t>Another key focus was the efficiency of arrests. We examined how often arrests are made for different types of crimes and whether any type of crime needs more focus from law enforcement.</a:t>
            </a:r>
          </a:p>
          <a:p>
            <a:r>
              <a:rPr lang="en-US" dirty="0"/>
              <a:t>Our data showed that arrests for violent crimes were higher compared to property crimes and location.</a:t>
            </a:r>
          </a:p>
          <a:p>
            <a:r>
              <a:rPr lang="en-US" dirty="0"/>
              <a:t>The arrest theft was high.</a:t>
            </a:r>
            <a:endParaRPr lang="en-IN" dirty="0"/>
          </a:p>
        </p:txBody>
      </p:sp>
      <p:pic>
        <p:nvPicPr>
          <p:cNvPr id="6" name="Content Placeholder 5">
            <a:extLst>
              <a:ext uri="{FF2B5EF4-FFF2-40B4-BE49-F238E27FC236}">
                <a16:creationId xmlns:a16="http://schemas.microsoft.com/office/drawing/2014/main" id="{B3C98FA3-D0F9-A19F-A44F-D79C759002AE}"/>
              </a:ext>
            </a:extLst>
          </p:cNvPr>
          <p:cNvPicPr>
            <a:picLocks noGrp="1" noChangeAspect="1"/>
          </p:cNvPicPr>
          <p:nvPr>
            <p:ph sz="half" idx="2"/>
          </p:nvPr>
        </p:nvPicPr>
        <p:blipFill>
          <a:blip r:embed="rId2"/>
          <a:stretch>
            <a:fillRect/>
          </a:stretch>
        </p:blipFill>
        <p:spPr>
          <a:xfrm>
            <a:off x="5638800" y="1578429"/>
            <a:ext cx="5257799" cy="4794939"/>
          </a:xfrm>
        </p:spPr>
      </p:pic>
    </p:spTree>
    <p:extLst>
      <p:ext uri="{BB962C8B-B14F-4D97-AF65-F5344CB8AC3E}">
        <p14:creationId xmlns:p14="http://schemas.microsoft.com/office/powerpoint/2010/main" val="269264007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91A2-EF6B-DE7D-3DE4-F29111472E62}"/>
              </a:ext>
            </a:extLst>
          </p:cNvPr>
          <p:cNvSpPr>
            <a:spLocks noGrp="1"/>
          </p:cNvSpPr>
          <p:nvPr>
            <p:ph type="title"/>
          </p:nvPr>
        </p:nvSpPr>
        <p:spPr>
          <a:xfrm>
            <a:off x="1069848" y="484632"/>
            <a:ext cx="10058400" cy="1039368"/>
          </a:xfrm>
        </p:spPr>
        <p:txBody>
          <a:bodyPr/>
          <a:lstStyle/>
          <a:p>
            <a:pPr algn="ctr"/>
            <a:r>
              <a:rPr lang="en-IN" dirty="0" err="1"/>
              <a:t>Neighborhood</a:t>
            </a:r>
            <a:r>
              <a:rPr lang="en-IN" dirty="0"/>
              <a:t> Safety Assessment</a:t>
            </a:r>
          </a:p>
        </p:txBody>
      </p:sp>
      <p:sp>
        <p:nvSpPr>
          <p:cNvPr id="3" name="Content Placeholder 2">
            <a:extLst>
              <a:ext uri="{FF2B5EF4-FFF2-40B4-BE49-F238E27FC236}">
                <a16:creationId xmlns:a16="http://schemas.microsoft.com/office/drawing/2014/main" id="{1F914769-6367-D9FF-5D8E-19DA3C97D9F2}"/>
              </a:ext>
            </a:extLst>
          </p:cNvPr>
          <p:cNvSpPr>
            <a:spLocks noGrp="1"/>
          </p:cNvSpPr>
          <p:nvPr>
            <p:ph sz="half" idx="1"/>
          </p:nvPr>
        </p:nvSpPr>
        <p:spPr>
          <a:xfrm>
            <a:off x="786819" y="1877786"/>
            <a:ext cx="3745683" cy="3401786"/>
          </a:xfrm>
        </p:spPr>
        <p:txBody>
          <a:bodyPr/>
          <a:lstStyle/>
          <a:p>
            <a:r>
              <a:rPr lang="en-US" dirty="0"/>
              <a:t>In this use case, I analyzed crime rates across different locations.</a:t>
            </a:r>
          </a:p>
          <a:p>
            <a:r>
              <a:rPr lang="en-US" dirty="0"/>
              <a:t>Based on analysis the street has the lowest safe score.</a:t>
            </a:r>
          </a:p>
          <a:p>
            <a:r>
              <a:rPr lang="en-US" dirty="0"/>
              <a:t>Most of the crimes happened in the street.</a:t>
            </a:r>
          </a:p>
          <a:p>
            <a:r>
              <a:rPr lang="en-US" dirty="0"/>
              <a:t>We can improve the safety on street areas</a:t>
            </a:r>
            <a:endParaRPr lang="en-IN" dirty="0"/>
          </a:p>
        </p:txBody>
      </p:sp>
      <p:pic>
        <p:nvPicPr>
          <p:cNvPr id="6" name="Content Placeholder 5">
            <a:extLst>
              <a:ext uri="{FF2B5EF4-FFF2-40B4-BE49-F238E27FC236}">
                <a16:creationId xmlns:a16="http://schemas.microsoft.com/office/drawing/2014/main" id="{3A82A742-1D28-4FB5-3030-B77BCCDC6466}"/>
              </a:ext>
            </a:extLst>
          </p:cNvPr>
          <p:cNvPicPr>
            <a:picLocks noGrp="1" noChangeAspect="1"/>
          </p:cNvPicPr>
          <p:nvPr>
            <p:ph sz="half" idx="2"/>
          </p:nvPr>
        </p:nvPicPr>
        <p:blipFill>
          <a:blip r:embed="rId2"/>
          <a:stretch>
            <a:fillRect/>
          </a:stretch>
        </p:blipFill>
        <p:spPr>
          <a:xfrm>
            <a:off x="4782873" y="1877786"/>
            <a:ext cx="6470405" cy="3537857"/>
          </a:xfrm>
          <a:ln>
            <a:solidFill>
              <a:srgbClr val="00B0F0"/>
            </a:solidFill>
          </a:ln>
        </p:spPr>
      </p:pic>
    </p:spTree>
    <p:extLst>
      <p:ext uri="{BB962C8B-B14F-4D97-AF65-F5344CB8AC3E}">
        <p14:creationId xmlns:p14="http://schemas.microsoft.com/office/powerpoint/2010/main" val="202407127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339</TotalTime>
  <Words>1516</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Rockwell</vt:lpstr>
      <vt:lpstr>Rockwell Condensed</vt:lpstr>
      <vt:lpstr>Wingdings</vt:lpstr>
      <vt:lpstr>Wood Type</vt:lpstr>
      <vt:lpstr>Chicago Crime Report</vt:lpstr>
      <vt:lpstr>Problem Description</vt:lpstr>
      <vt:lpstr>Introduction</vt:lpstr>
      <vt:lpstr>Methodology overview</vt:lpstr>
      <vt:lpstr>Cleaning and Preprocessing</vt:lpstr>
      <vt:lpstr>Crime Hotspot Identification</vt:lpstr>
      <vt:lpstr>Trend and Seasonality Analysis</vt:lpstr>
      <vt:lpstr>Arrest Efficiency Analysis</vt:lpstr>
      <vt:lpstr>Neighborhood Safety Assessment</vt:lpstr>
      <vt:lpstr>Crime Prediction and Prevention</vt:lpstr>
      <vt:lpstr>Power BI EXplanation</vt:lpstr>
      <vt:lpstr>DAshboard</vt:lpstr>
      <vt:lpstr>Page details</vt:lpstr>
      <vt:lpstr>Page details Cont…</vt:lpstr>
      <vt:lpstr>Page details Cont…</vt:lpstr>
      <vt:lpstr>Page details Cont…</vt:lpstr>
      <vt:lpstr>POWerbi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Sivabarani M</dc:creator>
  <cp:lastModifiedBy>Sivabarani M</cp:lastModifiedBy>
  <cp:revision>69</cp:revision>
  <dcterms:created xsi:type="dcterms:W3CDTF">2025-01-26T18:22:41Z</dcterms:created>
  <dcterms:modified xsi:type="dcterms:W3CDTF">2025-01-31T13:42:11Z</dcterms:modified>
</cp:coreProperties>
</file>