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6" r:id="rId7"/>
    <p:sldId id="267" r:id="rId8"/>
    <p:sldId id="260" r:id="rId9"/>
    <p:sldId id="261" r:id="rId10"/>
    <p:sldId id="262" r:id="rId11"/>
    <p:sldId id="264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52" y="-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20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4" name="Text 2"/>
          <p:cNvSpPr/>
          <p:nvPr/>
        </p:nvSpPr>
        <p:spPr>
          <a:xfrm>
            <a:off x="833199" y="243470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MCA Model Delinquency Prediction</a:t>
            </a:r>
            <a:endParaRPr lang="en-US" sz="5249" dirty="0"/>
          </a:p>
        </p:txBody>
      </p:sp>
      <p:sp>
        <p:nvSpPr>
          <p:cNvPr id="6" name="Shape 4"/>
          <p:cNvSpPr/>
          <p:nvPr/>
        </p:nvSpPr>
        <p:spPr>
          <a:xfrm>
            <a:off x="833199" y="5395079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C4F902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7" name="Text 5"/>
          <p:cNvSpPr/>
          <p:nvPr/>
        </p:nvSpPr>
        <p:spPr>
          <a:xfrm>
            <a:off x="916186" y="5389959"/>
            <a:ext cx="18930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SB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400556"/>
            <a:ext cx="20625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Sivadath Biju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4" name="Text 2"/>
          <p:cNvSpPr/>
          <p:nvPr/>
        </p:nvSpPr>
        <p:spPr>
          <a:xfrm>
            <a:off x="2037993" y="4456628"/>
            <a:ext cx="75282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steps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5484257"/>
            <a:ext cx="10554414" cy="2457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Hyper parameter   tuning.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Need to tone with time series data.</a:t>
            </a:r>
          </a:p>
          <a:p>
            <a:pPr>
              <a:lnSpc>
                <a:spcPts val="2799"/>
              </a:lnSpc>
            </a:pPr>
            <a:endParaRPr 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="" xmlns:a16="http://schemas.microsoft.com/office/drawing/2014/main" id="{36CDFF77-9E54-600A-ADE6-500D28EB3ED4}"/>
              </a:ext>
            </a:extLst>
          </p:cNvPr>
          <p:cNvSpPr/>
          <p:nvPr/>
        </p:nvSpPr>
        <p:spPr>
          <a:xfrm>
            <a:off x="3239776" y="3609465"/>
            <a:ext cx="84902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</a:rPr>
              <a:t>                              Thanks.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312587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3" name="Shape 1"/>
          <p:cNvSpPr/>
          <p:nvPr/>
        </p:nvSpPr>
        <p:spPr>
          <a:xfrm>
            <a:off x="0" y="-5358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4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the MCA Model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442698"/>
            <a:ext cx="7477601" cy="23874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8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MCA model is a statistical model that predicts the likelihood of delinquency on motorcycle loans based on a set of variables and credit history.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4" name="Text 2"/>
          <p:cNvSpPr/>
          <p:nvPr/>
        </p:nvSpPr>
        <p:spPr>
          <a:xfrm>
            <a:off x="2037993" y="1326833"/>
            <a:ext cx="87950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Factors Considered in MCA Model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6" name="Text 4"/>
          <p:cNvSpPr/>
          <p:nvPr/>
        </p:nvSpPr>
        <p:spPr>
          <a:xfrm>
            <a:off x="2273975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Financial Details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Analyzed the financial details such as loan amount, term, Amortization etc.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 7"/>
          <p:cNvSpPr/>
          <p:nvPr/>
        </p:nvSpPr>
        <p:spPr>
          <a:xfrm>
            <a:off x="7662267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Motorcycle details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Manufacture, cc,  Dealer etc.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843224" y="4816120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12" name="Text 10"/>
          <p:cNvSpPr/>
          <p:nvPr/>
        </p:nvSpPr>
        <p:spPr>
          <a:xfrm>
            <a:off x="6019859" y="5090836"/>
            <a:ext cx="28128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Information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5359734" y="5539276"/>
            <a:ext cx="4492585" cy="14272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 and demographic data such as Age, Income,   Address , civil status etc.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b="1" kern="0" spc="-66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3" name="Shape 1"/>
          <p:cNvSpPr/>
          <p:nvPr/>
        </p:nvSpPr>
        <p:spPr>
          <a:xfrm>
            <a:off x="-22146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SG" dirty="0"/>
          </a:p>
        </p:txBody>
      </p:sp>
      <p:sp>
        <p:nvSpPr>
          <p:cNvPr id="4" name="Text 2"/>
          <p:cNvSpPr/>
          <p:nvPr/>
        </p:nvSpPr>
        <p:spPr>
          <a:xfrm>
            <a:off x="2037993" y="778788"/>
            <a:ext cx="79625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MCA Model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917502"/>
            <a:ext cx="44410" cy="5533192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6" name="Shape 4"/>
          <p:cNvSpPr/>
          <p:nvPr/>
        </p:nvSpPr>
        <p:spPr>
          <a:xfrm>
            <a:off x="7565172" y="231880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7" name="Shape 5"/>
          <p:cNvSpPr/>
          <p:nvPr/>
        </p:nvSpPr>
        <p:spPr>
          <a:xfrm>
            <a:off x="7065228" y="20910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8" name="Text 6"/>
          <p:cNvSpPr/>
          <p:nvPr/>
        </p:nvSpPr>
        <p:spPr>
          <a:xfrm>
            <a:off x="7233583" y="213276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139672"/>
            <a:ext cx="2892742" cy="2769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Data Pre-processing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70902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Missing values : Mod operation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Categorial feature : On-hot encoding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Scaling : Power transformer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42965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12" name="Shape 10"/>
          <p:cNvSpPr/>
          <p:nvPr/>
        </p:nvSpPr>
        <p:spPr>
          <a:xfrm>
            <a:off x="7065228" y="3201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13" name="Text 11"/>
          <p:cNvSpPr/>
          <p:nvPr/>
        </p:nvSpPr>
        <p:spPr>
          <a:xfrm>
            <a:off x="7214533" y="324362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622352" y="3250525"/>
            <a:ext cx="34707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Feature Engineering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801291"/>
            <a:ext cx="4101550" cy="15693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Feature selection: Random forest classifier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New variables: Income to loan ratio, loan to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price ratio, loan tenure years, Monthly debit.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62087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17" name="Shape 15"/>
          <p:cNvSpPr/>
          <p:nvPr/>
        </p:nvSpPr>
        <p:spPr>
          <a:xfrm>
            <a:off x="7065228" y="43931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18" name="Text 16"/>
          <p:cNvSpPr/>
          <p:nvPr/>
        </p:nvSpPr>
        <p:spPr>
          <a:xfrm>
            <a:off x="7210723" y="4434840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441746"/>
            <a:ext cx="28190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Model Training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01110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Train set 80 % test 20%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Train/Test samples : Aug 22 to Nov 22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OOT : Dec  22, Jan 23</a:t>
            </a:r>
          </a:p>
        </p:txBody>
      </p:sp>
      <p:sp>
        <p:nvSpPr>
          <p:cNvPr id="21" name="Shape 19"/>
          <p:cNvSpPr/>
          <p:nvPr/>
        </p:nvSpPr>
        <p:spPr>
          <a:xfrm>
            <a:off x="6287631" y="577197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22" name="Shape 20"/>
          <p:cNvSpPr/>
          <p:nvPr/>
        </p:nvSpPr>
        <p:spPr>
          <a:xfrm>
            <a:off x="7065228" y="554426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23" name="Text 21"/>
          <p:cNvSpPr/>
          <p:nvPr/>
        </p:nvSpPr>
        <p:spPr>
          <a:xfrm>
            <a:off x="7203103" y="5585936"/>
            <a:ext cx="2241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2213015" y="5592842"/>
            <a:ext cx="38801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4: Delinquency Prediction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037993" y="616219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XGboost classifier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Hyper parameters : learning rate(0.1), Lasso(0.1), Ridge(0.1) 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="" xmlns:a16="http://schemas.microsoft.com/office/drawing/2014/main" id="{F91E4AD5-E985-CB77-FC1D-B536D61C4FAE}"/>
              </a:ext>
            </a:extLst>
          </p:cNvPr>
          <p:cNvSpPr/>
          <p:nvPr/>
        </p:nvSpPr>
        <p:spPr>
          <a:xfrm>
            <a:off x="2037992" y="239945"/>
            <a:ext cx="79625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</a:rPr>
              <a:t>                           Outcomes</a:t>
            </a:r>
            <a:endParaRPr lang="en-US" sz="4374" dirty="0"/>
          </a:p>
        </p:txBody>
      </p:sp>
      <p:sp>
        <p:nvSpPr>
          <p:cNvPr id="6" name="Text 18">
            <a:extLst>
              <a:ext uri="{FF2B5EF4-FFF2-40B4-BE49-F238E27FC236}">
                <a16:creationId xmlns="" xmlns:a16="http://schemas.microsoft.com/office/drawing/2014/main" id="{0556A219-5535-280A-32ED-791CC634BF7C}"/>
              </a:ext>
            </a:extLst>
          </p:cNvPr>
          <p:cNvSpPr/>
          <p:nvPr/>
        </p:nvSpPr>
        <p:spPr>
          <a:xfrm>
            <a:off x="6180783" y="736081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Feature importance score card</a:t>
            </a:r>
          </a:p>
        </p:txBody>
      </p:sp>
      <p:sp>
        <p:nvSpPr>
          <p:cNvPr id="9" name="Text 18">
            <a:extLst>
              <a:ext uri="{FF2B5EF4-FFF2-40B4-BE49-F238E27FC236}">
                <a16:creationId xmlns="" xmlns:a16="http://schemas.microsoft.com/office/drawing/2014/main" id="{4E2E9BB8-B031-4790-9794-E2F6D3050D30}"/>
              </a:ext>
            </a:extLst>
          </p:cNvPr>
          <p:cNvSpPr/>
          <p:nvPr/>
        </p:nvSpPr>
        <p:spPr>
          <a:xfrm>
            <a:off x="10000536" y="735433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3" y="1061357"/>
            <a:ext cx="10421007" cy="62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0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D91A540C-ACBC-AC85-8BDA-30F698890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54" y="1175658"/>
            <a:ext cx="8105503" cy="5910942"/>
          </a:xfrm>
          <a:prstGeom prst="rect">
            <a:avLst/>
          </a:prstGeom>
        </p:spPr>
      </p:pic>
      <p:sp>
        <p:nvSpPr>
          <p:cNvPr id="3" name="Text 18">
            <a:extLst>
              <a:ext uri="{FF2B5EF4-FFF2-40B4-BE49-F238E27FC236}">
                <a16:creationId xmlns="" xmlns:a16="http://schemas.microsoft.com/office/drawing/2014/main" id="{3B98121F-C114-2051-6098-3D0235FE32E0}"/>
              </a:ext>
            </a:extLst>
          </p:cNvPr>
          <p:cNvSpPr/>
          <p:nvPr/>
        </p:nvSpPr>
        <p:spPr>
          <a:xfrm>
            <a:off x="5395878" y="7351145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Performance scores</a:t>
            </a:r>
          </a:p>
        </p:txBody>
      </p:sp>
    </p:spTree>
    <p:extLst>
      <p:ext uri="{BB962C8B-B14F-4D97-AF65-F5344CB8AC3E}">
        <p14:creationId xmlns:p14="http://schemas.microsoft.com/office/powerpoint/2010/main" val="142904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08" y="1016129"/>
            <a:ext cx="4468820" cy="3212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22" y="4298816"/>
            <a:ext cx="4009566" cy="32129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35" y="885501"/>
            <a:ext cx="5078186" cy="3178433"/>
          </a:xfrm>
          <a:prstGeom prst="rect">
            <a:avLst/>
          </a:prstGeom>
        </p:spPr>
      </p:pic>
      <p:sp>
        <p:nvSpPr>
          <p:cNvPr id="5" name="Text 18">
            <a:extLst>
              <a:ext uri="{FF2B5EF4-FFF2-40B4-BE49-F238E27FC236}">
                <a16:creationId xmlns="" xmlns:a16="http://schemas.microsoft.com/office/drawing/2014/main" id="{0556A219-5535-280A-32ED-791CC634BF7C}"/>
              </a:ext>
            </a:extLst>
          </p:cNvPr>
          <p:cNvSpPr/>
          <p:nvPr/>
        </p:nvSpPr>
        <p:spPr>
          <a:xfrm>
            <a:off x="5168412" y="769649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smtClean="0"/>
              <a:t>Decile Table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56356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3" name="Shape 1"/>
          <p:cNvSpPr/>
          <p:nvPr/>
        </p:nvSpPr>
        <p:spPr>
          <a:xfrm>
            <a:off x="-18501" y="-26126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4" name="Text 2"/>
          <p:cNvSpPr/>
          <p:nvPr/>
        </p:nvSpPr>
        <p:spPr>
          <a:xfrm>
            <a:off x="2037993" y="1218962"/>
            <a:ext cx="84902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Using the MCA Model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632" y="237749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460189" y="4659664"/>
            <a:ext cx="32069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Precise Risk Assessment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460189" y="5212042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MCA Model provides accurate predictions, enabling proactive risk management and improved decision-making.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152" y="242226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393152" y="4717266"/>
            <a:ext cx="26299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Data-Driven Insights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8393152" y="528662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Gain valuable insights into the drivers of delinquency and optimize business strategies based on data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SG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4" name="Text 2"/>
          <p:cNvSpPr/>
          <p:nvPr/>
        </p:nvSpPr>
        <p:spPr>
          <a:xfrm>
            <a:off x="6319599" y="108358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 of the MCA Model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9791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6" name="Text 4"/>
          <p:cNvSpPr/>
          <p:nvPr/>
        </p:nvSpPr>
        <p:spPr>
          <a:xfrm>
            <a:off x="6487954" y="3020854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055501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Dynamic Market Conditions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972044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may be less effective during periods of rapid economic change and market instability.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9791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10" name="Text 8"/>
          <p:cNvSpPr/>
          <p:nvPr/>
        </p:nvSpPr>
        <p:spPr>
          <a:xfrm>
            <a:off x="10318790" y="3020854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30555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Accuracy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624858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predictive power depends heavily on the quality and accuracy of input data sources.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sp>
        <p:nvSpPr>
          <p:cNvPr id="14" name="Text 12"/>
          <p:cNvSpPr/>
          <p:nvPr/>
        </p:nvSpPr>
        <p:spPr>
          <a:xfrm>
            <a:off x="6465094" y="5831086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865733"/>
            <a:ext cx="27366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Unforeseen Variables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435090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There may be unforeseen factors or emerging trends that are not captured in the model.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329</Words>
  <Application>Microsoft Office PowerPoint</Application>
  <PresentationFormat>Custom</PresentationFormat>
  <Paragraphs>66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siva</cp:lastModifiedBy>
  <cp:revision>12</cp:revision>
  <dcterms:created xsi:type="dcterms:W3CDTF">2023-09-28T10:25:09Z</dcterms:created>
  <dcterms:modified xsi:type="dcterms:W3CDTF">2023-10-03T06:35:42Z</dcterms:modified>
</cp:coreProperties>
</file>