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9" r:id="rId2"/>
    <p:sldId id="257" r:id="rId3"/>
    <p:sldId id="272" r:id="rId4"/>
    <p:sldId id="273" r:id="rId5"/>
    <p:sldId id="259" r:id="rId6"/>
    <p:sldId id="270" r:id="rId7"/>
    <p:sldId id="274" r:id="rId8"/>
    <p:sldId id="288" r:id="rId9"/>
    <p:sldId id="275" r:id="rId10"/>
    <p:sldId id="276" r:id="rId11"/>
    <p:sldId id="277" r:id="rId12"/>
    <p:sldId id="278" r:id="rId13"/>
    <p:sldId id="279" r:id="rId14"/>
    <p:sldId id="280" r:id="rId15"/>
    <p:sldId id="281" r:id="rId16"/>
    <p:sldId id="282" r:id="rId17"/>
    <p:sldId id="283" r:id="rId18"/>
    <p:sldId id="289" r:id="rId19"/>
    <p:sldId id="290" r:id="rId20"/>
    <p:sldId id="284" r:id="rId21"/>
    <p:sldId id="285" r:id="rId22"/>
    <p:sldId id="286" r:id="rId23"/>
    <p:sldId id="287" r:id="rId24"/>
    <p:sldId id="291"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0" autoAdjust="0"/>
    <p:restoredTop sz="94660"/>
  </p:normalViewPr>
  <p:slideViewPr>
    <p:cSldViewPr snapToGrid="0">
      <p:cViewPr varScale="1">
        <p:scale>
          <a:sx n="74" d="100"/>
          <a:sy n="74" d="100"/>
        </p:scale>
        <p:origin x="119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64F59-5AB9-47E4-9E28-AE12DADEA4DC}" type="datetimeFigureOut">
              <a:rPr lang="en-IN" smtClean="0"/>
              <a:t>10-06-2025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69D26-6188-49B6-B7FC-870638971F74}" type="slidenum">
              <a:rPr lang="en-IN" smtClean="0"/>
              <a:t>‹#›</a:t>
            </a:fld>
            <a:endParaRPr lang="en-IN"/>
          </a:p>
        </p:txBody>
      </p:sp>
    </p:spTree>
    <p:extLst>
      <p:ext uri="{BB962C8B-B14F-4D97-AF65-F5344CB8AC3E}">
        <p14:creationId xmlns:p14="http://schemas.microsoft.com/office/powerpoint/2010/main" val="755438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769D26-6188-49B6-B7FC-870638971F74}" type="slidenum">
              <a:rPr lang="en-IN" smtClean="0"/>
              <a:t>5</a:t>
            </a:fld>
            <a:endParaRPr lang="en-IN"/>
          </a:p>
        </p:txBody>
      </p:sp>
    </p:spTree>
    <p:extLst>
      <p:ext uri="{BB962C8B-B14F-4D97-AF65-F5344CB8AC3E}">
        <p14:creationId xmlns:p14="http://schemas.microsoft.com/office/powerpoint/2010/main" val="334182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769D26-6188-49B6-B7FC-870638971F74}" type="slidenum">
              <a:rPr lang="en-IN" smtClean="0"/>
              <a:t>10</a:t>
            </a:fld>
            <a:endParaRPr lang="en-IN"/>
          </a:p>
        </p:txBody>
      </p:sp>
    </p:spTree>
    <p:extLst>
      <p:ext uri="{BB962C8B-B14F-4D97-AF65-F5344CB8AC3E}">
        <p14:creationId xmlns:p14="http://schemas.microsoft.com/office/powerpoint/2010/main" val="737203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8628-7732-656E-8DBB-41405E0B6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1E9BE3-1448-5F3D-5824-FFCEBF095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7EA6E0-0C73-33F0-DC21-3C1DEAC55967}"/>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0713EB3A-2313-4A6D-4434-ACCD24C07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8DC10-2AD9-E8D0-451E-BBBA3EBC7CDB}"/>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339089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09B9-36B3-6E6A-BB2F-7B5072032C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37618-CB51-DD6F-4186-5A57C99CDF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F6D28-BE43-6D8C-BE9E-BFDB251D45C1}"/>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708339FA-5F0A-AA14-7B48-5EB166B3D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8C520-9A18-2F7B-D939-8F3F41B8C6C7}"/>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134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CF3E0-8EA2-865D-C86A-539C379395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6D1600-4B18-2204-6232-E6448C280D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4EF703-D6F2-79CD-746D-78C972712443}"/>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A9BEB8F9-7FD5-89E5-6832-1A3113D3F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972A5-B64E-712D-DD12-DF8E2B72774E}"/>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262429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6EF8-E0D7-6AED-D501-0BFD88C22D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13AB1-F21C-B6D1-E29B-1C9520531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971BB-0FF2-CB33-CA36-F3F378ABEC14}"/>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65FA9434-C7A7-E3BB-9BB3-5CBEDE831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3C6BF-0713-7AD8-9B77-0583EBAF5621}"/>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10295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0066-7C4F-3BC9-F9E1-DFFBA946A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482F04-89BD-2F36-94DD-773DE5ACD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84DF5-BDAA-0AF4-E77D-5907D73720B9}"/>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7D0EA0C8-F7AD-5E9B-2D9D-D845CE0AE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0A236-A28C-D429-8743-8FB80A967E06}"/>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246119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47F9-51FC-AB50-51DF-BF2229B672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49E04A-9E6F-6D3C-1F5D-9DC701332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9609B0-06C3-47D0-2301-EFCC39BB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F5A1B-2ACB-5BD5-6C67-14882339A6F0}"/>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6" name="Footer Placeholder 5">
            <a:extLst>
              <a:ext uri="{FF2B5EF4-FFF2-40B4-BE49-F238E27FC236}">
                <a16:creationId xmlns:a16="http://schemas.microsoft.com/office/drawing/2014/main" id="{CD962C76-D618-1BED-E0A1-58357611FB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59EB21-803E-6B80-46E5-D95E7CCE4CB3}"/>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88762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EAA2-60AC-789A-7C91-0FA3C29746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307C83-B62B-07CF-05D8-482261B70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2BCD4-D28F-6565-BE30-FC3E195CB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5EA3F3-179C-910A-7201-FFE93FBB2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88C4F8-64A1-9DBD-7920-9208AF1562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3C33AC-B517-09D4-B29A-761CFF8EC7D0}"/>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8" name="Footer Placeholder 7">
            <a:extLst>
              <a:ext uri="{FF2B5EF4-FFF2-40B4-BE49-F238E27FC236}">
                <a16:creationId xmlns:a16="http://schemas.microsoft.com/office/drawing/2014/main" id="{0DFF07DF-1C01-60B1-7488-23C666A3BA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C8FCAC-EA70-CD14-5299-10FEA5D0F526}"/>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65138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C677-C563-8A2B-602F-AFC09DACA7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F83C7D-4D8C-C2B1-F534-5ED75017B571}"/>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4" name="Footer Placeholder 3">
            <a:extLst>
              <a:ext uri="{FF2B5EF4-FFF2-40B4-BE49-F238E27FC236}">
                <a16:creationId xmlns:a16="http://schemas.microsoft.com/office/drawing/2014/main" id="{89E53267-5937-874F-9FB5-259B581FB2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ED7B5E-CB38-8AB5-5B15-9DFA9E7B1A80}"/>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87969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EEDDF-8DFE-37E8-7251-3EB1044C8432}"/>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3" name="Footer Placeholder 2">
            <a:extLst>
              <a:ext uri="{FF2B5EF4-FFF2-40B4-BE49-F238E27FC236}">
                <a16:creationId xmlns:a16="http://schemas.microsoft.com/office/drawing/2014/main" id="{BF75DB64-1762-E603-3A96-577409699D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A9D78C-DDA3-24C7-A3B5-CC3B5FD21B45}"/>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254868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97F5-11CB-953E-18C2-7487B4105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EF8ABF-E251-613E-AD48-C5C9E807A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4A96D-0B7E-7002-01BA-9476415B8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4F6E0-8CA9-AF73-E7DF-20EFCF0F95B7}"/>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6" name="Footer Placeholder 5">
            <a:extLst>
              <a:ext uri="{FF2B5EF4-FFF2-40B4-BE49-F238E27FC236}">
                <a16:creationId xmlns:a16="http://schemas.microsoft.com/office/drawing/2014/main" id="{0CCCD5A6-739E-DE5C-490B-5941B5BF0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60E28-AB6D-65CB-4F50-9C3CD9EBB1B6}"/>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405763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7AA-B47A-E5F8-5FB2-85E2F6D7D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260B3A-CE6A-B9C5-E9F8-16F7B826F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72E676-112F-FB9B-0CE7-AE849C2A7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98F4D-5C81-EE96-D59D-5531632E39B4}"/>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6" name="Footer Placeholder 5">
            <a:extLst>
              <a:ext uri="{FF2B5EF4-FFF2-40B4-BE49-F238E27FC236}">
                <a16:creationId xmlns:a16="http://schemas.microsoft.com/office/drawing/2014/main" id="{BD4AAF09-1628-CB4D-4F69-D1E07A9905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8D2A7-E30F-33A6-0853-CB5AA77D8082}"/>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183877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EC545-313A-F9B2-F3E3-496FFDB5B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2BFF89-073D-DF09-CDFB-FF07A48C8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D96D3-3740-0B9A-355D-6AF668918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2E87CAB7-59A7-FC4C-B646-32E9B1E0D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8B02F-BE18-D274-AC71-C7382310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7D014-8282-4EAF-9F57-34CB5330C716}" type="slidenum">
              <a:rPr lang="en-IN" smtClean="0"/>
              <a:t>‹#›</a:t>
            </a:fld>
            <a:endParaRPr lang="en-IN"/>
          </a:p>
        </p:txBody>
      </p:sp>
    </p:spTree>
    <p:extLst>
      <p:ext uri="{BB962C8B-B14F-4D97-AF65-F5344CB8AC3E}">
        <p14:creationId xmlns:p14="http://schemas.microsoft.com/office/powerpoint/2010/main" val="1152053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D2B0-6D66-9C76-5271-0C235E14FDD1}"/>
              </a:ext>
            </a:extLst>
          </p:cNvPr>
          <p:cNvSpPr>
            <a:spLocks noGrp="1"/>
          </p:cNvSpPr>
          <p:nvPr>
            <p:ph type="ctrTitle"/>
          </p:nvPr>
        </p:nvSpPr>
        <p:spPr>
          <a:xfrm>
            <a:off x="1641057" y="2780887"/>
            <a:ext cx="9144000" cy="778347"/>
          </a:xfrm>
        </p:spPr>
        <p:txBody>
          <a:bodyPr>
            <a:normAutofit/>
          </a:bodyPr>
          <a:lstStyle/>
          <a:p>
            <a:r>
              <a:rPr lang="en-IN" sz="2400" b="1" u="sng" dirty="0">
                <a:latin typeface="Times New Roman" panose="02020603050405020304" pitchFamily="18" charset="0"/>
                <a:cs typeface="Times New Roman" panose="02020603050405020304" pitchFamily="18" charset="0"/>
              </a:rPr>
              <a:t>BATCH - 11</a:t>
            </a:r>
          </a:p>
        </p:txBody>
      </p:sp>
      <p:sp>
        <p:nvSpPr>
          <p:cNvPr id="3" name="Subtitle 2">
            <a:extLst>
              <a:ext uri="{FF2B5EF4-FFF2-40B4-BE49-F238E27FC236}">
                <a16:creationId xmlns:a16="http://schemas.microsoft.com/office/drawing/2014/main" id="{D90FDBCD-C2BD-B10C-922D-758FC164CD94}"/>
              </a:ext>
            </a:extLst>
          </p:cNvPr>
          <p:cNvSpPr>
            <a:spLocks noGrp="1"/>
          </p:cNvSpPr>
          <p:nvPr>
            <p:ph type="subTitle" idx="1"/>
          </p:nvPr>
        </p:nvSpPr>
        <p:spPr>
          <a:xfrm>
            <a:off x="67455" y="4551494"/>
            <a:ext cx="5645716" cy="2027689"/>
          </a:xfrm>
        </p:spPr>
        <p:txBody>
          <a:bodyPr>
            <a:normAutofit fontScale="92500"/>
          </a:bodyPr>
          <a:lstStyle/>
          <a:p>
            <a:pPr algn="l"/>
            <a:r>
              <a:rPr lang="en-IN" b="1" dirty="0">
                <a:latin typeface="Times New Roman" panose="02020603050405020304" pitchFamily="18" charset="0"/>
                <a:cs typeface="Times New Roman" panose="02020603050405020304" pitchFamily="18" charset="0"/>
              </a:rPr>
              <a:t>TEAM MEMBERS:</a:t>
            </a:r>
          </a:p>
          <a:p>
            <a:pPr algn="l"/>
            <a:r>
              <a:rPr lang="en-IN" dirty="0">
                <a:latin typeface="Times New Roman" panose="02020603050405020304" pitchFamily="18" charset="0"/>
                <a:cs typeface="Times New Roman" panose="02020603050405020304" pitchFamily="18" charset="0"/>
              </a:rPr>
              <a:t>MOHAMMED HISHAAM S      811722001032 </a:t>
            </a:r>
          </a:p>
          <a:p>
            <a:pPr algn="l"/>
            <a:r>
              <a:rPr lang="en-IN" dirty="0">
                <a:latin typeface="Times New Roman" panose="02020603050405020304" pitchFamily="18" charset="0"/>
                <a:cs typeface="Times New Roman" panose="02020603050405020304" pitchFamily="18" charset="0"/>
              </a:rPr>
              <a:t>MUHAMMAD FAATIN S          811722001034</a:t>
            </a:r>
          </a:p>
          <a:p>
            <a:r>
              <a:rPr lang="en-IN" dirty="0">
                <a:latin typeface="Times New Roman" panose="02020603050405020304" pitchFamily="18" charset="0"/>
                <a:cs typeface="Times New Roman" panose="02020603050405020304" pitchFamily="18" charset="0"/>
              </a:rPr>
              <a:t>SIVA DHARSHAN M                811722001048 </a:t>
            </a:r>
          </a:p>
        </p:txBody>
      </p:sp>
      <p:sp>
        <p:nvSpPr>
          <p:cNvPr id="6" name="TextBox 5">
            <a:extLst>
              <a:ext uri="{FF2B5EF4-FFF2-40B4-BE49-F238E27FC236}">
                <a16:creationId xmlns:a16="http://schemas.microsoft.com/office/drawing/2014/main" id="{E62DFE50-7821-CF96-DC71-0DC53ED90A6D}"/>
              </a:ext>
            </a:extLst>
          </p:cNvPr>
          <p:cNvSpPr txBox="1"/>
          <p:nvPr/>
        </p:nvSpPr>
        <p:spPr>
          <a:xfrm>
            <a:off x="8334531" y="4746155"/>
            <a:ext cx="3857469" cy="156966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GUIDED BY:</a:t>
            </a:r>
          </a:p>
          <a:p>
            <a:r>
              <a:rPr lang="en-US" sz="2400" dirty="0" err="1">
                <a:latin typeface="Times New Roman" panose="02020603050405020304" pitchFamily="18" charset="0"/>
                <a:cs typeface="Times New Roman" panose="02020603050405020304" pitchFamily="18" charset="0"/>
              </a:rPr>
              <a:t>Mrs.P.JASMINE</a:t>
            </a:r>
            <a:r>
              <a:rPr lang="en-US" sz="2400" dirty="0">
                <a:latin typeface="Times New Roman" panose="02020603050405020304" pitchFamily="18" charset="0"/>
                <a:cs typeface="Times New Roman" panose="02020603050405020304" pitchFamily="18" charset="0"/>
              </a:rPr>
              <a:t> JOSE</a:t>
            </a:r>
          </a:p>
          <a:p>
            <a:r>
              <a:rPr lang="en-US" sz="2400" dirty="0">
                <a:latin typeface="Times New Roman" panose="02020603050405020304" pitchFamily="18" charset="0"/>
                <a:cs typeface="Times New Roman" panose="02020603050405020304" pitchFamily="18" charset="0"/>
              </a:rPr>
              <a:t>Assistant </a:t>
            </a:r>
            <a:r>
              <a:rPr lang="en-US" sz="2400" dirty="0" err="1">
                <a:latin typeface="Times New Roman" panose="02020603050405020304" pitchFamily="18" charset="0"/>
                <a:cs typeface="Times New Roman" panose="02020603050405020304" pitchFamily="18" charset="0"/>
              </a:rPr>
              <a:t>Professor,AI</a:t>
            </a:r>
            <a:endParaRPr lang="en-US" sz="24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38F6DF6-B451-93C4-0D3B-0D1BCBD8D644}"/>
              </a:ext>
            </a:extLst>
          </p:cNvPr>
          <p:cNvSpPr>
            <a:spLocks noGrp="1"/>
          </p:cNvSpPr>
          <p:nvPr>
            <p:ph type="sldNum" sz="quarter" idx="12"/>
          </p:nvPr>
        </p:nvSpPr>
        <p:spPr/>
        <p:txBody>
          <a:bodyPr/>
          <a:lstStyle/>
          <a:p>
            <a:fld id="{2FB48624-56D1-4557-B6A1-118B64FAD9E9}" type="slidenum">
              <a:rPr lang="en-IN" smtClean="0"/>
              <a:t>1</a:t>
            </a:fld>
            <a:endParaRPr lang="en-IN"/>
          </a:p>
        </p:txBody>
      </p:sp>
      <p:pic>
        <p:nvPicPr>
          <p:cNvPr id="10" name="Picture 9">
            <a:extLst>
              <a:ext uri="{FF2B5EF4-FFF2-40B4-BE49-F238E27FC236}">
                <a16:creationId xmlns:a16="http://schemas.microsoft.com/office/drawing/2014/main" id="{0A03EFF2-11C6-406D-8B22-F1F2036E64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8239" y="206280"/>
            <a:ext cx="7416824" cy="1921002"/>
          </a:xfrm>
          <a:prstGeom prst="rect">
            <a:avLst/>
          </a:prstGeom>
        </p:spPr>
      </p:pic>
      <p:sp>
        <p:nvSpPr>
          <p:cNvPr id="11" name="Subtitle 2">
            <a:extLst>
              <a:ext uri="{FF2B5EF4-FFF2-40B4-BE49-F238E27FC236}">
                <a16:creationId xmlns:a16="http://schemas.microsoft.com/office/drawing/2014/main" id="{1EB89E13-52D2-5942-134D-6B4A4CF1278D}"/>
              </a:ext>
            </a:extLst>
          </p:cNvPr>
          <p:cNvSpPr>
            <a:spLocks noGrp="1"/>
          </p:cNvSpPr>
          <p:nvPr/>
        </p:nvSpPr>
        <p:spPr>
          <a:xfrm>
            <a:off x="2816372" y="2307927"/>
            <a:ext cx="7416824" cy="453708"/>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DEPARTMENT OF ARTIFICIAL INTELLIGENCE</a:t>
            </a:r>
          </a:p>
        </p:txBody>
      </p:sp>
      <p:sp>
        <p:nvSpPr>
          <p:cNvPr id="13" name="Subtitle 2">
            <a:extLst>
              <a:ext uri="{FF2B5EF4-FFF2-40B4-BE49-F238E27FC236}">
                <a16:creationId xmlns:a16="http://schemas.microsoft.com/office/drawing/2014/main" id="{DEE4C5C9-F92E-485E-BF2E-B58398081D88}"/>
              </a:ext>
            </a:extLst>
          </p:cNvPr>
          <p:cNvSpPr txBox="1">
            <a:spLocks/>
          </p:cNvSpPr>
          <p:nvPr/>
        </p:nvSpPr>
        <p:spPr>
          <a:xfrm>
            <a:off x="2816372" y="2669217"/>
            <a:ext cx="7343600" cy="453708"/>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20AM6203 - DESIGN PROJECT - II</a:t>
            </a:r>
          </a:p>
        </p:txBody>
      </p:sp>
      <p:sp>
        <p:nvSpPr>
          <p:cNvPr id="4" name="TextBox 3">
            <a:extLst>
              <a:ext uri="{FF2B5EF4-FFF2-40B4-BE49-F238E27FC236}">
                <a16:creationId xmlns:a16="http://schemas.microsoft.com/office/drawing/2014/main" id="{D8C7A7DB-C8CF-86E9-2B87-C508D0A15D4C}"/>
              </a:ext>
            </a:extLst>
          </p:cNvPr>
          <p:cNvSpPr txBox="1"/>
          <p:nvPr/>
        </p:nvSpPr>
        <p:spPr>
          <a:xfrm>
            <a:off x="1859973" y="3728265"/>
            <a:ext cx="8852348"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MULTILINGUAL VOICE MESSAGE TRANSLATION</a:t>
            </a:r>
          </a:p>
        </p:txBody>
      </p:sp>
    </p:spTree>
    <p:extLst>
      <p:ext uri="{BB962C8B-B14F-4D97-AF65-F5344CB8AC3E}">
        <p14:creationId xmlns:p14="http://schemas.microsoft.com/office/powerpoint/2010/main" val="404637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2FD2-B4B5-F771-6A14-004EB7D07BCA}"/>
              </a:ext>
            </a:extLst>
          </p:cNvPr>
          <p:cNvSpPr>
            <a:spLocks noGrp="1"/>
          </p:cNvSpPr>
          <p:nvPr>
            <p:ph type="title"/>
          </p:nvPr>
        </p:nvSpPr>
        <p:spPr>
          <a:xfrm>
            <a:off x="247497" y="501059"/>
            <a:ext cx="11345876" cy="1325563"/>
          </a:xfrm>
        </p:spPr>
        <p:txBody>
          <a:bodyPr>
            <a:normAutofit/>
          </a:bodyPr>
          <a:lstStyle/>
          <a:p>
            <a:pPr marL="742950" indent="-742950" eaLnBrk="0" fontAlgn="base" hangingPunct="0">
              <a:lnSpc>
                <a:spcPct val="100000"/>
              </a:lnSpc>
              <a:spcBef>
                <a:spcPct val="0"/>
              </a:spcBef>
              <a:spcAft>
                <a:spcPct val="0"/>
              </a:spcAft>
              <a:buFont typeface="+mj-lt"/>
              <a:buAutoNum type="arabicPeriod"/>
            </a:pPr>
            <a:r>
              <a:rPr lang="en-IN" sz="4400" b="1" dirty="0">
                <a:latin typeface="Times New Roman" panose="02020603050405020304" pitchFamily="18" charset="0"/>
                <a:cs typeface="Times New Roman" panose="02020603050405020304" pitchFamily="18" charset="0"/>
              </a:rPr>
              <a:t>Voice Input Module:</a:t>
            </a:r>
          </a:p>
        </p:txBody>
      </p:sp>
      <p:sp>
        <p:nvSpPr>
          <p:cNvPr id="3" name="Content Placeholder 2">
            <a:extLst>
              <a:ext uri="{FF2B5EF4-FFF2-40B4-BE49-F238E27FC236}">
                <a16:creationId xmlns:a16="http://schemas.microsoft.com/office/drawing/2014/main" id="{99A2AEC5-BF34-1EC8-8ACE-9C4A6E6D0FC6}"/>
              </a:ext>
            </a:extLst>
          </p:cNvPr>
          <p:cNvSpPr>
            <a:spLocks noGrp="1"/>
          </p:cNvSpPr>
          <p:nvPr>
            <p:ph idx="1"/>
          </p:nvPr>
        </p:nvSpPr>
        <p:spPr>
          <a:xfrm>
            <a:off x="475488" y="1826622"/>
            <a:ext cx="10527181" cy="4491532"/>
          </a:xfrm>
        </p:spPr>
        <p:txBody>
          <a:bodyPr>
            <a:normAutofit/>
          </a:bodyPr>
          <a:lstStyle/>
          <a:p>
            <a:pPr algn="just">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Enable the system to accept audio input in real-time or from an uploaded file.</a:t>
            </a:r>
          </a:p>
          <a:p>
            <a:pPr algn="just">
              <a:buNone/>
            </a:pPr>
            <a:endParaRPr lang="en-US" sz="2400" dirty="0">
              <a:latin typeface="Times New Roman" panose="02020603050405020304" pitchFamily="18" charset="0"/>
              <a:cs typeface="Times New Roman" panose="02020603050405020304" pitchFamily="18" charset="0"/>
            </a:endParaRPr>
          </a:p>
          <a:p>
            <a:pPr algn="just">
              <a:buNone/>
            </a:pPr>
            <a:r>
              <a:rPr lang="en-US" sz="2400" b="1" dirty="0">
                <a:latin typeface="Times New Roman" panose="02020603050405020304" pitchFamily="18" charset="0"/>
                <a:cs typeface="Times New Roman" panose="02020603050405020304" pitchFamily="18" charset="0"/>
              </a:rPr>
              <a:t>Supported Languages:</a:t>
            </a:r>
            <a:r>
              <a:rPr lang="en-US" sz="2400" dirty="0">
                <a:latin typeface="Times New Roman" panose="02020603050405020304" pitchFamily="18" charset="0"/>
                <a:cs typeface="Times New Roman" panose="02020603050405020304" pitchFamily="18" charset="0"/>
              </a:rPr>
              <a:t> Tamil, Hindi, Malayalam, Kannada, Arabic, French, English.</a:t>
            </a:r>
          </a:p>
          <a:p>
            <a:pPr algn="just">
              <a:buNone/>
            </a:pPr>
            <a:endParaRPr lang="en-US" sz="24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How it Works: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input audio is passed to OpenAI’s Whisper model.</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Whisper automatically detects the spoken language.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then transcribes the voice message into accurate text.</a:t>
            </a:r>
          </a:p>
        </p:txBody>
      </p:sp>
    </p:spTree>
    <p:extLst>
      <p:ext uri="{BB962C8B-B14F-4D97-AF65-F5344CB8AC3E}">
        <p14:creationId xmlns:p14="http://schemas.microsoft.com/office/powerpoint/2010/main" val="137345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6D81C91B-A0B1-EAC0-7EEB-677076A4F4D4}"/>
              </a:ext>
            </a:extLst>
          </p:cNvPr>
          <p:cNvSpPr>
            <a:spLocks noGrp="1"/>
          </p:cNvSpPr>
          <p:nvPr>
            <p:ph idx="1"/>
          </p:nvPr>
        </p:nvSpPr>
        <p:spPr>
          <a:xfrm>
            <a:off x="838200" y="1253331"/>
            <a:ext cx="10515600" cy="4351338"/>
          </a:xfrm>
        </p:spPr>
        <p:txBody>
          <a:bodyPr>
            <a:normAutofit/>
          </a:bodyPr>
          <a:lstStyle/>
          <a:p>
            <a:pPr marL="0" indent="0" algn="just">
              <a:buNone/>
            </a:pPr>
            <a:r>
              <a:rPr lang="en-US" b="1" dirty="0">
                <a:solidFill>
                  <a:srgbClr val="0D0D0D"/>
                </a:solidFill>
                <a:latin typeface="Times New Roman" panose="02020603050405020304" pitchFamily="18" charset="0"/>
                <a:cs typeface="Times New Roman" panose="02020603050405020304" pitchFamily="18" charset="0"/>
              </a:rPr>
              <a:t>Technology Used:</a:t>
            </a:r>
            <a:r>
              <a:rPr lang="en-US" dirty="0">
                <a:solidFill>
                  <a:srgbClr val="0D0D0D"/>
                </a:solidFill>
                <a:latin typeface="Times New Roman" panose="02020603050405020304" pitchFamily="18" charset="0"/>
                <a:cs typeface="Times New Roman" panose="02020603050405020304" pitchFamily="18" charset="0"/>
              </a:rPr>
              <a:t> </a:t>
            </a:r>
            <a:r>
              <a:rPr lang="en-US" dirty="0" err="1">
                <a:solidFill>
                  <a:srgbClr val="0D0D0D"/>
                </a:solidFill>
                <a:latin typeface="Times New Roman" panose="02020603050405020304" pitchFamily="18" charset="0"/>
                <a:cs typeface="Times New Roman" panose="02020603050405020304" pitchFamily="18" charset="0"/>
              </a:rPr>
              <a:t>Gradio</a:t>
            </a:r>
            <a:r>
              <a:rPr lang="en-US" dirty="0">
                <a:solidFill>
                  <a:srgbClr val="0D0D0D"/>
                </a:solidFill>
                <a:latin typeface="Times New Roman" panose="02020603050405020304" pitchFamily="18" charset="0"/>
                <a:cs typeface="Times New Roman" panose="02020603050405020304" pitchFamily="18" charset="0"/>
              </a:rPr>
              <a:t> Audio() component for seamless browser-based audio input.</a:t>
            </a:r>
          </a:p>
          <a:p>
            <a:pPr algn="just">
              <a:buNone/>
            </a:pPr>
            <a:endParaRPr lang="en-US" dirty="0">
              <a:latin typeface="Times New Roman" panose="02020603050405020304" pitchFamily="18" charset="0"/>
              <a:cs typeface="Times New Roman" panose="02020603050405020304" pitchFamily="18" charset="0"/>
            </a:endParaRP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Significance:</a:t>
            </a:r>
            <a:r>
              <a:rPr lang="en-US" dirty="0">
                <a:latin typeface="Times New Roman" panose="02020603050405020304" pitchFamily="18" charset="0"/>
                <a:cs typeface="Times New Roman" panose="02020603050405020304" pitchFamily="18" charset="0"/>
              </a:rPr>
              <a:t> Provides the starting point of the entire translation pipeline by accepting natural language from users.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81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D897-3DA5-05B0-4914-729488526D0E}"/>
              </a:ext>
            </a:extLst>
          </p:cNvPr>
          <p:cNvSpPr>
            <a:spLocks noGrp="1"/>
          </p:cNvSpPr>
          <p:nvPr>
            <p:ph type="title"/>
          </p:nvPr>
        </p:nvSpPr>
        <p:spPr>
          <a:xfrm>
            <a:off x="437388" y="245256"/>
            <a:ext cx="11039246" cy="1325563"/>
          </a:xfrm>
        </p:spPr>
        <p:txBody>
          <a:bodyPr/>
          <a:lstStyle/>
          <a:p>
            <a:pPr marR="0" lvl="0" defTabSz="914400" rtl="0" eaLnBrk="0" fontAlgn="base" latinLnBrk="0" hangingPunct="0">
              <a:lnSpc>
                <a:spcPct val="100000"/>
              </a:lnSpc>
              <a:spcBef>
                <a:spcPct val="0"/>
              </a:spcBef>
              <a:spcAft>
                <a:spcPct val="0"/>
              </a:spcAft>
              <a:buClrTx/>
              <a:buSzTx/>
              <a:tabLst/>
            </a:pPr>
            <a:r>
              <a:rPr lang="en-IN" sz="4400" b="1" dirty="0">
                <a:latin typeface="Times New Roman" panose="02020603050405020304" pitchFamily="18" charset="0"/>
                <a:cs typeface="Times New Roman" panose="02020603050405020304" pitchFamily="18" charset="0"/>
              </a:rPr>
              <a:t>2.Transcription Module</a:t>
            </a:r>
          </a:p>
        </p:txBody>
      </p:sp>
      <p:sp>
        <p:nvSpPr>
          <p:cNvPr id="3" name="Content Placeholder 2">
            <a:extLst>
              <a:ext uri="{FF2B5EF4-FFF2-40B4-BE49-F238E27FC236}">
                <a16:creationId xmlns:a16="http://schemas.microsoft.com/office/drawing/2014/main" id="{877B2CDB-5C19-EB3E-A3D0-2D75ED82586F}"/>
              </a:ext>
            </a:extLst>
          </p:cNvPr>
          <p:cNvSpPr>
            <a:spLocks noGrp="1"/>
          </p:cNvSpPr>
          <p:nvPr>
            <p:ph idx="1"/>
          </p:nvPr>
        </p:nvSpPr>
        <p:spPr>
          <a:xfrm>
            <a:off x="699211" y="2103603"/>
            <a:ext cx="10515600" cy="4351338"/>
          </a:xfrm>
        </p:spPr>
        <p:txBody>
          <a:bodyPr/>
          <a:lstStyle/>
          <a:p>
            <a:pPr algn="just">
              <a:buNone/>
            </a:pPr>
            <a:r>
              <a:rPr lang="en-US" dirty="0">
                <a:latin typeface="Times New Roman" panose="02020603050405020304" pitchFamily="18" charset="0"/>
                <a:cs typeface="Times New Roman" panose="02020603050405020304" pitchFamily="18" charset="0"/>
              </a:rPr>
              <a:t>Convert the spoken words in the uploaded voice into text.</a:t>
            </a:r>
          </a:p>
          <a:p>
            <a:pPr algn="just">
              <a:buNone/>
            </a:pPr>
            <a:endParaRPr lang="en-US" b="1"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Tool Used:</a:t>
            </a:r>
            <a:r>
              <a:rPr lang="en-US" dirty="0">
                <a:latin typeface="Times New Roman" panose="02020603050405020304" pitchFamily="18" charset="0"/>
                <a:cs typeface="Times New Roman" panose="02020603050405020304" pitchFamily="18" charset="0"/>
              </a:rPr>
              <a:t> OpenAI’s Whisper Model.</a:t>
            </a:r>
          </a:p>
          <a:p>
            <a:pPr algn="just">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Key Features: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Supports automatic language detection.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accuracy even in noisy environments or with accents.</a:t>
            </a:r>
          </a:p>
          <a:p>
            <a:pPr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053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DB1D0-5F98-DBE0-F107-1E33FAA215D8}"/>
              </a:ext>
            </a:extLst>
          </p:cNvPr>
          <p:cNvSpPr>
            <a:spLocks noGrp="1"/>
          </p:cNvSpPr>
          <p:nvPr>
            <p:ph idx="1"/>
          </p:nvPr>
        </p:nvSpPr>
        <p:spPr>
          <a:xfrm>
            <a:off x="838200" y="859271"/>
            <a:ext cx="10515600" cy="4351338"/>
          </a:xfrm>
        </p:spPr>
        <p:txBody>
          <a:bodyPr/>
          <a:lstStyle/>
          <a:p>
            <a:pPr>
              <a:buNone/>
            </a:pPr>
            <a:r>
              <a:rPr lang="en-US" b="1" dirty="0">
                <a:latin typeface="Times New Roman" panose="02020603050405020304" pitchFamily="18" charset="0"/>
                <a:cs typeface="Times New Roman" panose="02020603050405020304" pitchFamily="18" charset="0"/>
              </a:rPr>
              <a:t>Process: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Preprocesses the audio for noise and duration.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Runs model inference to generate textual output.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Benefits:</a:t>
            </a:r>
            <a:r>
              <a:rPr lang="en-US" dirty="0">
                <a:latin typeface="Times New Roman" panose="02020603050405020304" pitchFamily="18" charset="0"/>
                <a:cs typeface="Times New Roman" panose="02020603050405020304" pitchFamily="18" charset="0"/>
              </a:rPr>
              <a:t> Lays the groundwork for accurate translation by ensuring a clean and correctly interpreted transcription.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746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967C-203D-060B-192C-299DD5E25954}"/>
              </a:ext>
            </a:extLst>
          </p:cNvPr>
          <p:cNvSpPr>
            <a:spLocks noGrp="1"/>
          </p:cNvSpPr>
          <p:nvPr>
            <p:ph type="title"/>
          </p:nvPr>
        </p:nvSpPr>
        <p:spPr>
          <a:xfrm>
            <a:off x="169164" y="263379"/>
            <a:ext cx="11268456" cy="1325563"/>
          </a:xfrm>
        </p:spPr>
        <p:txBody>
          <a:bodyPr/>
          <a:lstStyle/>
          <a:p>
            <a:r>
              <a:rPr lang="en-IN" b="1" dirty="0">
                <a:latin typeface="Times New Roman" panose="02020603050405020304" pitchFamily="18" charset="0"/>
                <a:cs typeface="Times New Roman" panose="02020603050405020304" pitchFamily="18" charset="0"/>
              </a:rPr>
              <a:t>3. Translation Module</a:t>
            </a:r>
          </a:p>
        </p:txBody>
      </p:sp>
      <p:sp>
        <p:nvSpPr>
          <p:cNvPr id="3" name="Content Placeholder 2">
            <a:extLst>
              <a:ext uri="{FF2B5EF4-FFF2-40B4-BE49-F238E27FC236}">
                <a16:creationId xmlns:a16="http://schemas.microsoft.com/office/drawing/2014/main" id="{E3A457FE-3DCC-48DC-06A6-F78327890EEE}"/>
              </a:ext>
            </a:extLst>
          </p:cNvPr>
          <p:cNvSpPr>
            <a:spLocks noGrp="1"/>
          </p:cNvSpPr>
          <p:nvPr>
            <p:ph idx="1"/>
          </p:nvPr>
        </p:nvSpPr>
        <p:spPr>
          <a:xfrm>
            <a:off x="472856" y="1588941"/>
            <a:ext cx="11071444" cy="4894985"/>
          </a:xfrm>
        </p:spPr>
        <p:txBody>
          <a:bodyPr>
            <a:normAutofit/>
          </a:bodyPr>
          <a:lstStyle/>
          <a:p>
            <a:pPr algn="just">
              <a:buNone/>
            </a:pPr>
            <a:r>
              <a:rPr lang="en-US" dirty="0">
                <a:latin typeface="Times New Roman" panose="02020603050405020304" pitchFamily="18" charset="0"/>
                <a:cs typeface="Times New Roman" panose="02020603050405020304" pitchFamily="18" charset="0"/>
              </a:rPr>
              <a:t>Translate the transcribed text into the desired output language selected</a:t>
            </a:r>
          </a:p>
          <a:p>
            <a:pPr algn="just">
              <a:buNone/>
            </a:pPr>
            <a:r>
              <a:rPr lang="en-US" dirty="0">
                <a:latin typeface="Times New Roman" panose="02020603050405020304" pitchFamily="18" charset="0"/>
                <a:cs typeface="Times New Roman" panose="02020603050405020304" pitchFamily="18" charset="0"/>
              </a:rPr>
              <a:t>by the user.</a:t>
            </a: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Tool Used:</a:t>
            </a:r>
            <a:r>
              <a:rPr lang="en-US" dirty="0">
                <a:latin typeface="Times New Roman" panose="02020603050405020304" pitchFamily="18" charset="0"/>
                <a:cs typeface="Times New Roman" panose="02020603050405020304" pitchFamily="18" charset="0"/>
              </a:rPr>
              <a:t> Deep Translator library (Google Translate API).</a:t>
            </a: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Process: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Detects source language automatically (in case Whisper’s language detection fails).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neural network-based translation models for fluency and contextual understanding.</a:t>
            </a:r>
          </a:p>
          <a:p>
            <a:pPr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519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A79C9-98AE-BF60-52FF-634378F1CE02}"/>
              </a:ext>
            </a:extLst>
          </p:cNvPr>
          <p:cNvSpPr>
            <a:spLocks noGrp="1"/>
          </p:cNvSpPr>
          <p:nvPr>
            <p:ph idx="1"/>
          </p:nvPr>
        </p:nvSpPr>
        <p:spPr>
          <a:xfrm>
            <a:off x="838200" y="1170998"/>
            <a:ext cx="10515600" cy="4351338"/>
          </a:xfrm>
        </p:spPr>
        <p:txBody>
          <a:bodyPr/>
          <a:lstStyle/>
          <a:p>
            <a:pPr algn="just">
              <a:buNone/>
            </a:pPr>
            <a:r>
              <a:rPr lang="en-US" b="1" dirty="0">
                <a:latin typeface="Times New Roman" panose="02020603050405020304" pitchFamily="18" charset="0"/>
                <a:cs typeface="Times New Roman" panose="02020603050405020304" pitchFamily="18" charset="0"/>
              </a:rPr>
              <a:t>Supported Language Combinations:</a:t>
            </a:r>
            <a:r>
              <a:rPr lang="en-US" dirty="0">
                <a:latin typeface="Times New Roman" panose="02020603050405020304" pitchFamily="18" charset="0"/>
                <a:cs typeface="Times New Roman" panose="02020603050405020304" pitchFamily="18" charset="0"/>
              </a:rPr>
              <a:t> Translates between all major</a:t>
            </a:r>
          </a:p>
          <a:p>
            <a:pPr algn="just">
              <a:buNone/>
            </a:pPr>
            <a:r>
              <a:rPr lang="en-US" dirty="0">
                <a:latin typeface="Times New Roman" panose="02020603050405020304" pitchFamily="18" charset="0"/>
                <a:cs typeface="Times New Roman" panose="02020603050405020304" pitchFamily="18" charset="0"/>
              </a:rPr>
              <a:t>world languages.</a:t>
            </a: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Real-World Benefit:</a:t>
            </a:r>
            <a:r>
              <a:rPr lang="en-US" dirty="0">
                <a:latin typeface="Times New Roman" panose="02020603050405020304" pitchFamily="18" charset="0"/>
                <a:cs typeface="Times New Roman" panose="02020603050405020304" pitchFamily="18" charset="0"/>
              </a:rPr>
              <a:t> Breaks language barriers by allowing users to</a:t>
            </a:r>
          </a:p>
          <a:p>
            <a:pPr algn="just">
              <a:buNone/>
            </a:pPr>
            <a:r>
              <a:rPr lang="en-US" dirty="0">
                <a:latin typeface="Times New Roman" panose="02020603050405020304" pitchFamily="18" charset="0"/>
                <a:cs typeface="Times New Roman" panose="02020603050405020304" pitchFamily="18" charset="0"/>
              </a:rPr>
              <a:t>communicate across cultures seamlessly.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672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B295-41C1-9FCF-DB13-847F4391F759}"/>
              </a:ext>
            </a:extLst>
          </p:cNvPr>
          <p:cNvSpPr>
            <a:spLocks noGrp="1"/>
          </p:cNvSpPr>
          <p:nvPr>
            <p:ph type="title"/>
          </p:nvPr>
        </p:nvSpPr>
        <p:spPr>
          <a:xfrm>
            <a:off x="394855" y="170604"/>
            <a:ext cx="10515600" cy="1325563"/>
          </a:xfrm>
        </p:spPr>
        <p:txBody>
          <a:bodyPr/>
          <a:lstStyle/>
          <a:p>
            <a:r>
              <a:rPr lang="en-IN" b="1" dirty="0">
                <a:latin typeface="Times New Roman" panose="02020603050405020304" pitchFamily="18" charset="0"/>
                <a:cs typeface="Times New Roman" panose="02020603050405020304" pitchFamily="18" charset="0"/>
              </a:rPr>
              <a:t>4. Text-to-Speech (TTS) Module</a:t>
            </a:r>
          </a:p>
        </p:txBody>
      </p:sp>
      <p:sp>
        <p:nvSpPr>
          <p:cNvPr id="12" name="TextBox 11">
            <a:extLst>
              <a:ext uri="{FF2B5EF4-FFF2-40B4-BE49-F238E27FC236}">
                <a16:creationId xmlns:a16="http://schemas.microsoft.com/office/drawing/2014/main" id="{F2723C28-838D-F607-DE04-EFF76BE842C1}"/>
              </a:ext>
            </a:extLst>
          </p:cNvPr>
          <p:cNvSpPr txBox="1"/>
          <p:nvPr/>
        </p:nvSpPr>
        <p:spPr>
          <a:xfrm>
            <a:off x="394855" y="1640093"/>
            <a:ext cx="10515600"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To convert the translated text into a realistic male voice in the target language.</a:t>
            </a:r>
          </a:p>
          <a:p>
            <a:endParaRPr lang="en-US" sz="2800"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B3BFD1E-7A4C-DFAC-FE4C-6E6E4E830674}"/>
              </a:ext>
            </a:extLst>
          </p:cNvPr>
          <p:cNvSpPr txBox="1"/>
          <p:nvPr/>
        </p:nvSpPr>
        <p:spPr>
          <a:xfrm>
            <a:off x="2171700" y="6469488"/>
            <a:ext cx="9497291" cy="3034145"/>
          </a:xfrm>
          <a:prstGeom prst="rect">
            <a:avLst/>
          </a:prstGeom>
          <a:noFill/>
        </p:spPr>
        <p:txBody>
          <a:bodyPr wrap="square" rtlCol="0">
            <a:spAutoFit/>
          </a:bodyPr>
          <a:lstStyle/>
          <a:p>
            <a:endParaRPr lang="en-IN" dirty="0"/>
          </a:p>
        </p:txBody>
      </p:sp>
      <p:sp>
        <p:nvSpPr>
          <p:cNvPr id="20" name="Rectangle 9">
            <a:extLst>
              <a:ext uri="{FF2B5EF4-FFF2-40B4-BE49-F238E27FC236}">
                <a16:creationId xmlns:a16="http://schemas.microsoft.com/office/drawing/2014/main" id="{73599697-E5C7-1F4E-B6BC-A495BCEFFB56}"/>
              </a:ext>
            </a:extLst>
          </p:cNvPr>
          <p:cNvSpPr>
            <a:spLocks noChangeArrowheads="1"/>
          </p:cNvSpPr>
          <p:nvPr/>
        </p:nvSpPr>
        <p:spPr bwMode="auto">
          <a:xfrm>
            <a:off x="394855" y="2594201"/>
            <a:ext cx="9326592"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it Works: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Translated text is sent to the TTS engine.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is generated using selected neural voice </a:t>
            </a:r>
          </a:p>
          <a:p>
            <a:pPr marL="0" marR="0" lvl="0" indent="0" algn="l" defTabSz="914400" rtl="0" eaLnBrk="0" fontAlgn="base" latinLnBrk="0" hangingPunct="0">
              <a:lnSpc>
                <a:spcPct val="15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(e.g.,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GuyNeural</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ta-IN-</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ValluvarNeural</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is saved as a .mp3 audio file for playback or download.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3711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08D49B9-C694-F4F2-8A12-206016585742}"/>
              </a:ext>
            </a:extLst>
          </p:cNvPr>
          <p:cNvSpPr>
            <a:spLocks noGrp="1" noChangeArrowheads="1"/>
          </p:cNvSpPr>
          <p:nvPr>
            <p:ph idx="1"/>
          </p:nvPr>
        </p:nvSpPr>
        <p:spPr bwMode="auto">
          <a:xfrm>
            <a:off x="536863" y="1340055"/>
            <a:ext cx="1114984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Used: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Microsoft Edge TTS (Neural voices via edge-</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tts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Natural, expressive voice output with male voice preference.</a:t>
            </a:r>
          </a:p>
        </p:txBody>
      </p:sp>
    </p:spTree>
    <p:extLst>
      <p:ext uri="{BB962C8B-B14F-4D97-AF65-F5344CB8AC3E}">
        <p14:creationId xmlns:p14="http://schemas.microsoft.com/office/powerpoint/2010/main" val="3372744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43DE-5A18-D7B3-0609-B6D4B7C86612}"/>
              </a:ext>
            </a:extLst>
          </p:cNvPr>
          <p:cNvSpPr>
            <a:spLocks noGrp="1"/>
          </p:cNvSpPr>
          <p:nvPr>
            <p:ph type="title"/>
          </p:nvPr>
        </p:nvSpPr>
        <p:spPr>
          <a:xfrm>
            <a:off x="747840" y="0"/>
            <a:ext cx="10515600" cy="1325563"/>
          </a:xfrm>
        </p:spPr>
        <p:txBody>
          <a:bodyPr/>
          <a:lstStyle/>
          <a:p>
            <a:r>
              <a:rPr lang="en-IN" b="1" dirty="0">
                <a:latin typeface="Times New Roman" panose="02020603050405020304" pitchFamily="18" charset="0"/>
                <a:cs typeface="Times New Roman" panose="02020603050405020304" pitchFamily="18" charset="0"/>
              </a:rPr>
              <a:t>5. User Interface (UI) Module</a:t>
            </a:r>
          </a:p>
        </p:txBody>
      </p:sp>
      <p:sp>
        <p:nvSpPr>
          <p:cNvPr id="4" name="Rectangle 1">
            <a:extLst>
              <a:ext uri="{FF2B5EF4-FFF2-40B4-BE49-F238E27FC236}">
                <a16:creationId xmlns:a16="http://schemas.microsoft.com/office/drawing/2014/main" id="{A45D85E3-DD1D-8348-2500-50684B95A098}"/>
              </a:ext>
            </a:extLst>
          </p:cNvPr>
          <p:cNvSpPr>
            <a:spLocks noGrp="1" noChangeArrowheads="1"/>
          </p:cNvSpPr>
          <p:nvPr>
            <p:ph idx="1"/>
          </p:nvPr>
        </p:nvSpPr>
        <p:spPr bwMode="auto">
          <a:xfrm>
            <a:off x="928560" y="1259802"/>
            <a:ext cx="10334880" cy="4950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 as the interactive front-end for users to control and use the system.</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b="1" dirty="0">
                <a:latin typeface="Times New Roman" panose="02020603050405020304" pitchFamily="18" charset="0"/>
                <a:cs typeface="Times New Roman" panose="02020603050405020304" pitchFamily="18" charset="0"/>
              </a:rPr>
              <a:t>Tool Used: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(Python UI Framework)</a:t>
            </a:r>
          </a:p>
          <a:p>
            <a:pPr marL="0" marR="0" lvl="0" indent="0" algn="l" defTabSz="914400" rtl="0" eaLnBrk="0" fontAlgn="base" latinLnBrk="0" hangingPunct="0">
              <a:lnSpc>
                <a:spcPct val="100000"/>
              </a:lnSpc>
              <a:spcBef>
                <a:spcPct val="0"/>
              </a:spcBef>
              <a:spcAft>
                <a:spcPct val="0"/>
              </a:spcAft>
              <a:buClrTx/>
              <a:buSzTx/>
              <a:buNone/>
              <a:tabLst/>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Features: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Upload audio or record directly.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Choose source and target languages from dropdowns.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View transcribed and translated text.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Play and download translated audio.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4793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3EE0F3A-25D7-FCE7-9532-A7CFB74749F5}"/>
              </a:ext>
            </a:extLst>
          </p:cNvPr>
          <p:cNvSpPr>
            <a:spLocks noGrp="1" noChangeArrowheads="1"/>
          </p:cNvSpPr>
          <p:nvPr>
            <p:ph idx="1"/>
          </p:nvPr>
        </p:nvSpPr>
        <p:spPr bwMode="auto">
          <a:xfrm>
            <a:off x="474518" y="451970"/>
            <a:ext cx="112261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technical knowledge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Runs in any browser with no extra installations.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Integrates all backend modules for seamless flow.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Delivers a full end-to-end multilingual voice message translation experience.</a:t>
            </a:r>
          </a:p>
        </p:txBody>
      </p:sp>
    </p:spTree>
    <p:extLst>
      <p:ext uri="{BB962C8B-B14F-4D97-AF65-F5344CB8AC3E}">
        <p14:creationId xmlns:p14="http://schemas.microsoft.com/office/powerpoint/2010/main" val="65165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74C2-5E0A-DEF6-8FC2-ADB436F49F3E}"/>
              </a:ext>
            </a:extLst>
          </p:cNvPr>
          <p:cNvSpPr>
            <a:spLocks noGrp="1"/>
          </p:cNvSpPr>
          <p:nvPr>
            <p:ph type="title"/>
          </p:nvPr>
        </p:nvSpPr>
        <p:spPr>
          <a:xfrm>
            <a:off x="153619" y="410368"/>
            <a:ext cx="11200181" cy="1325563"/>
          </a:xfrm>
        </p:spPr>
        <p:txBody>
          <a:bodyPr>
            <a:normAutofit/>
          </a:bodyPr>
          <a:lstStyle/>
          <a:p>
            <a:r>
              <a:rPr lang="en-IN" b="1" dirty="0">
                <a:latin typeface="Times New Roman" panose="02020603050405020304" pitchFamily="18" charset="0"/>
                <a:cs typeface="Times New Roman" panose="02020603050405020304" pitchFamily="18" charset="0"/>
              </a:rPr>
              <a:t>OBJECTIVE</a:t>
            </a:r>
          </a:p>
        </p:txBody>
      </p:sp>
      <p:sp>
        <p:nvSpPr>
          <p:cNvPr id="4" name="Slide Number Placeholder 3">
            <a:extLst>
              <a:ext uri="{FF2B5EF4-FFF2-40B4-BE49-F238E27FC236}">
                <a16:creationId xmlns:a16="http://schemas.microsoft.com/office/drawing/2014/main" id="{4C754C69-4265-55FE-B426-ED6C2DC04F16}"/>
              </a:ext>
            </a:extLst>
          </p:cNvPr>
          <p:cNvSpPr>
            <a:spLocks noGrp="1"/>
          </p:cNvSpPr>
          <p:nvPr>
            <p:ph type="sldNum" sz="quarter" idx="12"/>
          </p:nvPr>
        </p:nvSpPr>
        <p:spPr/>
        <p:txBody>
          <a:bodyPr/>
          <a:lstStyle/>
          <a:p>
            <a:fld id="{2FB48624-56D1-4557-B6A1-118B64FAD9E9}" type="slidenum">
              <a:rPr lang="en-IN" smtClean="0"/>
              <a:t>2</a:t>
            </a:fld>
            <a:endParaRPr lang="en-IN"/>
          </a:p>
        </p:txBody>
      </p:sp>
      <p:sp>
        <p:nvSpPr>
          <p:cNvPr id="24" name="TextBox 23">
            <a:extLst>
              <a:ext uri="{FF2B5EF4-FFF2-40B4-BE49-F238E27FC236}">
                <a16:creationId xmlns:a16="http://schemas.microsoft.com/office/drawing/2014/main" id="{F4D3D3EC-9423-38E4-7653-240D1176830D}"/>
              </a:ext>
            </a:extLst>
          </p:cNvPr>
          <p:cNvSpPr txBox="1"/>
          <p:nvPr/>
        </p:nvSpPr>
        <p:spPr>
          <a:xfrm>
            <a:off x="583623" y="1963880"/>
            <a:ext cx="11024754" cy="2308324"/>
          </a:xfrm>
          <a:prstGeom prst="rect">
            <a:avLst/>
          </a:prstGeom>
          <a:noFill/>
        </p:spPr>
        <p:txBody>
          <a:bodyPr wrap="square" rtlCol="0">
            <a:spAutoFit/>
          </a:bodyPr>
          <a:lstStyle/>
          <a:p>
            <a:pPr algn="just"/>
            <a:r>
              <a:rPr lang="en-US" dirty="0"/>
              <a:t>       </a:t>
            </a: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To develop a multilingual voice translation system that allows users to upload an audio message in any supported language (e.g., Tamil, Hindi, Malayalam, Kannada, French, Arabic, English), automatically transcribe the spoken content, translate it into a selected target language, and output the translated message as a natural-sounding male voice audio, thereby enabling real-time cross-language communication in an intuitive and accessible way.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704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0825-3BF2-4788-3309-666A948A6393}"/>
              </a:ext>
            </a:extLst>
          </p:cNvPr>
          <p:cNvSpPr>
            <a:spLocks noGrp="1"/>
          </p:cNvSpPr>
          <p:nvPr>
            <p:ph type="title"/>
          </p:nvPr>
        </p:nvSpPr>
        <p:spPr>
          <a:xfrm>
            <a:off x="327411" y="270614"/>
            <a:ext cx="10515600" cy="1325563"/>
          </a:xfrm>
        </p:spPr>
        <p:txBody>
          <a:bodyPr/>
          <a:lstStyle/>
          <a:p>
            <a:r>
              <a:rPr lang="en-IN" b="1" dirty="0">
                <a:latin typeface="Times New Roman" panose="02020603050405020304" pitchFamily="18" charset="0"/>
                <a:cs typeface="Times New Roman" panose="02020603050405020304" pitchFamily="18" charset="0"/>
              </a:rPr>
              <a:t>ADVANTAGES</a:t>
            </a:r>
          </a:p>
        </p:txBody>
      </p:sp>
      <p:sp>
        <p:nvSpPr>
          <p:cNvPr id="4" name="Rectangle 1">
            <a:extLst>
              <a:ext uri="{FF2B5EF4-FFF2-40B4-BE49-F238E27FC236}">
                <a16:creationId xmlns:a16="http://schemas.microsoft.com/office/drawing/2014/main" id="{7F180125-BE2A-EF80-3EA0-8E12CD97274C}"/>
              </a:ext>
            </a:extLst>
          </p:cNvPr>
          <p:cNvSpPr>
            <a:spLocks noChangeArrowheads="1"/>
          </p:cNvSpPr>
          <p:nvPr/>
        </p:nvSpPr>
        <p:spPr bwMode="auto">
          <a:xfrm>
            <a:off x="794292" y="1592439"/>
            <a:ext cx="10603416"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real-time voice translation for cross-language communication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regional and international languages like Tamil, Hindi, Arabic, and French</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an easy web interface for audio upload or recording</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Delivers natural-sounding male voice outputs using neural text-to-speech</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Ideal for use in tourism, education, customer support, and emergency services</a:t>
            </a:r>
          </a:p>
        </p:txBody>
      </p:sp>
    </p:spTree>
    <p:extLst>
      <p:ext uri="{BB962C8B-B14F-4D97-AF65-F5344CB8AC3E}">
        <p14:creationId xmlns:p14="http://schemas.microsoft.com/office/powerpoint/2010/main" val="3472886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382E-3C06-63D1-DE4E-A5E9A3F78C82}"/>
              </a:ext>
            </a:extLst>
          </p:cNvPr>
          <p:cNvSpPr>
            <a:spLocks noGrp="1"/>
          </p:cNvSpPr>
          <p:nvPr>
            <p:ph type="title"/>
          </p:nvPr>
        </p:nvSpPr>
        <p:spPr>
          <a:xfrm>
            <a:off x="294484" y="271304"/>
            <a:ext cx="10515600" cy="1325563"/>
          </a:xfrm>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4" name="Rectangle 1">
            <a:extLst>
              <a:ext uri="{FF2B5EF4-FFF2-40B4-BE49-F238E27FC236}">
                <a16:creationId xmlns:a16="http://schemas.microsoft.com/office/drawing/2014/main" id="{27E99CDE-2029-62BA-A138-E18898F1B401}"/>
              </a:ext>
            </a:extLst>
          </p:cNvPr>
          <p:cNvSpPr>
            <a:spLocks noChangeArrowheads="1"/>
          </p:cNvSpPr>
          <p:nvPr/>
        </p:nvSpPr>
        <p:spPr bwMode="auto">
          <a:xfrm>
            <a:off x="2182090" y="1858739"/>
            <a:ext cx="6097375" cy="260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Tourist voice message translation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classroom content delivery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Call center language support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Doctor-patient language communication</a:t>
            </a:r>
          </a:p>
        </p:txBody>
      </p:sp>
    </p:spTree>
    <p:extLst>
      <p:ext uri="{BB962C8B-B14F-4D97-AF65-F5344CB8AC3E}">
        <p14:creationId xmlns:p14="http://schemas.microsoft.com/office/powerpoint/2010/main" val="199764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0313-499B-9211-0D1D-BC0FCD674B24}"/>
              </a:ext>
            </a:extLst>
          </p:cNvPr>
          <p:cNvSpPr>
            <a:spLocks noGrp="1"/>
          </p:cNvSpPr>
          <p:nvPr>
            <p:ph type="title"/>
          </p:nvPr>
        </p:nvSpPr>
        <p:spPr>
          <a:xfrm>
            <a:off x="237503" y="494117"/>
            <a:ext cx="10515600" cy="1325563"/>
          </a:xfrm>
        </p:spPr>
        <p:txBody>
          <a:bodyPr/>
          <a:lstStyle/>
          <a:p>
            <a:r>
              <a:rPr lang="en-IN" b="1" dirty="0">
                <a:latin typeface="Times New Roman" panose="02020603050405020304" pitchFamily="18" charset="0"/>
                <a:cs typeface="Times New Roman" panose="02020603050405020304" pitchFamily="18" charset="0"/>
              </a:rPr>
              <a:t>CONCLUSION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D84679B-FF95-13D3-62B6-A62B41208A09}"/>
              </a:ext>
            </a:extLst>
          </p:cNvPr>
          <p:cNvSpPr txBox="1">
            <a:spLocks/>
          </p:cNvSpPr>
          <p:nvPr/>
        </p:nvSpPr>
        <p:spPr>
          <a:xfrm>
            <a:off x="1072286" y="2706351"/>
            <a:ext cx="10515600" cy="27727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1955155-ADF0-16C2-847D-B406DD08C269}"/>
              </a:ext>
            </a:extLst>
          </p:cNvPr>
          <p:cNvSpPr txBox="1"/>
          <p:nvPr/>
        </p:nvSpPr>
        <p:spPr>
          <a:xfrm>
            <a:off x="1174173" y="1683327"/>
            <a:ext cx="9237518" cy="221599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Multilingual Voice Message Translation System enables seamless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communication across different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languages,combining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speech-to-text, translation, and text-to-speech technologies. It has practical applications in tourism,</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 customer service, and healthcare, providing an accessible and user-friendly solution to break language</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barriers.</a:t>
            </a:r>
          </a:p>
          <a:p>
            <a:endParaRPr lang="en-IN" dirty="0"/>
          </a:p>
        </p:txBody>
      </p:sp>
    </p:spTree>
    <p:extLst>
      <p:ext uri="{BB962C8B-B14F-4D97-AF65-F5344CB8AC3E}">
        <p14:creationId xmlns:p14="http://schemas.microsoft.com/office/powerpoint/2010/main" val="3493830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305E-41F1-A809-F15D-1329FE0E7575}"/>
              </a:ext>
            </a:extLst>
          </p:cNvPr>
          <p:cNvSpPr>
            <a:spLocks noGrp="1"/>
          </p:cNvSpPr>
          <p:nvPr>
            <p:ph type="title"/>
          </p:nvPr>
        </p:nvSpPr>
        <p:spPr>
          <a:xfrm>
            <a:off x="307266" y="283885"/>
            <a:ext cx="10515600" cy="1325563"/>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5" name="Rectangle 2">
            <a:extLst>
              <a:ext uri="{FF2B5EF4-FFF2-40B4-BE49-F238E27FC236}">
                <a16:creationId xmlns:a16="http://schemas.microsoft.com/office/drawing/2014/main" id="{2A290DC5-A2D0-FFCE-38E4-0B69063BD17B}"/>
              </a:ext>
            </a:extLst>
          </p:cNvPr>
          <p:cNvSpPr>
            <a:spLocks noGrp="1" noChangeArrowheads="1"/>
          </p:cNvSpPr>
          <p:nvPr>
            <p:ph idx="1"/>
          </p:nvPr>
        </p:nvSpPr>
        <p:spPr bwMode="auto">
          <a:xfrm>
            <a:off x="550631" y="1200024"/>
            <a:ext cx="10866629"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Bhowmik, M. D., &amp; Das, S. “Speech Translation Systems: A Comprehensive Review.</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Artificial Intelligence Research”, </a:t>
            </a:r>
            <a:r>
              <a:rPr lang="en-US" altLang="en-US" sz="2400" dirty="0">
                <a:latin typeface="Times New Roman" panose="02020603050405020304" pitchFamily="18" charset="0"/>
                <a:cs typeface="Times New Roman" panose="02020603050405020304" pitchFamily="18" charset="0"/>
              </a:rPr>
              <a:t>2024</a:t>
            </a: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R., &amp; Gupta, A. </a:t>
            </a:r>
            <a:r>
              <a:rPr lang="en-US" altLang="en-US" sz="2400" dirty="0">
                <a:latin typeface="Times New Roman" panose="02020603050405020304" pitchFamily="18" charset="0"/>
                <a:cs typeface="Times New Roman" panose="02020603050405020304" pitchFamily="18" charset="0"/>
              </a:rPr>
              <a:t>“</a:t>
            </a: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Voice-based Translation Systems: Challenges and Solutions.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International Journal of Linguistic Technology</a:t>
            </a:r>
            <a:r>
              <a:rPr lang="en-US" altLang="en-US" sz="2400" dirty="0">
                <a:latin typeface="Times New Roman" panose="02020603050405020304" pitchFamily="18" charset="0"/>
                <a:cs typeface="Times New Roman" panose="02020603050405020304" pitchFamily="18" charset="0"/>
              </a:rPr>
              <a:t>”</a:t>
            </a: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,2023.</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Patel, A., &amp; Sharma, R. “Enhancing Multilingual Voice Recognition Using Deep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Proceedings of the International Conference on Speech Processing”, </a:t>
            </a:r>
            <a:r>
              <a:rPr lang="en-US" altLang="en-US" sz="2400" dirty="0">
                <a:latin typeface="Times New Roman" panose="02020603050405020304" pitchFamily="18" charset="0"/>
                <a:cs typeface="Times New Roman" panose="02020603050405020304" pitchFamily="18" charset="0"/>
              </a:rPr>
              <a:t>2023</a:t>
            </a: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Zhang, L., &amp; Li, J. “Neural Networks for Text-to-Speech Systems in Multilingual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Environments. Journal of Machine Learning”, 41(6), </a:t>
            </a:r>
            <a:r>
              <a:rPr lang="en-US" altLang="en-US" sz="2400" dirty="0">
                <a:latin typeface="Times New Roman" panose="02020603050405020304" pitchFamily="18" charset="0"/>
                <a:cs typeface="Times New Roman" panose="02020603050405020304" pitchFamily="18" charset="0"/>
              </a:rPr>
              <a:t>2023</a:t>
            </a: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45247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FCF8-E4CC-17F5-2E9F-D896E6FFC46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4AC50DA-8B35-4089-6714-F6E0379AB6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286" y="1534679"/>
            <a:ext cx="7055427" cy="4351338"/>
          </a:xfrm>
        </p:spPr>
      </p:pic>
      <p:sp>
        <p:nvSpPr>
          <p:cNvPr id="6" name="TextBox 5">
            <a:extLst>
              <a:ext uri="{FF2B5EF4-FFF2-40B4-BE49-F238E27FC236}">
                <a16:creationId xmlns:a16="http://schemas.microsoft.com/office/drawing/2014/main" id="{AF311865-4BEB-0942-55AD-D2FC1ED55BB8}"/>
              </a:ext>
            </a:extLst>
          </p:cNvPr>
          <p:cNvSpPr txBox="1"/>
          <p:nvPr/>
        </p:nvSpPr>
        <p:spPr>
          <a:xfrm>
            <a:off x="3522518" y="5886017"/>
            <a:ext cx="538249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7118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C5EAA8-6941-8BFF-3472-D147A7CDAB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3427" y="536575"/>
            <a:ext cx="7055428" cy="4351338"/>
          </a:xfrm>
        </p:spPr>
      </p:pic>
      <p:sp>
        <p:nvSpPr>
          <p:cNvPr id="6" name="TextBox 5">
            <a:extLst>
              <a:ext uri="{FF2B5EF4-FFF2-40B4-BE49-F238E27FC236}">
                <a16:creationId xmlns:a16="http://schemas.microsoft.com/office/drawing/2014/main" id="{75E75B54-AEA3-6993-0CFB-C0AD16AE403C}"/>
              </a:ext>
            </a:extLst>
          </p:cNvPr>
          <p:cNvSpPr txBox="1"/>
          <p:nvPr/>
        </p:nvSpPr>
        <p:spPr>
          <a:xfrm>
            <a:off x="2982191" y="5133109"/>
            <a:ext cx="585008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214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0E3-92E7-4DBA-E05B-0137E6405E0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EXISTING SYSTEM</a:t>
            </a:r>
          </a:p>
        </p:txBody>
      </p:sp>
      <p:sp>
        <p:nvSpPr>
          <p:cNvPr id="6" name="TextBox 5">
            <a:extLst>
              <a:ext uri="{FF2B5EF4-FFF2-40B4-BE49-F238E27FC236}">
                <a16:creationId xmlns:a16="http://schemas.microsoft.com/office/drawing/2014/main" id="{9A45BCED-7AC5-19AE-1153-DCB4C4B34734}"/>
              </a:ext>
            </a:extLst>
          </p:cNvPr>
          <p:cNvSpPr txBox="1"/>
          <p:nvPr/>
        </p:nvSpPr>
        <p:spPr>
          <a:xfrm>
            <a:off x="737754" y="1589809"/>
            <a:ext cx="11035145"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a:t>
            </a:r>
          </a:p>
        </p:txBody>
      </p:sp>
      <p:sp>
        <p:nvSpPr>
          <p:cNvPr id="4" name="Rectangle 2">
            <a:extLst>
              <a:ext uri="{FF2B5EF4-FFF2-40B4-BE49-F238E27FC236}">
                <a16:creationId xmlns:a16="http://schemas.microsoft.com/office/drawing/2014/main" id="{959BD2CD-3F9E-9AA9-1699-902E8E5E874C}"/>
              </a:ext>
            </a:extLst>
          </p:cNvPr>
          <p:cNvSpPr>
            <a:spLocks noChangeArrowheads="1"/>
          </p:cNvSpPr>
          <p:nvPr/>
        </p:nvSpPr>
        <p:spPr bwMode="auto">
          <a:xfrm>
            <a:off x="1090674" y="1374591"/>
            <a:ext cx="10329303"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real-time speech-to-speech translation across many languages.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 internet connection and do not support pre-recorded voice uploads.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flexibility in voice customization and natural-sounding output.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solutions offer advanced tools but demand coding skills and are expensive.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Developer-made tools are limited to text or robotic speech.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existing systems are either too technical, costly, or not offline-friendly.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334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21D6-F87E-8631-A204-01150F518CC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BBB12A1-5E1E-EA66-E787-415DDA7E25EA}"/>
              </a:ext>
            </a:extLst>
          </p:cNvPr>
          <p:cNvSpPr>
            <a:spLocks noGrp="1"/>
          </p:cNvSpPr>
          <p:nvPr>
            <p:ph idx="1"/>
          </p:nvPr>
        </p:nvSpPr>
        <p:spPr/>
        <p:txBody>
          <a:bodyPr>
            <a:normAutofit/>
          </a:bodyPr>
          <a:lstStyle/>
          <a:p>
            <a:r>
              <a:rPr lang="en-IN" sz="2400" dirty="0">
                <a:solidFill>
                  <a:srgbClr val="0D0D0D"/>
                </a:solidFill>
                <a:latin typeface="Times New Roman" panose="02020603050405020304" pitchFamily="18" charset="0"/>
                <a:cs typeface="Times New Roman" panose="02020603050405020304" pitchFamily="18" charset="0"/>
              </a:rPr>
              <a:t>Allows users to upload voice recordings in multiple languages (Tamil, Hindi, Malayalam, etc.)</a:t>
            </a:r>
          </a:p>
          <a:p>
            <a:r>
              <a:rPr lang="en-IN" sz="2400" dirty="0">
                <a:solidFill>
                  <a:srgbClr val="0D0D0D"/>
                </a:solidFill>
                <a:latin typeface="Times New Roman" panose="02020603050405020304" pitchFamily="18" charset="0"/>
                <a:cs typeface="Times New Roman" panose="02020603050405020304" pitchFamily="18" charset="0"/>
              </a:rPr>
              <a:t>Uses Whisper model to transcribe speech automatically.</a:t>
            </a:r>
          </a:p>
          <a:p>
            <a:r>
              <a:rPr lang="en-IN" sz="2400" dirty="0">
                <a:solidFill>
                  <a:srgbClr val="0D0D0D"/>
                </a:solidFill>
                <a:latin typeface="Times New Roman" panose="02020603050405020304" pitchFamily="18" charset="0"/>
                <a:cs typeface="Times New Roman" panose="02020603050405020304" pitchFamily="18" charset="0"/>
              </a:rPr>
              <a:t>Translates transcribed text into selected target language via Google Translator API.</a:t>
            </a:r>
          </a:p>
          <a:p>
            <a:r>
              <a:rPr lang="en-IN" sz="2400" dirty="0">
                <a:solidFill>
                  <a:srgbClr val="0D0D0D"/>
                </a:solidFill>
                <a:latin typeface="Times New Roman" panose="02020603050405020304" pitchFamily="18" charset="0"/>
                <a:cs typeface="Times New Roman" panose="02020603050405020304" pitchFamily="18" charset="0"/>
              </a:rPr>
              <a:t>Built with </a:t>
            </a:r>
            <a:r>
              <a:rPr lang="en-IN" sz="2400" dirty="0" err="1">
                <a:solidFill>
                  <a:srgbClr val="0D0D0D"/>
                </a:solidFill>
                <a:latin typeface="Times New Roman" panose="02020603050405020304" pitchFamily="18" charset="0"/>
                <a:cs typeface="Times New Roman" panose="02020603050405020304" pitchFamily="18" charset="0"/>
              </a:rPr>
              <a:t>Gradio</a:t>
            </a:r>
            <a:r>
              <a:rPr lang="en-IN" sz="2400" dirty="0">
                <a:solidFill>
                  <a:srgbClr val="0D0D0D"/>
                </a:solidFill>
                <a:latin typeface="Times New Roman" panose="02020603050405020304" pitchFamily="18" charset="0"/>
                <a:cs typeface="Times New Roman" panose="02020603050405020304" pitchFamily="18" charset="0"/>
              </a:rPr>
              <a:t> for a simple, user-friendly interface.</a:t>
            </a:r>
          </a:p>
          <a:p>
            <a:r>
              <a:rPr lang="en-IN" sz="2400" dirty="0">
                <a:solidFill>
                  <a:srgbClr val="0D0D0D"/>
                </a:solidFill>
                <a:latin typeface="Times New Roman" panose="02020603050405020304" pitchFamily="18" charset="0"/>
                <a:cs typeface="Times New Roman" panose="02020603050405020304" pitchFamily="18" charset="0"/>
              </a:rPr>
              <a:t>Supports customizable, natural-sounding voice output.</a:t>
            </a:r>
          </a:p>
          <a:p>
            <a:r>
              <a:rPr lang="en-IN" sz="2400" dirty="0">
                <a:solidFill>
                  <a:srgbClr val="0D0D0D"/>
                </a:solidFill>
                <a:latin typeface="Times New Roman" panose="02020603050405020304" pitchFamily="18" charset="0"/>
                <a:cs typeface="Times New Roman" panose="02020603050405020304" pitchFamily="18" charset="0"/>
              </a:rPr>
              <a:t>Accepts pre-recorded voice messages and works partially offline.</a:t>
            </a:r>
          </a:p>
          <a:p>
            <a:r>
              <a:rPr lang="en-IN" sz="2400" dirty="0">
                <a:solidFill>
                  <a:srgbClr val="0D0D0D"/>
                </a:solidFill>
                <a:latin typeface="Times New Roman" panose="02020603050405020304" pitchFamily="18" charset="0"/>
                <a:cs typeface="Times New Roman" panose="02020603050405020304" pitchFamily="18" charset="0"/>
              </a:rPr>
              <a:t>Designed for accessibility, education, and multilingual communication.</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24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D7B36479-796A-E57A-3270-7DF8B9B89798}"/>
              </a:ext>
            </a:extLst>
          </p:cNvPr>
          <p:cNvSpPr>
            <a:spLocks noGrp="1"/>
          </p:cNvSpPr>
          <p:nvPr>
            <p:ph type="title"/>
          </p:nvPr>
        </p:nvSpPr>
        <p:spPr>
          <a:xfrm>
            <a:off x="151098" y="181513"/>
            <a:ext cx="10058400" cy="402059"/>
          </a:xfrm>
        </p:spPr>
        <p:txBody>
          <a:bodyPr>
            <a:noAutofit/>
          </a:bodyPr>
          <a:lstStyle/>
          <a:p>
            <a:r>
              <a:rPr lang="en-IN" sz="3200" dirty="0">
                <a:latin typeface="Times New Roman" panose="02020603050405020304" pitchFamily="18" charset="0"/>
                <a:cs typeface="Times New Roman" panose="02020603050405020304" pitchFamily="18" charset="0"/>
              </a:rPr>
              <a:t>LITERATURE SURVEY</a:t>
            </a:r>
          </a:p>
        </p:txBody>
      </p:sp>
      <p:graphicFrame>
        <p:nvGraphicFramePr>
          <p:cNvPr id="18" name="Table 17">
            <a:extLst>
              <a:ext uri="{FF2B5EF4-FFF2-40B4-BE49-F238E27FC236}">
                <a16:creationId xmlns:a16="http://schemas.microsoft.com/office/drawing/2014/main" id="{6A08E76B-179A-3C1C-9CEB-7C37DB115252}"/>
              </a:ext>
            </a:extLst>
          </p:cNvPr>
          <p:cNvGraphicFramePr>
            <a:graphicFrameLocks noGrp="1"/>
          </p:cNvGraphicFramePr>
          <p:nvPr>
            <p:extLst>
              <p:ext uri="{D42A27DB-BD31-4B8C-83A1-F6EECF244321}">
                <p14:modId xmlns:p14="http://schemas.microsoft.com/office/powerpoint/2010/main" val="3736368776"/>
              </p:ext>
            </p:extLst>
          </p:nvPr>
        </p:nvGraphicFramePr>
        <p:xfrm>
          <a:off x="513699" y="671124"/>
          <a:ext cx="11164602" cy="6108394"/>
        </p:xfrm>
        <a:graphic>
          <a:graphicData uri="http://schemas.openxmlformats.org/drawingml/2006/table">
            <a:tbl>
              <a:tblPr firstRow="1" bandRow="1">
                <a:tableStyleId>{616DA210-FB5B-4158-B5E0-FEB733F419BA}</a:tableStyleId>
              </a:tblPr>
              <a:tblGrid>
                <a:gridCol w="790699">
                  <a:extLst>
                    <a:ext uri="{9D8B030D-6E8A-4147-A177-3AD203B41FA5}">
                      <a16:colId xmlns:a16="http://schemas.microsoft.com/office/drawing/2014/main" val="1172275175"/>
                    </a:ext>
                  </a:extLst>
                </a:gridCol>
                <a:gridCol w="2513715">
                  <a:extLst>
                    <a:ext uri="{9D8B030D-6E8A-4147-A177-3AD203B41FA5}">
                      <a16:colId xmlns:a16="http://schemas.microsoft.com/office/drawing/2014/main" val="4151066495"/>
                    </a:ext>
                  </a:extLst>
                </a:gridCol>
                <a:gridCol w="1990744">
                  <a:extLst>
                    <a:ext uri="{9D8B030D-6E8A-4147-A177-3AD203B41FA5}">
                      <a16:colId xmlns:a16="http://schemas.microsoft.com/office/drawing/2014/main" val="620319797"/>
                    </a:ext>
                  </a:extLst>
                </a:gridCol>
                <a:gridCol w="1423136">
                  <a:extLst>
                    <a:ext uri="{9D8B030D-6E8A-4147-A177-3AD203B41FA5}">
                      <a16:colId xmlns:a16="http://schemas.microsoft.com/office/drawing/2014/main" val="3125362355"/>
                    </a:ext>
                  </a:extLst>
                </a:gridCol>
                <a:gridCol w="2004444">
                  <a:extLst>
                    <a:ext uri="{9D8B030D-6E8A-4147-A177-3AD203B41FA5}">
                      <a16:colId xmlns:a16="http://schemas.microsoft.com/office/drawing/2014/main" val="678238593"/>
                    </a:ext>
                  </a:extLst>
                </a:gridCol>
                <a:gridCol w="2441864">
                  <a:extLst>
                    <a:ext uri="{9D8B030D-6E8A-4147-A177-3AD203B41FA5}">
                      <a16:colId xmlns:a16="http://schemas.microsoft.com/office/drawing/2014/main" val="373424635"/>
                    </a:ext>
                  </a:extLst>
                </a:gridCol>
              </a:tblGrid>
              <a:tr h="565598">
                <a:tc>
                  <a:txBody>
                    <a:bodyPr/>
                    <a:lstStyle/>
                    <a:p>
                      <a:pPr algn="ctr"/>
                      <a:r>
                        <a:rPr lang="en-IN" sz="1600" dirty="0">
                          <a:latin typeface="Times New Roman" panose="02020603050405020304" pitchFamily="18" charset="0"/>
                          <a:cs typeface="Times New Roman" panose="02020603050405020304" pitchFamily="18" charset="0"/>
                        </a:rPr>
                        <a:t>S.NO</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Paper Title</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Author(s)</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Publication/ Year</a:t>
                      </a:r>
                    </a:p>
                  </a:txBody>
                  <a:tcPr anchor="ctr"/>
                </a:tc>
                <a:tc>
                  <a:txBody>
                    <a:bodyPr/>
                    <a:lstStyle/>
                    <a:p>
                      <a:pPr algn="ctr"/>
                      <a:r>
                        <a:rPr lang="en-IN" sz="1600" dirty="0">
                          <a:latin typeface="Times New Roman" panose="02020603050405020304" pitchFamily="18" charset="0"/>
                          <a:cs typeface="Times New Roman" panose="02020603050405020304" pitchFamily="18" charset="0"/>
                        </a:rPr>
                        <a:t>Techniques</a:t>
                      </a:r>
                    </a:p>
                  </a:txBody>
                  <a:tcPr anchor="ctr"/>
                </a:tc>
                <a:tc>
                  <a:txBody>
                    <a:bodyPr/>
                    <a:lstStyle/>
                    <a:p>
                      <a:pPr algn="ctr"/>
                      <a:r>
                        <a:rPr lang="en-US" sz="1600" dirty="0">
                          <a:latin typeface="Times New Roman" panose="02020603050405020304" pitchFamily="18" charset="0"/>
                          <a:cs typeface="Times New Roman" panose="02020603050405020304" pitchFamily="18" charset="0"/>
                        </a:rPr>
                        <a:t>D</a:t>
                      </a:r>
                      <a:r>
                        <a:rPr lang="en-IN" sz="1600" dirty="0" err="1">
                          <a:latin typeface="Times New Roman" panose="02020603050405020304" pitchFamily="18" charset="0"/>
                          <a:cs typeface="Times New Roman" panose="02020603050405020304" pitchFamily="18" charset="0"/>
                        </a:rPr>
                        <a:t>emerits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40760326"/>
                  </a:ext>
                </a:extLst>
              </a:tr>
              <a:tr h="977401">
                <a:tc>
                  <a:txBody>
                    <a:bodyPr/>
                    <a:lstStyle/>
                    <a:p>
                      <a:pPr algn="just"/>
                      <a:r>
                        <a:rPr lang="en-IN" sz="1600" dirty="0">
                          <a:latin typeface="Times New Roman" panose="02020603050405020304" pitchFamily="18" charset="0"/>
                          <a:cs typeface="Times New Roman" panose="02020603050405020304" pitchFamily="18" charset="0"/>
                        </a:rPr>
                        <a:t>1</a:t>
                      </a:r>
                    </a:p>
                  </a:txBody>
                  <a:tcPr anchor="ctr"/>
                </a:tc>
                <a:tc>
                  <a:txBody>
                    <a:bodyPr/>
                    <a:lstStyle/>
                    <a:p>
                      <a:r>
                        <a:rPr lang="en-US" sz="1600" dirty="0">
                          <a:latin typeface="Times New Roman" panose="02020603050405020304" pitchFamily="18" charset="0"/>
                          <a:cs typeface="Times New Roman" panose="02020603050405020304" pitchFamily="18" charset="0"/>
                        </a:rPr>
                        <a:t>KIT's Multilingual Speech Translation System for IWSLT.</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IN" sz="1600" dirty="0">
                          <a:latin typeface="Times New Roman" panose="02020603050405020304" pitchFamily="18" charset="0"/>
                          <a:cs typeface="Times New Roman" panose="02020603050405020304" pitchFamily="18" charset="0"/>
                        </a:rPr>
                        <a:t>Danni Liu, Thai Binh Nguyen, Sai Koneru.</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2023</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Image Processing, Deep Learning.</a:t>
                      </a:r>
                    </a:p>
                  </a:txBody>
                  <a:tcPr anchor="ctr"/>
                </a:tc>
                <a:tc>
                  <a:txBody>
                    <a:bodyPr/>
                    <a:lstStyle/>
                    <a:p>
                      <a:r>
                        <a:rPr lang="en-US" sz="1600" dirty="0">
                          <a:latin typeface="Times New Roman" panose="02020603050405020304" pitchFamily="18" charset="0"/>
                          <a:cs typeface="Times New Roman" panose="02020603050405020304" pitchFamily="18" charset="0"/>
                        </a:rPr>
                        <a:t>End-to-end systems processing, may require more data.</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16307643"/>
                  </a:ext>
                </a:extLst>
              </a:tr>
              <a:tr h="1107633">
                <a:tc>
                  <a:txBody>
                    <a:bodyPr/>
                    <a:lstStyle/>
                    <a:p>
                      <a:pPr algn="just"/>
                      <a:r>
                        <a:rPr lang="en-IN" sz="1600">
                          <a:latin typeface="Times New Roman" panose="02020603050405020304" pitchFamily="18" charset="0"/>
                          <a:cs typeface="Times New Roman" panose="02020603050405020304" pitchFamily="18" charset="0"/>
                        </a:rPr>
                        <a:t>2</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Textless Speech-to-Speech Translation on Real Data</a:t>
                      </a:r>
                      <a:r>
                        <a:rPr lang="en-IN" sz="1600" dirty="0">
                          <a:latin typeface="Times New Roman" panose="02020603050405020304" pitchFamily="18" charset="0"/>
                          <a:cs typeface="Times New Roman" panose="02020603050405020304" pitchFamily="18" charset="0"/>
                        </a:rPr>
                        <a:t>.</a:t>
                      </a:r>
                    </a:p>
                  </a:txBody>
                  <a:tcPr anchor="ctr"/>
                </a:tc>
                <a:tc>
                  <a:txBody>
                    <a:bodyPr/>
                    <a:lstStyle/>
                    <a:p>
                      <a:r>
                        <a:rPr lang="en-IN" sz="1600" dirty="0">
                          <a:latin typeface="Times New Roman" panose="02020603050405020304" pitchFamily="18" charset="0"/>
                          <a:cs typeface="Times New Roman" panose="02020603050405020304" pitchFamily="18" charset="0"/>
                        </a:rPr>
                        <a:t>Ann Lee, Hongyu Gong</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2022</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Self-supervised learning.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Complicate error analysis and system interpretability.</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36914637"/>
                  </a:ext>
                </a:extLst>
              </a:tr>
              <a:tr h="274229">
                <a:tc>
                  <a:txBody>
                    <a:bodyPr/>
                    <a:lstStyle/>
                    <a:p>
                      <a:pPr algn="just"/>
                      <a:r>
                        <a:rPr lang="en-IN" sz="1600" dirty="0">
                          <a:latin typeface="Times New Roman" panose="02020603050405020304" pitchFamily="18" charset="0"/>
                          <a:cs typeface="Times New Roman" panose="02020603050405020304" pitchFamily="18" charset="0"/>
                        </a:rPr>
                        <a:t>3</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End-to-End Simultaneous Speech Translation.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nn-NO" sz="1600" dirty="0">
                          <a:latin typeface="Times New Roman" panose="02020603050405020304" pitchFamily="18" charset="0"/>
                          <a:cs typeface="Times New Roman" panose="02020603050405020304" pitchFamily="18" charset="0"/>
                        </a:rPr>
                        <a:t>Xingshan Zeng, Pengfei Li, Liangyou Li</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IN" sz="1600" dirty="0">
                          <a:latin typeface="Times New Roman" panose="02020603050405020304" pitchFamily="18" charset="0"/>
                          <a:cs typeface="Times New Roman" panose="02020603050405020304" pitchFamily="18" charset="0"/>
                        </a:rPr>
                        <a:t>2022</a:t>
                      </a:r>
                    </a:p>
                  </a:txBody>
                  <a:tcPr anchor="ctr"/>
                </a:tc>
                <a:tc>
                  <a:txBody>
                    <a:bodyPr/>
                    <a:lstStyle/>
                    <a:p>
                      <a:r>
                        <a:rPr lang="en-US" sz="1600" dirty="0">
                          <a:latin typeface="Times New Roman" panose="02020603050405020304" pitchFamily="18" charset="0"/>
                          <a:cs typeface="Times New Roman" panose="02020603050405020304" pitchFamily="18" charset="0"/>
                        </a:rPr>
                        <a:t>Pretraining and knowledge distillation, incorporating automatic speech recognition.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Necessitate substantial computational resources and access to large-scale datasets.</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52201923"/>
                  </a:ext>
                </a:extLst>
              </a:tr>
              <a:tr h="548859">
                <a:tc>
                  <a:txBody>
                    <a:bodyPr/>
                    <a:lstStyle/>
                    <a:p>
                      <a:pPr algn="just"/>
                      <a:r>
                        <a:rPr lang="en-IN" sz="1600" dirty="0">
                          <a:latin typeface="Times New Roman" panose="02020603050405020304" pitchFamily="18" charset="0"/>
                          <a:cs typeface="Times New Roman" panose="02020603050405020304" pitchFamily="18" charset="0"/>
                        </a:rPr>
                        <a:t>4</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Towards a Deep Understanding of Multilingual End-to-End Speech Translation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IN" sz="1600" dirty="0">
                          <a:latin typeface="Times New Roman" panose="02020603050405020304" pitchFamily="18" charset="0"/>
                          <a:cs typeface="Times New Roman" panose="02020603050405020304" pitchFamily="18" charset="0"/>
                        </a:rPr>
                        <a:t>Haoran Sun, </a:t>
                      </a:r>
                      <a:r>
                        <a:rPr lang="en-IN" sz="1600" dirty="0" err="1">
                          <a:latin typeface="Times New Roman" panose="02020603050405020304" pitchFamily="18" charset="0"/>
                          <a:cs typeface="Times New Roman" panose="02020603050405020304" pitchFamily="18" charset="0"/>
                        </a:rPr>
                        <a:t>Xiaohu</a:t>
                      </a:r>
                      <a:r>
                        <a:rPr lang="en-IN" sz="1600" dirty="0">
                          <a:latin typeface="Times New Roman" panose="02020603050405020304" pitchFamily="18" charset="0"/>
                          <a:cs typeface="Times New Roman" panose="02020603050405020304" pitchFamily="18" charset="0"/>
                        </a:rPr>
                        <a:t> Zhao</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2022</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SVCCA to analyze how multilingual speech translation models.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IN" sz="1600" dirty="0">
                          <a:latin typeface="Times New Roman" panose="02020603050405020304" pitchFamily="18" charset="0"/>
                          <a:cs typeface="Times New Roman" panose="02020603050405020304" pitchFamily="18" charset="0"/>
                        </a:rPr>
                        <a:t>Large computational power.</a:t>
                      </a:r>
                    </a:p>
                  </a:txBody>
                  <a:tcPr anchor="ctr"/>
                </a:tc>
                <a:extLst>
                  <a:ext uri="{0D108BD9-81ED-4DB2-BD59-A6C34878D82A}">
                    <a16:rowId xmlns:a16="http://schemas.microsoft.com/office/drawing/2014/main" val="2295162932"/>
                  </a:ext>
                </a:extLst>
              </a:tr>
              <a:tr h="548859">
                <a:tc>
                  <a:txBody>
                    <a:bodyPr/>
                    <a:lstStyle/>
                    <a:p>
                      <a:pPr algn="just"/>
                      <a:r>
                        <a:rPr lang="en-IN" sz="1600" dirty="0">
                          <a:latin typeface="Times New Roman" panose="02020603050405020304" pitchFamily="18" charset="0"/>
                          <a:cs typeface="Times New Roman" panose="02020603050405020304" pitchFamily="18" charset="0"/>
                        </a:rPr>
                        <a:t>5</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Multilingual Speech-to-Speech Translation into Multiple Target Languages</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IN" sz="1600" dirty="0">
                          <a:latin typeface="Times New Roman" panose="02020603050405020304" pitchFamily="18" charset="0"/>
                          <a:cs typeface="Times New Roman" panose="02020603050405020304" pitchFamily="18" charset="0"/>
                        </a:rPr>
                        <a:t>Hongyu Gong, Ning Dong</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2022</a:t>
                      </a:r>
                    </a:p>
                  </a:txBody>
                  <a:tcPr anchor="ctr"/>
                </a:tc>
                <a:tc>
                  <a:txBody>
                    <a:bodyPr/>
                    <a:lstStyle/>
                    <a:p>
                      <a:pPr algn="just"/>
                      <a:r>
                        <a:rPr lang="en-US" sz="1600" dirty="0">
                          <a:latin typeface="Times New Roman" panose="02020603050405020304" pitchFamily="18" charset="0"/>
                          <a:cs typeface="Times New Roman" panose="02020603050405020304" pitchFamily="18" charset="0"/>
                        </a:rPr>
                        <a:t>S2MU model with masking and a multilingual vocoder.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US" sz="1600" dirty="0">
                          <a:latin typeface="Times New Roman" panose="02020603050405020304" pitchFamily="18" charset="0"/>
                          <a:cs typeface="Times New Roman" panose="02020603050405020304" pitchFamily="18" charset="0"/>
                        </a:rPr>
                        <a:t>High-quality data for each language.</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737327428"/>
                  </a:ext>
                </a:extLst>
              </a:tr>
            </a:tbl>
          </a:graphicData>
        </a:graphic>
      </p:graphicFrame>
    </p:spTree>
    <p:extLst>
      <p:ext uri="{BB962C8B-B14F-4D97-AF65-F5344CB8AC3E}">
        <p14:creationId xmlns:p14="http://schemas.microsoft.com/office/powerpoint/2010/main" val="110457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1BD2-6843-7E6F-07CF-7B861B9D5DD6}"/>
              </a:ext>
            </a:extLst>
          </p:cNvPr>
          <p:cNvSpPr>
            <a:spLocks noGrp="1"/>
          </p:cNvSpPr>
          <p:nvPr>
            <p:ph type="title"/>
          </p:nvPr>
        </p:nvSpPr>
        <p:spPr>
          <a:xfrm>
            <a:off x="492418" y="485059"/>
            <a:ext cx="10515600" cy="688264"/>
          </a:xfrm>
        </p:spPr>
        <p:txBody>
          <a:bodyPr>
            <a:noAutofit/>
          </a:bodyPr>
          <a:lstStyle/>
          <a:p>
            <a:r>
              <a:rPr lang="en-IN" b="1" dirty="0">
                <a:latin typeface="Times New Roman" panose="02020603050405020304" pitchFamily="18" charset="0"/>
                <a:cs typeface="Times New Roman" panose="02020603050405020304" pitchFamily="18" charset="0"/>
              </a:rPr>
              <a:t>DATAFLOW DIAGRAM</a:t>
            </a:r>
          </a:p>
        </p:txBody>
      </p:sp>
      <p:sp>
        <p:nvSpPr>
          <p:cNvPr id="3" name="Oval 2">
            <a:extLst>
              <a:ext uri="{FF2B5EF4-FFF2-40B4-BE49-F238E27FC236}">
                <a16:creationId xmlns:a16="http://schemas.microsoft.com/office/drawing/2014/main" id="{21379817-199C-8A8D-2614-2EE3A4B6948F}"/>
              </a:ext>
            </a:extLst>
          </p:cNvPr>
          <p:cNvSpPr/>
          <p:nvPr/>
        </p:nvSpPr>
        <p:spPr>
          <a:xfrm>
            <a:off x="685800" y="2026227"/>
            <a:ext cx="2275609" cy="140277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A8ACB938-64F3-D9AE-0773-E01BCFB269B9}"/>
              </a:ext>
            </a:extLst>
          </p:cNvPr>
          <p:cNvSpPr txBox="1"/>
          <p:nvPr/>
        </p:nvSpPr>
        <p:spPr>
          <a:xfrm>
            <a:off x="1111827" y="2410691"/>
            <a:ext cx="147551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User Voice</a:t>
            </a:r>
          </a:p>
          <a:p>
            <a:r>
              <a:rPr lang="en-US" dirty="0">
                <a:latin typeface="Times New Roman" panose="02020603050405020304" pitchFamily="18" charset="0"/>
                <a:cs typeface="Times New Roman" panose="02020603050405020304" pitchFamily="18" charset="0"/>
              </a:rPr>
              <a:t>(Audio Input)</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E9200271-3642-380D-FC47-DEB5BC0C2417}"/>
              </a:ext>
            </a:extLst>
          </p:cNvPr>
          <p:cNvSpPr/>
          <p:nvPr/>
        </p:nvSpPr>
        <p:spPr>
          <a:xfrm>
            <a:off x="3938155" y="2025378"/>
            <a:ext cx="2275609" cy="14027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99D02EDC-60BE-AA2E-9460-FDAC6D595705}"/>
              </a:ext>
            </a:extLst>
          </p:cNvPr>
          <p:cNvSpPr txBox="1"/>
          <p:nvPr/>
        </p:nvSpPr>
        <p:spPr>
          <a:xfrm>
            <a:off x="4236895" y="2309457"/>
            <a:ext cx="18391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Speech to Text conversion</a:t>
            </a:r>
            <a:endParaRPr lang="en-IN" dirty="0">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473CE47B-ECAD-6F28-3C08-240832B09761}"/>
              </a:ext>
            </a:extLst>
          </p:cNvPr>
          <p:cNvSpPr/>
          <p:nvPr/>
        </p:nvSpPr>
        <p:spPr>
          <a:xfrm>
            <a:off x="3938155" y="4738255"/>
            <a:ext cx="2275609" cy="1350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Language Selection</a:t>
            </a:r>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98CEC0F-FF50-BB83-8933-2E64375427D4}"/>
              </a:ext>
            </a:extLst>
          </p:cNvPr>
          <p:cNvSpPr/>
          <p:nvPr/>
        </p:nvSpPr>
        <p:spPr>
          <a:xfrm>
            <a:off x="7439891" y="2026228"/>
            <a:ext cx="1449532" cy="14027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Text Translation</a:t>
            </a:r>
          </a:p>
          <a:p>
            <a:pPr algn="ctr"/>
            <a:r>
              <a:rPr lang="en-US" dirty="0">
                <a:latin typeface="Times New Roman" panose="02020603050405020304" pitchFamily="18" charset="0"/>
                <a:cs typeface="Times New Roman" panose="02020603050405020304" pitchFamily="18" charset="0"/>
              </a:rPr>
              <a:t>(Machine Translation)</a:t>
            </a:r>
            <a:endParaRPr lang="en-IN" dirty="0">
              <a:latin typeface="Times New Roman" panose="02020603050405020304" pitchFamily="18" charset="0"/>
              <a:cs typeface="Times New Roman" panose="02020603050405020304" pitchFamily="18" charset="0"/>
            </a:endParaRPr>
          </a:p>
        </p:txBody>
      </p:sp>
      <p:sp>
        <p:nvSpPr>
          <p:cNvPr id="12" name="Pentagon 11">
            <a:extLst>
              <a:ext uri="{FF2B5EF4-FFF2-40B4-BE49-F238E27FC236}">
                <a16:creationId xmlns:a16="http://schemas.microsoft.com/office/drawing/2014/main" id="{B748E686-B6F2-F165-6536-F04DFFA543EB}"/>
              </a:ext>
            </a:extLst>
          </p:cNvPr>
          <p:cNvSpPr/>
          <p:nvPr/>
        </p:nvSpPr>
        <p:spPr>
          <a:xfrm>
            <a:off x="7439891" y="4738255"/>
            <a:ext cx="1449532" cy="1350818"/>
          </a:xfrm>
          <a:prstGeom prst="pen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Text to Speech </a:t>
            </a:r>
            <a:endParaRPr lang="en-IN" dirty="0">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B57F4585-9AF9-AE6F-E80D-DD6A3AF0F9ED}"/>
              </a:ext>
            </a:extLst>
          </p:cNvPr>
          <p:cNvSpPr/>
          <p:nvPr/>
        </p:nvSpPr>
        <p:spPr>
          <a:xfrm>
            <a:off x="9889548" y="4592783"/>
            <a:ext cx="1901536" cy="135081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Audio Output</a:t>
            </a:r>
          </a:p>
          <a:p>
            <a:pPr algn="ctr"/>
            <a:r>
              <a:rPr lang="en-US" dirty="0">
                <a:latin typeface="Times New Roman" panose="02020603050405020304" pitchFamily="18" charset="0"/>
                <a:cs typeface="Times New Roman" panose="02020603050405020304" pitchFamily="18" charset="0"/>
              </a:rPr>
              <a:t>(Response)</a:t>
            </a:r>
            <a:endParaRPr lang="en-IN"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712B6998-B336-DB81-D9CC-CA189FB4544C}"/>
              </a:ext>
            </a:extLst>
          </p:cNvPr>
          <p:cNvCxnSpPr>
            <a:cxnSpLocks/>
            <a:stCxn id="3" idx="6"/>
            <a:endCxn id="7" idx="1"/>
          </p:cNvCxnSpPr>
          <p:nvPr/>
        </p:nvCxnSpPr>
        <p:spPr>
          <a:xfrm flipV="1">
            <a:off x="2961409" y="2726764"/>
            <a:ext cx="976746"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5992F3A-CBA4-F165-4D0E-1331E24B3495}"/>
              </a:ext>
            </a:extLst>
          </p:cNvPr>
          <p:cNvCxnSpPr>
            <a:stCxn id="9" idx="0"/>
            <a:endCxn id="7" idx="2"/>
          </p:cNvCxnSpPr>
          <p:nvPr/>
        </p:nvCxnSpPr>
        <p:spPr>
          <a:xfrm flipV="1">
            <a:off x="5075960" y="3428150"/>
            <a:ext cx="0" cy="1310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5F83A99-0838-49D5-02F5-E4A6B2E6CE5E}"/>
              </a:ext>
            </a:extLst>
          </p:cNvPr>
          <p:cNvCxnSpPr>
            <a:stCxn id="7" idx="3"/>
            <a:endCxn id="11" idx="1"/>
          </p:cNvCxnSpPr>
          <p:nvPr/>
        </p:nvCxnSpPr>
        <p:spPr>
          <a:xfrm>
            <a:off x="6213764" y="2726764"/>
            <a:ext cx="1226127" cy="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F9513C2-33DA-DEB0-4785-81C9E1747A44}"/>
              </a:ext>
            </a:extLst>
          </p:cNvPr>
          <p:cNvCxnSpPr>
            <a:stCxn id="11" idx="2"/>
            <a:endCxn id="12" idx="0"/>
          </p:cNvCxnSpPr>
          <p:nvPr/>
        </p:nvCxnSpPr>
        <p:spPr>
          <a:xfrm>
            <a:off x="8164657" y="3429000"/>
            <a:ext cx="0" cy="130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53761C-F6E6-C124-F2B0-927C085ED961}"/>
              </a:ext>
            </a:extLst>
          </p:cNvPr>
          <p:cNvCxnSpPr>
            <a:cxnSpLocks/>
            <a:stCxn id="12" idx="5"/>
            <a:endCxn id="13" idx="2"/>
          </p:cNvCxnSpPr>
          <p:nvPr/>
        </p:nvCxnSpPr>
        <p:spPr>
          <a:xfrm>
            <a:off x="8889421" y="5254220"/>
            <a:ext cx="1000127" cy="13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28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F5FF-BDD2-A308-A084-8D9D0B797FC8}"/>
              </a:ext>
            </a:extLst>
          </p:cNvPr>
          <p:cNvSpPr>
            <a:spLocks noGrp="1"/>
          </p:cNvSpPr>
          <p:nvPr>
            <p:ph type="title"/>
          </p:nvPr>
        </p:nvSpPr>
        <p:spPr>
          <a:xfrm>
            <a:off x="132408" y="342364"/>
            <a:ext cx="10515600" cy="1325563"/>
          </a:xfrm>
        </p:spPr>
        <p:txBody>
          <a:bodyPr/>
          <a:lstStyle/>
          <a:p>
            <a:r>
              <a:rPr lang="en-IN" b="1" dirty="0">
                <a:latin typeface="Times New Roman" panose="02020603050405020304" pitchFamily="18" charset="0"/>
                <a:cs typeface="Times New Roman" panose="02020603050405020304" pitchFamily="18" charset="0"/>
              </a:rPr>
              <a:t>SYSTEM DESCRIPTION</a:t>
            </a:r>
          </a:p>
        </p:txBody>
      </p:sp>
      <p:graphicFrame>
        <p:nvGraphicFramePr>
          <p:cNvPr id="4" name="Table 3">
            <a:extLst>
              <a:ext uri="{FF2B5EF4-FFF2-40B4-BE49-F238E27FC236}">
                <a16:creationId xmlns:a16="http://schemas.microsoft.com/office/drawing/2014/main" id="{539955C5-5A09-2FED-9D9C-F13A31F9B0DE}"/>
              </a:ext>
            </a:extLst>
          </p:cNvPr>
          <p:cNvGraphicFramePr>
            <a:graphicFrameLocks noGrp="1"/>
          </p:cNvGraphicFramePr>
          <p:nvPr>
            <p:extLst>
              <p:ext uri="{D42A27DB-BD31-4B8C-83A1-F6EECF244321}">
                <p14:modId xmlns:p14="http://schemas.microsoft.com/office/powerpoint/2010/main" val="4167324885"/>
              </p:ext>
            </p:extLst>
          </p:nvPr>
        </p:nvGraphicFramePr>
        <p:xfrm>
          <a:off x="1013460" y="2858294"/>
          <a:ext cx="10165080" cy="2743200"/>
        </p:xfrm>
        <a:graphic>
          <a:graphicData uri="http://schemas.openxmlformats.org/drawingml/2006/table">
            <a:tbl>
              <a:tblPr/>
              <a:tblGrid>
                <a:gridCol w="5204751">
                  <a:extLst>
                    <a:ext uri="{9D8B030D-6E8A-4147-A177-3AD203B41FA5}">
                      <a16:colId xmlns:a16="http://schemas.microsoft.com/office/drawing/2014/main" val="4292081162"/>
                    </a:ext>
                  </a:extLst>
                </a:gridCol>
                <a:gridCol w="4960329">
                  <a:extLst>
                    <a:ext uri="{9D8B030D-6E8A-4147-A177-3AD203B41FA5}">
                      <a16:colId xmlns:a16="http://schemas.microsoft.com/office/drawing/2014/main" val="8386356"/>
                    </a:ext>
                  </a:extLst>
                </a:gridCol>
              </a:tblGrid>
              <a:tr h="0">
                <a:tc>
                  <a:txBody>
                    <a:bodyPr/>
                    <a:lstStyle/>
                    <a:p>
                      <a:r>
                        <a:rPr lang="en-IN" sz="2400" b="1" dirty="0">
                          <a:latin typeface="Times New Roman" panose="02020603050405020304" pitchFamily="18" charset="0"/>
                          <a:cs typeface="Times New Roman" panose="02020603050405020304" pitchFamily="18" charset="0"/>
                        </a:rPr>
                        <a:t>Component</a:t>
                      </a: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Minimum Requirement</a:t>
                      </a:r>
                    </a:p>
                  </a:txBody>
                  <a:tcPr anchor="ctr">
                    <a:lnL>
                      <a:noFill/>
                    </a:lnL>
                    <a:lnR>
                      <a:noFill/>
                    </a:lnR>
                    <a:lnT>
                      <a:noFill/>
                    </a:lnT>
                    <a:lnB>
                      <a:noFill/>
                    </a:lnB>
                    <a:noFill/>
                  </a:tcPr>
                </a:tc>
                <a:extLst>
                  <a:ext uri="{0D108BD9-81ED-4DB2-BD59-A6C34878D82A}">
                    <a16:rowId xmlns:a16="http://schemas.microsoft.com/office/drawing/2014/main" val="133675464"/>
                  </a:ext>
                </a:extLst>
              </a:tr>
              <a:tr h="0">
                <a:tc>
                  <a:txBody>
                    <a:bodyPr/>
                    <a:lstStyle/>
                    <a:p>
                      <a:r>
                        <a:rPr lang="en-IN" sz="2400" b="1" dirty="0">
                          <a:latin typeface="Times New Roman" panose="02020603050405020304" pitchFamily="18" charset="0"/>
                          <a:cs typeface="Times New Roman" panose="02020603050405020304" pitchFamily="18" charset="0"/>
                        </a:rPr>
                        <a:t>Processor</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Intel i5 / AMD Ryzen 5 or higher</a:t>
                      </a:r>
                    </a:p>
                  </a:txBody>
                  <a:tcPr anchor="ctr">
                    <a:lnL>
                      <a:noFill/>
                    </a:lnL>
                    <a:lnR>
                      <a:noFill/>
                    </a:lnR>
                    <a:lnT>
                      <a:noFill/>
                    </a:lnT>
                    <a:lnB>
                      <a:noFill/>
                    </a:lnB>
                    <a:noFill/>
                  </a:tcPr>
                </a:tc>
                <a:extLst>
                  <a:ext uri="{0D108BD9-81ED-4DB2-BD59-A6C34878D82A}">
                    <a16:rowId xmlns:a16="http://schemas.microsoft.com/office/drawing/2014/main" val="2300793644"/>
                  </a:ext>
                </a:extLst>
              </a:tr>
              <a:tr h="0">
                <a:tc>
                  <a:txBody>
                    <a:bodyPr/>
                    <a:lstStyle/>
                    <a:p>
                      <a:r>
                        <a:rPr lang="en-IN" sz="2400" b="1" dirty="0">
                          <a:latin typeface="Times New Roman" panose="02020603050405020304" pitchFamily="18" charset="0"/>
                          <a:cs typeface="Times New Roman" panose="02020603050405020304" pitchFamily="18" charset="0"/>
                        </a:rPr>
                        <a:t>RAM</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2400">
                          <a:latin typeface="Times New Roman" panose="02020603050405020304" pitchFamily="18" charset="0"/>
                          <a:cs typeface="Times New Roman" panose="02020603050405020304" pitchFamily="18" charset="0"/>
                        </a:rPr>
                        <a:t>8 GB or more</a:t>
                      </a:r>
                    </a:p>
                  </a:txBody>
                  <a:tcPr anchor="ctr">
                    <a:lnL>
                      <a:noFill/>
                    </a:lnL>
                    <a:lnR>
                      <a:noFill/>
                    </a:lnR>
                    <a:lnT>
                      <a:noFill/>
                    </a:lnT>
                    <a:lnB>
                      <a:noFill/>
                    </a:lnB>
                    <a:noFill/>
                  </a:tcPr>
                </a:tc>
                <a:extLst>
                  <a:ext uri="{0D108BD9-81ED-4DB2-BD59-A6C34878D82A}">
                    <a16:rowId xmlns:a16="http://schemas.microsoft.com/office/drawing/2014/main" val="516956805"/>
                  </a:ext>
                </a:extLst>
              </a:tr>
              <a:tr h="0">
                <a:tc>
                  <a:txBody>
                    <a:bodyPr/>
                    <a:lstStyle/>
                    <a:p>
                      <a:r>
                        <a:rPr lang="en-IN" sz="2400" b="1">
                          <a:latin typeface="Times New Roman" panose="02020603050405020304" pitchFamily="18" charset="0"/>
                          <a:cs typeface="Times New Roman" panose="02020603050405020304" pitchFamily="18" charset="0"/>
                        </a:rPr>
                        <a:t>Storage</a:t>
                      </a:r>
                      <a:endParaRPr lang="en-IN" sz="24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At least 5 GB free disk space</a:t>
                      </a:r>
                    </a:p>
                  </a:txBody>
                  <a:tcPr anchor="ctr">
                    <a:lnL>
                      <a:noFill/>
                    </a:lnL>
                    <a:lnR>
                      <a:noFill/>
                    </a:lnR>
                    <a:lnT>
                      <a:noFill/>
                    </a:lnT>
                    <a:lnB>
                      <a:noFill/>
                    </a:lnB>
                    <a:noFill/>
                  </a:tcPr>
                </a:tc>
                <a:extLst>
                  <a:ext uri="{0D108BD9-81ED-4DB2-BD59-A6C34878D82A}">
                    <a16:rowId xmlns:a16="http://schemas.microsoft.com/office/drawing/2014/main" val="778032630"/>
                  </a:ext>
                </a:extLst>
              </a:tr>
              <a:tr h="0">
                <a:tc>
                  <a:txBody>
                    <a:bodyPr/>
                    <a:lstStyle/>
                    <a:p>
                      <a:r>
                        <a:rPr lang="en-IN" sz="2400" b="1">
                          <a:latin typeface="Times New Roman" panose="02020603050405020304" pitchFamily="18" charset="0"/>
                          <a:cs typeface="Times New Roman" panose="02020603050405020304" pitchFamily="18" charset="0"/>
                        </a:rPr>
                        <a:t>Microphone</a:t>
                      </a:r>
                      <a:endParaRPr lang="en-IN" sz="24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(Optional) For live voice input</a:t>
                      </a:r>
                    </a:p>
                  </a:txBody>
                  <a:tcPr anchor="ctr">
                    <a:lnL>
                      <a:noFill/>
                    </a:lnL>
                    <a:lnR>
                      <a:noFill/>
                    </a:lnR>
                    <a:lnT>
                      <a:noFill/>
                    </a:lnT>
                    <a:lnB>
                      <a:noFill/>
                    </a:lnB>
                    <a:noFill/>
                  </a:tcPr>
                </a:tc>
                <a:extLst>
                  <a:ext uri="{0D108BD9-81ED-4DB2-BD59-A6C34878D82A}">
                    <a16:rowId xmlns:a16="http://schemas.microsoft.com/office/drawing/2014/main" val="3407176108"/>
                  </a:ext>
                </a:extLst>
              </a:tr>
              <a:tr h="0">
                <a:tc>
                  <a:txBody>
                    <a:bodyPr/>
                    <a:lstStyle/>
                    <a:p>
                      <a:r>
                        <a:rPr lang="en-IN" sz="2400" b="1">
                          <a:latin typeface="Times New Roman" panose="02020603050405020304" pitchFamily="18" charset="0"/>
                          <a:cs typeface="Times New Roman" panose="02020603050405020304" pitchFamily="18" charset="0"/>
                        </a:rPr>
                        <a:t>Speakers / Headphones</a:t>
                      </a:r>
                      <a:endParaRPr lang="en-IN" sz="24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Required for listening to output</a:t>
                      </a:r>
                    </a:p>
                  </a:txBody>
                  <a:tcPr anchor="ctr">
                    <a:lnL>
                      <a:noFill/>
                    </a:lnL>
                    <a:lnR>
                      <a:noFill/>
                    </a:lnR>
                    <a:lnT>
                      <a:noFill/>
                    </a:lnT>
                    <a:lnB>
                      <a:noFill/>
                    </a:lnB>
                    <a:noFill/>
                  </a:tcPr>
                </a:tc>
                <a:extLst>
                  <a:ext uri="{0D108BD9-81ED-4DB2-BD59-A6C34878D82A}">
                    <a16:rowId xmlns:a16="http://schemas.microsoft.com/office/drawing/2014/main" val="1222534955"/>
                  </a:ext>
                </a:extLst>
              </a:tr>
            </a:tbl>
          </a:graphicData>
        </a:graphic>
      </p:graphicFrame>
      <p:sp>
        <p:nvSpPr>
          <p:cNvPr id="8" name="TextBox 7">
            <a:extLst>
              <a:ext uri="{FF2B5EF4-FFF2-40B4-BE49-F238E27FC236}">
                <a16:creationId xmlns:a16="http://schemas.microsoft.com/office/drawing/2014/main" id="{B881713A-BEE3-EB51-9D97-2FF676204F16}"/>
              </a:ext>
            </a:extLst>
          </p:cNvPr>
          <p:cNvSpPr txBox="1"/>
          <p:nvPr/>
        </p:nvSpPr>
        <p:spPr>
          <a:xfrm>
            <a:off x="3532910" y="1863000"/>
            <a:ext cx="4166754"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 SPECIFICATIONS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63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E4F366F-54C9-ADEB-1E7F-9AEA40B497FF}"/>
              </a:ext>
            </a:extLst>
          </p:cNvPr>
          <p:cNvGraphicFramePr>
            <a:graphicFrameLocks noGrp="1"/>
          </p:cNvGraphicFramePr>
          <p:nvPr>
            <p:extLst>
              <p:ext uri="{D42A27DB-BD31-4B8C-83A1-F6EECF244321}">
                <p14:modId xmlns:p14="http://schemas.microsoft.com/office/powerpoint/2010/main" val="1948821426"/>
              </p:ext>
            </p:extLst>
          </p:nvPr>
        </p:nvGraphicFramePr>
        <p:xfrm>
          <a:off x="1243445" y="2355374"/>
          <a:ext cx="10515600" cy="3291840"/>
        </p:xfrm>
        <a:graphic>
          <a:graphicData uri="http://schemas.openxmlformats.org/drawingml/2006/table">
            <a:tbl>
              <a:tblPr/>
              <a:tblGrid>
                <a:gridCol w="5257800">
                  <a:extLst>
                    <a:ext uri="{9D8B030D-6E8A-4147-A177-3AD203B41FA5}">
                      <a16:colId xmlns:a16="http://schemas.microsoft.com/office/drawing/2014/main" val="3909818846"/>
                    </a:ext>
                  </a:extLst>
                </a:gridCol>
                <a:gridCol w="5257800">
                  <a:extLst>
                    <a:ext uri="{9D8B030D-6E8A-4147-A177-3AD203B41FA5}">
                      <a16:colId xmlns:a16="http://schemas.microsoft.com/office/drawing/2014/main" val="3091728466"/>
                    </a:ext>
                  </a:extLst>
                </a:gridCol>
              </a:tblGrid>
              <a:tr h="0">
                <a:tc>
                  <a:txBody>
                    <a:bodyPr/>
                    <a:lstStyle/>
                    <a:p>
                      <a:r>
                        <a:rPr lang="en-IN" b="1" dirty="0">
                          <a:latin typeface="Times New Roman" panose="02020603050405020304" pitchFamily="18" charset="0"/>
                          <a:cs typeface="Times New Roman" panose="02020603050405020304" pitchFamily="18" charset="0"/>
                        </a:rPr>
                        <a:t>Software</a:t>
                      </a:r>
                    </a:p>
                  </a:txBody>
                  <a:tcPr anchor="ctr">
                    <a:lnL>
                      <a:noFill/>
                    </a:lnL>
                    <a:lnR>
                      <a:noFill/>
                    </a:lnR>
                    <a:lnT>
                      <a:noFill/>
                    </a:lnT>
                    <a:lnB>
                      <a:noFill/>
                    </a:lnB>
                    <a:noFill/>
                  </a:tcPr>
                </a:tc>
                <a:tc>
                  <a:txBody>
                    <a:bodyPr/>
                    <a:lstStyle/>
                    <a:p>
                      <a:r>
                        <a:rPr lang="en-IN" b="1" dirty="0">
                          <a:latin typeface="Times New Roman" panose="02020603050405020304" pitchFamily="18" charset="0"/>
                          <a:cs typeface="Times New Roman" panose="02020603050405020304" pitchFamily="18" charset="0"/>
                        </a:rPr>
                        <a:t>Version / Details</a:t>
                      </a:r>
                    </a:p>
                  </a:txBody>
                  <a:tcPr anchor="ctr">
                    <a:lnL>
                      <a:noFill/>
                    </a:lnL>
                    <a:lnR>
                      <a:noFill/>
                    </a:lnR>
                    <a:lnT>
                      <a:noFill/>
                    </a:lnT>
                    <a:lnB>
                      <a:noFill/>
                    </a:lnB>
                    <a:noFill/>
                  </a:tcPr>
                </a:tc>
                <a:extLst>
                  <a:ext uri="{0D108BD9-81ED-4DB2-BD59-A6C34878D82A}">
                    <a16:rowId xmlns:a16="http://schemas.microsoft.com/office/drawing/2014/main" val="3994378515"/>
                  </a:ext>
                </a:extLst>
              </a:tr>
              <a:tr h="0">
                <a:tc>
                  <a:txBody>
                    <a:bodyPr/>
                    <a:lstStyle/>
                    <a:p>
                      <a:r>
                        <a:rPr lang="en-IN" b="1" dirty="0">
                          <a:latin typeface="Times New Roman" panose="02020603050405020304" pitchFamily="18" charset="0"/>
                          <a:cs typeface="Times New Roman" panose="02020603050405020304" pitchFamily="18" charset="0"/>
                        </a:rPr>
                        <a:t>Operating System</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Windows 10/11, macOS, or Linux</a:t>
                      </a:r>
                    </a:p>
                  </a:txBody>
                  <a:tcPr anchor="ctr">
                    <a:lnL>
                      <a:noFill/>
                    </a:lnL>
                    <a:lnR>
                      <a:noFill/>
                    </a:lnR>
                    <a:lnT>
                      <a:noFill/>
                    </a:lnT>
                    <a:lnB>
                      <a:noFill/>
                    </a:lnB>
                    <a:noFill/>
                  </a:tcPr>
                </a:tc>
                <a:extLst>
                  <a:ext uri="{0D108BD9-81ED-4DB2-BD59-A6C34878D82A}">
                    <a16:rowId xmlns:a16="http://schemas.microsoft.com/office/drawing/2014/main" val="216911208"/>
                  </a:ext>
                </a:extLst>
              </a:tr>
              <a:tr h="0">
                <a:tc>
                  <a:txBody>
                    <a:bodyPr/>
                    <a:lstStyle/>
                    <a:p>
                      <a:r>
                        <a:rPr lang="en-IN" b="1" dirty="0">
                          <a:latin typeface="Times New Roman" panose="02020603050405020304" pitchFamily="18" charset="0"/>
                          <a:cs typeface="Times New Roman" panose="02020603050405020304" pitchFamily="18" charset="0"/>
                        </a:rPr>
                        <a:t>Python</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a:latin typeface="Times New Roman" panose="02020603050405020304" pitchFamily="18" charset="0"/>
                          <a:cs typeface="Times New Roman" panose="02020603050405020304" pitchFamily="18" charset="0"/>
                        </a:rPr>
                        <a:t>Version 3.8 or higher</a:t>
                      </a:r>
                    </a:p>
                  </a:txBody>
                  <a:tcPr anchor="ctr">
                    <a:lnL>
                      <a:noFill/>
                    </a:lnL>
                    <a:lnR>
                      <a:noFill/>
                    </a:lnR>
                    <a:lnT>
                      <a:noFill/>
                    </a:lnT>
                    <a:lnB>
                      <a:noFill/>
                    </a:lnB>
                    <a:noFill/>
                  </a:tcPr>
                </a:tc>
                <a:extLst>
                  <a:ext uri="{0D108BD9-81ED-4DB2-BD59-A6C34878D82A}">
                    <a16:rowId xmlns:a16="http://schemas.microsoft.com/office/drawing/2014/main" val="3915790300"/>
                  </a:ext>
                </a:extLst>
              </a:tr>
              <a:tr h="0">
                <a:tc>
                  <a:txBody>
                    <a:bodyPr/>
                    <a:lstStyle/>
                    <a:p>
                      <a:r>
                        <a:rPr lang="en-IN" b="1">
                          <a:latin typeface="Times New Roman" panose="02020603050405020304" pitchFamily="18" charset="0"/>
                          <a:cs typeface="Times New Roman" panose="02020603050405020304" pitchFamily="18" charset="0"/>
                        </a:rPr>
                        <a:t>Gradio</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For the web interface (pip install gradio)</a:t>
                      </a:r>
                    </a:p>
                  </a:txBody>
                  <a:tcPr anchor="ctr">
                    <a:lnL>
                      <a:noFill/>
                    </a:lnL>
                    <a:lnR>
                      <a:noFill/>
                    </a:lnR>
                    <a:lnT>
                      <a:noFill/>
                    </a:lnT>
                    <a:lnB>
                      <a:noFill/>
                    </a:lnB>
                    <a:noFill/>
                  </a:tcPr>
                </a:tc>
                <a:extLst>
                  <a:ext uri="{0D108BD9-81ED-4DB2-BD59-A6C34878D82A}">
                    <a16:rowId xmlns:a16="http://schemas.microsoft.com/office/drawing/2014/main" val="3465886047"/>
                  </a:ext>
                </a:extLst>
              </a:tr>
              <a:tr h="0">
                <a:tc>
                  <a:txBody>
                    <a:bodyPr/>
                    <a:lstStyle/>
                    <a:p>
                      <a:r>
                        <a:rPr lang="en-IN" b="1" dirty="0">
                          <a:latin typeface="Times New Roman" panose="02020603050405020304" pitchFamily="18" charset="0"/>
                          <a:cs typeface="Times New Roman" panose="02020603050405020304" pitchFamily="18" charset="0"/>
                        </a:rPr>
                        <a:t>OpenAI Whisper</a:t>
                      </a:r>
                      <a:endParaRPr lang="en-IN"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For speech-to-text (pip install -U openai-whisper)</a:t>
                      </a:r>
                    </a:p>
                  </a:txBody>
                  <a:tcPr anchor="ctr">
                    <a:lnL>
                      <a:noFill/>
                    </a:lnL>
                    <a:lnR>
                      <a:noFill/>
                    </a:lnR>
                    <a:lnT>
                      <a:noFill/>
                    </a:lnT>
                    <a:lnB>
                      <a:noFill/>
                    </a:lnB>
                    <a:noFill/>
                  </a:tcPr>
                </a:tc>
                <a:extLst>
                  <a:ext uri="{0D108BD9-81ED-4DB2-BD59-A6C34878D82A}">
                    <a16:rowId xmlns:a16="http://schemas.microsoft.com/office/drawing/2014/main" val="2060530110"/>
                  </a:ext>
                </a:extLst>
              </a:tr>
              <a:tr h="0">
                <a:tc>
                  <a:txBody>
                    <a:bodyPr/>
                    <a:lstStyle/>
                    <a:p>
                      <a:r>
                        <a:rPr lang="en-IN" b="1">
                          <a:latin typeface="Times New Roman" panose="02020603050405020304" pitchFamily="18" charset="0"/>
                          <a:cs typeface="Times New Roman" panose="02020603050405020304" pitchFamily="18" charset="0"/>
                        </a:rPr>
                        <a:t>Edge TTS</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For natural voice generation (pip install edge-tts)</a:t>
                      </a:r>
                    </a:p>
                  </a:txBody>
                  <a:tcPr anchor="ctr">
                    <a:lnL>
                      <a:noFill/>
                    </a:lnL>
                    <a:lnR>
                      <a:noFill/>
                    </a:lnR>
                    <a:lnT>
                      <a:noFill/>
                    </a:lnT>
                    <a:lnB>
                      <a:noFill/>
                    </a:lnB>
                    <a:noFill/>
                  </a:tcPr>
                </a:tc>
                <a:extLst>
                  <a:ext uri="{0D108BD9-81ED-4DB2-BD59-A6C34878D82A}">
                    <a16:rowId xmlns:a16="http://schemas.microsoft.com/office/drawing/2014/main" val="3248457270"/>
                  </a:ext>
                </a:extLst>
              </a:tr>
              <a:tr h="0">
                <a:tc>
                  <a:txBody>
                    <a:bodyPr/>
                    <a:lstStyle/>
                    <a:p>
                      <a:r>
                        <a:rPr lang="en-IN" b="1">
                          <a:latin typeface="Times New Roman" panose="02020603050405020304" pitchFamily="18" charset="0"/>
                          <a:cs typeface="Times New Roman" panose="02020603050405020304" pitchFamily="18" charset="0"/>
                        </a:rPr>
                        <a:t>Deep Translator</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For language translation (pip install deep-translator)</a:t>
                      </a:r>
                    </a:p>
                  </a:txBody>
                  <a:tcPr anchor="ctr">
                    <a:lnL>
                      <a:noFill/>
                    </a:lnL>
                    <a:lnR>
                      <a:noFill/>
                    </a:lnR>
                    <a:lnT>
                      <a:noFill/>
                    </a:lnT>
                    <a:lnB>
                      <a:noFill/>
                    </a:lnB>
                    <a:noFill/>
                  </a:tcPr>
                </a:tc>
                <a:extLst>
                  <a:ext uri="{0D108BD9-81ED-4DB2-BD59-A6C34878D82A}">
                    <a16:rowId xmlns:a16="http://schemas.microsoft.com/office/drawing/2014/main" val="181023616"/>
                  </a:ext>
                </a:extLst>
              </a:tr>
              <a:tr h="0">
                <a:tc>
                  <a:txBody>
                    <a:bodyPr/>
                    <a:lstStyle/>
                    <a:p>
                      <a:r>
                        <a:rPr lang="en-IN" b="1">
                          <a:latin typeface="Times New Roman" panose="02020603050405020304" pitchFamily="18" charset="0"/>
                          <a:cs typeface="Times New Roman" panose="02020603050405020304" pitchFamily="18" charset="0"/>
                        </a:rPr>
                        <a:t>FFmpeg</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a:latin typeface="Times New Roman" panose="02020603050405020304" pitchFamily="18" charset="0"/>
                          <a:cs typeface="Times New Roman" panose="02020603050405020304" pitchFamily="18" charset="0"/>
                        </a:rPr>
                        <a:t>Required by Whisper for audio processing</a:t>
                      </a:r>
                    </a:p>
                  </a:txBody>
                  <a:tcPr anchor="ctr">
                    <a:lnL>
                      <a:noFill/>
                    </a:lnL>
                    <a:lnR>
                      <a:noFill/>
                    </a:lnR>
                    <a:lnT>
                      <a:noFill/>
                    </a:lnT>
                    <a:lnB>
                      <a:noFill/>
                    </a:lnB>
                    <a:noFill/>
                  </a:tcPr>
                </a:tc>
                <a:extLst>
                  <a:ext uri="{0D108BD9-81ED-4DB2-BD59-A6C34878D82A}">
                    <a16:rowId xmlns:a16="http://schemas.microsoft.com/office/drawing/2014/main" val="492427080"/>
                  </a:ext>
                </a:extLst>
              </a:tr>
              <a:tr h="0">
                <a:tc>
                  <a:txBody>
                    <a:bodyPr/>
                    <a:lstStyle/>
                    <a:p>
                      <a:r>
                        <a:rPr lang="en-IN" b="1">
                          <a:latin typeface="Times New Roman" panose="02020603050405020304" pitchFamily="18" charset="0"/>
                          <a:cs typeface="Times New Roman" panose="02020603050405020304" pitchFamily="18" charset="0"/>
                        </a:rPr>
                        <a:t>Web Browser</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dirty="0">
                          <a:latin typeface="Times New Roman" panose="02020603050405020304" pitchFamily="18" charset="0"/>
                          <a:cs typeface="Times New Roman" panose="02020603050405020304" pitchFamily="18" charset="0"/>
                        </a:rPr>
                        <a:t>Chrome, Firefox, or Edge (to view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app)</a:t>
                      </a:r>
                    </a:p>
                  </a:txBody>
                  <a:tcPr anchor="ctr">
                    <a:lnL>
                      <a:noFill/>
                    </a:lnL>
                    <a:lnR>
                      <a:noFill/>
                    </a:lnR>
                    <a:lnT>
                      <a:noFill/>
                    </a:lnT>
                    <a:lnB>
                      <a:noFill/>
                    </a:lnB>
                    <a:noFill/>
                  </a:tcPr>
                </a:tc>
                <a:extLst>
                  <a:ext uri="{0D108BD9-81ED-4DB2-BD59-A6C34878D82A}">
                    <a16:rowId xmlns:a16="http://schemas.microsoft.com/office/drawing/2014/main" val="409573990"/>
                  </a:ext>
                </a:extLst>
              </a:tr>
            </a:tbl>
          </a:graphicData>
        </a:graphic>
      </p:graphicFrame>
      <p:sp>
        <p:nvSpPr>
          <p:cNvPr id="5" name="TextBox 4">
            <a:extLst>
              <a:ext uri="{FF2B5EF4-FFF2-40B4-BE49-F238E27FC236}">
                <a16:creationId xmlns:a16="http://schemas.microsoft.com/office/drawing/2014/main" id="{53FBA100-7D06-6242-C6BC-4CC69A35C8AD}"/>
              </a:ext>
            </a:extLst>
          </p:cNvPr>
          <p:cNvSpPr txBox="1"/>
          <p:nvPr/>
        </p:nvSpPr>
        <p:spPr>
          <a:xfrm>
            <a:off x="4137313" y="1210786"/>
            <a:ext cx="391737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SOFTWARE SPECIFICATIONS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66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2258-E0F8-A35A-4097-0F1E959BC722}"/>
              </a:ext>
            </a:extLst>
          </p:cNvPr>
          <p:cNvSpPr>
            <a:spLocks noGrp="1"/>
          </p:cNvSpPr>
          <p:nvPr>
            <p:ph type="title"/>
          </p:nvPr>
        </p:nvSpPr>
        <p:spPr>
          <a:xfrm>
            <a:off x="655320" y="804037"/>
            <a:ext cx="10515600" cy="1325563"/>
          </a:xfrm>
        </p:spPr>
        <p:txBody>
          <a:bodyPr/>
          <a:lstStyle/>
          <a:p>
            <a:r>
              <a:rPr lang="en-IN" b="1" dirty="0">
                <a:latin typeface="Times New Roman" panose="02020603050405020304" pitchFamily="18" charset="0"/>
                <a:cs typeface="Times New Roman" panose="02020603050405020304" pitchFamily="18" charset="0"/>
              </a:rPr>
              <a:t>MODULES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C6F6F87-CEC2-3C48-0ECC-1B9302EFC559}"/>
              </a:ext>
            </a:extLst>
          </p:cNvPr>
          <p:cNvSpPr>
            <a:spLocks noGrp="1" noChangeArrowheads="1"/>
          </p:cNvSpPr>
          <p:nvPr>
            <p:ph idx="1"/>
          </p:nvPr>
        </p:nvSpPr>
        <p:spPr bwMode="auto">
          <a:xfrm>
            <a:off x="2140306" y="1912034"/>
            <a:ext cx="5918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indent="-742950" eaLnBrk="0" fontAlgn="base" hangingPunct="0">
              <a:lnSpc>
                <a:spcPct val="100000"/>
              </a:lnSpc>
              <a:spcBef>
                <a:spcPct val="0"/>
              </a:spcBef>
              <a:spcAft>
                <a:spcPct val="0"/>
              </a:spcAft>
              <a:buFont typeface="+mj-lt"/>
              <a:buAutoNum type="arabicPeriod"/>
            </a:pPr>
            <a:r>
              <a:rPr lang="en-IN" sz="3200" dirty="0">
                <a:latin typeface="Times New Roman" panose="02020603050405020304" pitchFamily="18" charset="0"/>
                <a:cs typeface="Times New Roman" panose="02020603050405020304" pitchFamily="18" charset="0"/>
              </a:rPr>
              <a:t>Voice Input Module</a:t>
            </a:r>
          </a:p>
          <a:p>
            <a:pPr marL="742950" marR="0" lvl="0" indent="-742950" defTabSz="914400" rtl="0" eaLnBrk="0" fontAlgn="base" latinLnBrk="0" hangingPunct="0">
              <a:lnSpc>
                <a:spcPct val="100000"/>
              </a:lnSpc>
              <a:spcBef>
                <a:spcPct val="0"/>
              </a:spcBef>
              <a:spcAft>
                <a:spcPct val="0"/>
              </a:spcAft>
              <a:buClrTx/>
              <a:buSzTx/>
              <a:buFont typeface="+mj-lt"/>
              <a:buAutoNum type="arabicPeriod"/>
              <a:tabLst/>
            </a:pPr>
            <a:r>
              <a:rPr lang="en-IN" sz="3200" dirty="0">
                <a:latin typeface="Times New Roman" panose="02020603050405020304" pitchFamily="18" charset="0"/>
                <a:cs typeface="Times New Roman" panose="02020603050405020304" pitchFamily="18" charset="0"/>
              </a:rPr>
              <a:t>Transcription Module</a:t>
            </a:r>
          </a:p>
          <a:p>
            <a:pPr marL="742950" marR="0" lvl="0" indent="-742950" defTabSz="914400" rtl="0" eaLnBrk="0" fontAlgn="base" latinLnBrk="0" hangingPunct="0">
              <a:lnSpc>
                <a:spcPct val="100000"/>
              </a:lnSpc>
              <a:spcBef>
                <a:spcPct val="0"/>
              </a:spcBef>
              <a:spcAft>
                <a:spcPct val="0"/>
              </a:spcAft>
              <a:buClrTx/>
              <a:buSzTx/>
              <a:buFont typeface="+mj-lt"/>
              <a:buAutoNum type="arabicPeriod"/>
              <a:tabLst/>
            </a:pPr>
            <a:r>
              <a:rPr lang="en-IN" sz="3200" dirty="0">
                <a:latin typeface="Times New Roman" panose="02020603050405020304" pitchFamily="18" charset="0"/>
                <a:cs typeface="Times New Roman" panose="02020603050405020304" pitchFamily="18" charset="0"/>
              </a:rPr>
              <a:t>Translation Module</a:t>
            </a:r>
          </a:p>
          <a:p>
            <a:pPr marL="742950" marR="0" lvl="0" indent="-742950" defTabSz="914400" rtl="0" eaLnBrk="0" fontAlgn="base" latinLnBrk="0" hangingPunct="0">
              <a:lnSpc>
                <a:spcPct val="100000"/>
              </a:lnSpc>
              <a:spcBef>
                <a:spcPct val="0"/>
              </a:spcBef>
              <a:spcAft>
                <a:spcPct val="0"/>
              </a:spcAft>
              <a:buClrTx/>
              <a:buSzTx/>
              <a:buFont typeface="+mj-lt"/>
              <a:buAutoNum type="arabicPeriod"/>
              <a:tabLst/>
            </a:pPr>
            <a:r>
              <a:rPr lang="en-IN" sz="3200" dirty="0">
                <a:latin typeface="Times New Roman" panose="02020603050405020304" pitchFamily="18" charset="0"/>
                <a:cs typeface="Times New Roman" panose="02020603050405020304" pitchFamily="18" charset="0"/>
              </a:rPr>
              <a:t>Text-to-Speech (TTS) Module</a:t>
            </a:r>
          </a:p>
          <a:p>
            <a:pPr marL="742950" marR="0" lvl="0" indent="-742950" defTabSz="914400" rtl="0" eaLnBrk="0" fontAlgn="base" latinLnBrk="0" hangingPunct="0">
              <a:lnSpc>
                <a:spcPct val="100000"/>
              </a:lnSpc>
              <a:spcBef>
                <a:spcPct val="0"/>
              </a:spcBef>
              <a:spcAft>
                <a:spcPct val="0"/>
              </a:spcAft>
              <a:buClrTx/>
              <a:buSzTx/>
              <a:buFont typeface="+mj-lt"/>
              <a:buAutoNum type="arabicPeriod"/>
              <a:tabLst/>
            </a:pPr>
            <a:r>
              <a:rPr lang="en-IN" sz="3200" dirty="0">
                <a:latin typeface="Times New Roman" panose="02020603050405020304" pitchFamily="18" charset="0"/>
                <a:cs typeface="Times New Roman" panose="02020603050405020304" pitchFamily="18" charset="0"/>
              </a:rPr>
              <a:t>User Interface Module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653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564</TotalTime>
  <Words>1292</Words>
  <Application>Microsoft Office PowerPoint</Application>
  <PresentationFormat>Widescreen</PresentationFormat>
  <Paragraphs>218</Paragraphs>
  <Slides>25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BATCH - 11</vt:lpstr>
      <vt:lpstr>OBJECTIVE</vt:lpstr>
      <vt:lpstr>EXISTING SYSTEM</vt:lpstr>
      <vt:lpstr>PROPOSED SYSTEM</vt:lpstr>
      <vt:lpstr>LITERATURE SURVEY</vt:lpstr>
      <vt:lpstr>DATAFLOW DIAGRAM</vt:lpstr>
      <vt:lpstr>SYSTEM DESCRIPTION</vt:lpstr>
      <vt:lpstr>PowerPoint Presentation</vt:lpstr>
      <vt:lpstr>MODULES </vt:lpstr>
      <vt:lpstr>Voice Input Module:</vt:lpstr>
      <vt:lpstr>PowerPoint Presentation</vt:lpstr>
      <vt:lpstr>2.Transcription Module</vt:lpstr>
      <vt:lpstr>PowerPoint Presentation</vt:lpstr>
      <vt:lpstr>3. Translation Module</vt:lpstr>
      <vt:lpstr>PowerPoint Presentation</vt:lpstr>
      <vt:lpstr>4. Text-to-Speech (TTS) Module</vt:lpstr>
      <vt:lpstr>PowerPoint Presentation</vt:lpstr>
      <vt:lpstr>5. User Interface (UI) Module</vt:lpstr>
      <vt:lpstr>PowerPoint Presentation</vt:lpstr>
      <vt:lpstr>ADVANTAGES</vt:lpstr>
      <vt:lpstr>APPLICATIONS</vt:lpstr>
      <vt:lpstr>CONCLUSION </vt:lpstr>
      <vt:lpstr>REFERENCES</vt:lpstr>
      <vt:lpstr>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Melvin Jefferson</dc:creator>
  <cp:lastModifiedBy>Mohammed Hishaam</cp:lastModifiedBy>
  <cp:revision>13</cp:revision>
  <dcterms:created xsi:type="dcterms:W3CDTF">2025-03-06T15:32:26Z</dcterms:created>
  <dcterms:modified xsi:type="dcterms:W3CDTF">2025-06-10T13:42:37Z</dcterms:modified>
</cp:coreProperties>
</file>