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B912223-2928-48B1-853D-57612D1DEA6A}" type="datetimeFigureOut">
              <a:rPr lang="en-US" smtClean="0"/>
              <a:pPr/>
              <a:t>10/18/2023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EF27CE8-8EB2-4819-A517-4FF52BFE1DB4}"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912223-2928-48B1-853D-57612D1DEA6A}"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27CE8-8EB2-4819-A517-4FF52BFE1DB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FEF27CE8-8EB2-4819-A517-4FF52BFE1DB4}"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912223-2928-48B1-853D-57612D1DEA6A}"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B912223-2928-48B1-853D-57612D1DEA6A}"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FEF27CE8-8EB2-4819-A517-4FF52BFE1DB4}"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DB912223-2928-48B1-853D-57612D1DEA6A}" type="datetimeFigureOut">
              <a:rPr lang="en-US" smtClean="0"/>
              <a:pPr/>
              <a:t>10/18/2023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EF27CE8-8EB2-4819-A517-4FF52BFE1DB4}"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DB912223-2928-48B1-853D-57612D1DEA6A}"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F27CE8-8EB2-4819-A517-4FF52BFE1DB4}"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B912223-2928-48B1-853D-57612D1DEA6A}" type="datetimeFigureOut">
              <a:rPr lang="en-US" smtClean="0"/>
              <a:pPr/>
              <a:t>10/18/2023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FEF27CE8-8EB2-4819-A517-4FF52BFE1DB4}"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B912223-2928-48B1-853D-57612D1DEA6A}" type="datetimeFigureOut">
              <a:rPr lang="en-US" smtClean="0"/>
              <a:pPr/>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FEF27CE8-8EB2-4819-A517-4FF52BFE1D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B912223-2928-48B1-853D-57612D1DEA6A}" type="datetimeFigureOut">
              <a:rPr lang="en-US" smtClean="0"/>
              <a:pPr/>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EF27CE8-8EB2-4819-A517-4FF52BFE1D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FEF27CE8-8EB2-4819-A517-4FF52BFE1DB4}"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DB912223-2928-48B1-853D-57612D1DEA6A}" type="datetimeFigureOut">
              <a:rPr lang="en-US" smtClean="0"/>
              <a:pPr/>
              <a:t>10/18/2023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FEF27CE8-8EB2-4819-A517-4FF52BFE1DB4}"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DB912223-2928-48B1-853D-57612D1DEA6A}" type="datetimeFigureOut">
              <a:rPr lang="en-US" smtClean="0"/>
              <a:pPr/>
              <a:t>10/18/2023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B912223-2928-48B1-853D-57612D1DEA6A}" type="datetimeFigureOut">
              <a:rPr lang="en-US" smtClean="0"/>
              <a:pPr/>
              <a:t>10/18/2023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EF27CE8-8EB2-4819-A517-4FF52BFE1DB4}"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962400"/>
            <a:ext cx="7848600" cy="1676400"/>
          </a:xfrm>
        </p:spPr>
        <p:txBody>
          <a:bodyPr>
            <a:normAutofit/>
          </a:bodyPr>
          <a:lstStyle/>
          <a:p>
            <a:r>
              <a:rPr lang="en-US" sz="2000" dirty="0" smtClean="0"/>
              <a:t>Department of mathematics</a:t>
            </a:r>
          </a:p>
          <a:p>
            <a:r>
              <a:rPr lang="en-US" sz="2000" dirty="0" smtClean="0"/>
              <a:t>Raja </a:t>
            </a:r>
            <a:r>
              <a:rPr lang="en-US" sz="2000" dirty="0" err="1" smtClean="0"/>
              <a:t>doraisingam</a:t>
            </a:r>
            <a:r>
              <a:rPr lang="en-US" sz="2000" dirty="0" smtClean="0"/>
              <a:t> </a:t>
            </a:r>
            <a:r>
              <a:rPr lang="en-US" sz="2000" dirty="0" err="1" smtClean="0"/>
              <a:t>govt</a:t>
            </a:r>
            <a:r>
              <a:rPr lang="en-US" sz="2000" dirty="0" smtClean="0"/>
              <a:t> arts &amp; science college </a:t>
            </a:r>
          </a:p>
          <a:p>
            <a:r>
              <a:rPr lang="en-US" sz="2000" dirty="0" smtClean="0"/>
              <a:t>Sivaganga-630553</a:t>
            </a:r>
          </a:p>
          <a:p>
            <a:endParaRPr lang="en-US" dirty="0"/>
          </a:p>
        </p:txBody>
      </p:sp>
      <p:sp>
        <p:nvSpPr>
          <p:cNvPr id="2" name="Title 1"/>
          <p:cNvSpPr>
            <a:spLocks noGrp="1"/>
          </p:cNvSpPr>
          <p:nvPr>
            <p:ph type="ctrTitle"/>
          </p:nvPr>
        </p:nvSpPr>
        <p:spPr>
          <a:xfrm>
            <a:off x="685800" y="457200"/>
            <a:ext cx="7772400" cy="1447800"/>
          </a:xfrm>
        </p:spPr>
        <p:txBody>
          <a:bodyPr>
            <a:normAutofit/>
          </a:bodyPr>
          <a:lstStyle/>
          <a:p>
            <a:r>
              <a:rPr lang="en-US" sz="3600" dirty="0" smtClean="0">
                <a:latin typeface="Algerian" pitchFamily="82" charset="0"/>
              </a:rPr>
              <a:t>BACHLOR OF SCIENCE</a:t>
            </a:r>
            <a:br>
              <a:rPr lang="en-US" sz="3600" dirty="0" smtClean="0">
                <a:latin typeface="Algerian" pitchFamily="82" charset="0"/>
              </a:rPr>
            </a:br>
            <a:r>
              <a:rPr lang="en-US" sz="3600" dirty="0" smtClean="0">
                <a:latin typeface="Algerian" pitchFamily="82" charset="0"/>
              </a:rPr>
              <a:t>MATHEMATICS</a:t>
            </a:r>
            <a:endParaRPr lang="en-US" sz="3600" dirty="0">
              <a:latin typeface="Algerian" pitchFamily="82" charset="0"/>
            </a:endParaRPr>
          </a:p>
        </p:txBody>
      </p:sp>
      <p:pic>
        <p:nvPicPr>
          <p:cNvPr id="4" name="Picture 3" descr="logo.jpg"/>
          <p:cNvPicPr>
            <a:picLocks noChangeAspect="1"/>
          </p:cNvPicPr>
          <p:nvPr/>
        </p:nvPicPr>
        <p:blipFill>
          <a:blip r:embed="rId2"/>
          <a:stretch>
            <a:fillRect/>
          </a:stretch>
        </p:blipFill>
        <p:spPr>
          <a:xfrm>
            <a:off x="3505200" y="2209800"/>
            <a:ext cx="1676400" cy="1371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Power Expenditure :</a:t>
            </a:r>
            <a:endParaRPr lang="en-US" dirty="0"/>
          </a:p>
        </p:txBody>
      </p:sp>
      <p:sp>
        <p:nvSpPr>
          <p:cNvPr id="5" name="Text Placeholder 4"/>
          <p:cNvSpPr>
            <a:spLocks noGrp="1"/>
          </p:cNvSpPr>
          <p:nvPr>
            <p:ph type="body" sz="half" idx="3"/>
          </p:nvPr>
        </p:nvSpPr>
        <p:spPr/>
        <p:txBody>
          <a:bodyPr/>
          <a:lstStyle/>
          <a:p>
            <a:r>
              <a:rPr lang="en-US" dirty="0" smtClean="0"/>
              <a:t>Rental Payment Machinery :</a:t>
            </a:r>
            <a:endParaRPr lang="en-US" dirty="0"/>
          </a:p>
        </p:txBody>
      </p:sp>
      <p:pic>
        <p:nvPicPr>
          <p:cNvPr id="8" name="Content Placeholder 7" descr="sheet 9.png"/>
          <p:cNvPicPr>
            <a:picLocks noGrp="1" noChangeAspect="1"/>
          </p:cNvPicPr>
          <p:nvPr>
            <p:ph sz="quarter" idx="2"/>
          </p:nvPr>
        </p:nvPicPr>
        <p:blipFill>
          <a:blip r:embed="rId2" cstate="print"/>
          <a:stretch>
            <a:fillRect/>
          </a:stretch>
        </p:blipFill>
        <p:spPr>
          <a:xfrm>
            <a:off x="301625" y="3244512"/>
            <a:ext cx="4041775" cy="2272389"/>
          </a:xfrm>
        </p:spPr>
      </p:pic>
      <p:pic>
        <p:nvPicPr>
          <p:cNvPr id="9" name="Content Placeholder 8" descr="sheet 10.png"/>
          <p:cNvPicPr>
            <a:picLocks noGrp="1" noChangeAspect="1"/>
          </p:cNvPicPr>
          <p:nvPr>
            <p:ph sz="quarter" idx="4"/>
          </p:nvPr>
        </p:nvPicPr>
        <p:blipFill>
          <a:blip r:embed="rId3" cstate="print"/>
          <a:stretch>
            <a:fillRect/>
          </a:stretch>
        </p:blipFill>
        <p:spPr>
          <a:xfrm>
            <a:off x="4800600" y="3246992"/>
            <a:ext cx="4038600" cy="2270604"/>
          </a:xfrm>
        </p:spPr>
      </p:pic>
      <p:sp>
        <p:nvSpPr>
          <p:cNvPr id="2" name="Title 1"/>
          <p:cNvSpPr>
            <a:spLocks noGrp="1"/>
          </p:cNvSpPr>
          <p:nvPr>
            <p:ph type="title"/>
          </p:nvPr>
        </p:nvSpPr>
        <p:spPr/>
        <p:txBody>
          <a:bodyPr>
            <a:noAutofit/>
          </a:bodyPr>
          <a:lstStyle/>
          <a:p>
            <a:r>
              <a:rPr lang="en-US" sz="4400" b="1" dirty="0" smtClean="0">
                <a:solidFill>
                  <a:schemeClr val="tx1"/>
                </a:solidFill>
              </a:rPr>
              <a:t>Data Visualization </a:t>
            </a:r>
            <a:endParaRPr lang="en-US" sz="4400" b="1"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Taxes  &amp; Licenses :</a:t>
            </a:r>
            <a:endParaRPr lang="en-US" dirty="0"/>
          </a:p>
        </p:txBody>
      </p:sp>
      <p:sp>
        <p:nvSpPr>
          <p:cNvPr id="5" name="Text Placeholder 4"/>
          <p:cNvSpPr>
            <a:spLocks noGrp="1"/>
          </p:cNvSpPr>
          <p:nvPr>
            <p:ph type="body" sz="half" idx="3"/>
          </p:nvPr>
        </p:nvSpPr>
        <p:spPr/>
        <p:txBody>
          <a:bodyPr/>
          <a:lstStyle/>
          <a:p>
            <a:r>
              <a:rPr lang="en-US" dirty="0" smtClean="0"/>
              <a:t>Transportation :</a:t>
            </a:r>
            <a:endParaRPr lang="en-US" dirty="0"/>
          </a:p>
        </p:txBody>
      </p:sp>
      <p:pic>
        <p:nvPicPr>
          <p:cNvPr id="7" name="Content Placeholder 6" descr="sheet 11.png"/>
          <p:cNvPicPr>
            <a:picLocks noGrp="1" noChangeAspect="1"/>
          </p:cNvPicPr>
          <p:nvPr>
            <p:ph sz="quarter" idx="2"/>
          </p:nvPr>
        </p:nvPicPr>
        <p:blipFill>
          <a:blip r:embed="rId2" cstate="print"/>
          <a:stretch>
            <a:fillRect/>
          </a:stretch>
        </p:blipFill>
        <p:spPr>
          <a:xfrm>
            <a:off x="301625" y="3244512"/>
            <a:ext cx="4041775" cy="2272389"/>
          </a:xfrm>
        </p:spPr>
      </p:pic>
      <p:pic>
        <p:nvPicPr>
          <p:cNvPr id="8" name="Content Placeholder 7" descr="sheet 12.png"/>
          <p:cNvPicPr>
            <a:picLocks noGrp="1" noChangeAspect="1"/>
          </p:cNvPicPr>
          <p:nvPr>
            <p:ph sz="quarter" idx="4"/>
          </p:nvPr>
        </p:nvPicPr>
        <p:blipFill>
          <a:blip r:embed="rId3" cstate="print"/>
          <a:stretch>
            <a:fillRect/>
          </a:stretch>
        </p:blipFill>
        <p:spPr>
          <a:xfrm>
            <a:off x="4800600" y="3246992"/>
            <a:ext cx="4038600" cy="2270604"/>
          </a:xfrm>
        </p:spPr>
      </p:pic>
      <p:sp>
        <p:nvSpPr>
          <p:cNvPr id="2" name="Title 1"/>
          <p:cNvSpPr>
            <a:spLocks noGrp="1"/>
          </p:cNvSpPr>
          <p:nvPr>
            <p:ph type="title"/>
          </p:nvPr>
        </p:nvSpPr>
        <p:spPr/>
        <p:txBody>
          <a:bodyPr>
            <a:noAutofit/>
          </a:bodyPr>
          <a:lstStyle/>
          <a:p>
            <a:r>
              <a:rPr lang="en-US" sz="4400" b="1" dirty="0" smtClean="0">
                <a:solidFill>
                  <a:schemeClr val="tx1"/>
                </a:solidFill>
              </a:rPr>
              <a:t>Data Visualization </a:t>
            </a:r>
            <a:endParaRPr lang="en-US" sz="4400" b="1"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solidFill>
                  <a:schemeClr val="tx1"/>
                </a:solidFill>
              </a:rPr>
              <a:t>Dashboard 1 :</a:t>
            </a:r>
            <a:endParaRPr lang="en-US" sz="4400" b="1" dirty="0">
              <a:solidFill>
                <a:schemeClr val="tx1"/>
              </a:solidFill>
            </a:endParaRPr>
          </a:p>
        </p:txBody>
      </p:sp>
      <p:pic>
        <p:nvPicPr>
          <p:cNvPr id="4" name="Content Placeholder 3" descr="dashboard 1.png"/>
          <p:cNvPicPr>
            <a:picLocks noGrp="1" noChangeAspect="1"/>
          </p:cNvPicPr>
          <p:nvPr>
            <p:ph sz="quarter" idx="1"/>
          </p:nvPr>
        </p:nvPicPr>
        <p:blipFill>
          <a:blip r:embed="rId2"/>
          <a:stretch>
            <a:fillRect/>
          </a:stretch>
        </p:blipFill>
        <p:spPr>
          <a:xfrm>
            <a:off x="487760" y="1527175"/>
            <a:ext cx="8131968" cy="45720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solidFill>
                  <a:schemeClr val="tx1"/>
                </a:solidFill>
              </a:rPr>
              <a:t>Dashboard  2 :</a:t>
            </a:r>
            <a:endParaRPr lang="en-US" sz="4400" b="1" dirty="0">
              <a:solidFill>
                <a:schemeClr val="tx1"/>
              </a:solidFill>
            </a:endParaRPr>
          </a:p>
        </p:txBody>
      </p:sp>
      <p:pic>
        <p:nvPicPr>
          <p:cNvPr id="4" name="Content Placeholder 3" descr="dashboard 2.png"/>
          <p:cNvPicPr>
            <a:picLocks noGrp="1" noChangeAspect="1"/>
          </p:cNvPicPr>
          <p:nvPr>
            <p:ph sz="quarter" idx="1"/>
          </p:nvPr>
        </p:nvPicPr>
        <p:blipFill>
          <a:blip r:embed="rId2"/>
          <a:stretch>
            <a:fillRect/>
          </a:stretch>
        </p:blipFill>
        <p:spPr>
          <a:xfrm>
            <a:off x="487760" y="1527175"/>
            <a:ext cx="8131968" cy="45720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solidFill>
                  <a:schemeClr val="tx1"/>
                </a:solidFill>
              </a:rPr>
              <a:t>Dashboard 3 :</a:t>
            </a:r>
            <a:endParaRPr lang="en-US" sz="4400" b="1" dirty="0">
              <a:solidFill>
                <a:schemeClr val="tx1"/>
              </a:solidFill>
            </a:endParaRPr>
          </a:p>
        </p:txBody>
      </p:sp>
      <p:pic>
        <p:nvPicPr>
          <p:cNvPr id="4" name="Content Placeholder 3" descr="dashboard 3.png"/>
          <p:cNvPicPr>
            <a:picLocks noGrp="1" noChangeAspect="1"/>
          </p:cNvPicPr>
          <p:nvPr>
            <p:ph sz="quarter" idx="1"/>
          </p:nvPr>
        </p:nvPicPr>
        <p:blipFill>
          <a:blip r:embed="rId2"/>
          <a:stretch>
            <a:fillRect/>
          </a:stretch>
        </p:blipFill>
        <p:spPr>
          <a:xfrm>
            <a:off x="487760" y="1527175"/>
            <a:ext cx="8131968" cy="457200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 story  1 :</a:t>
            </a:r>
            <a:endParaRPr lang="en-US" dirty="0"/>
          </a:p>
        </p:txBody>
      </p:sp>
      <p:sp>
        <p:nvSpPr>
          <p:cNvPr id="5" name="Text Placeholder 4"/>
          <p:cNvSpPr>
            <a:spLocks noGrp="1"/>
          </p:cNvSpPr>
          <p:nvPr>
            <p:ph type="body" sz="half" idx="3"/>
          </p:nvPr>
        </p:nvSpPr>
        <p:spPr/>
        <p:txBody>
          <a:bodyPr/>
          <a:lstStyle/>
          <a:p>
            <a:r>
              <a:rPr lang="en-US" dirty="0" smtClean="0"/>
              <a:t>Story 2 :</a:t>
            </a:r>
            <a:endParaRPr lang="en-US" dirty="0"/>
          </a:p>
        </p:txBody>
      </p:sp>
      <p:pic>
        <p:nvPicPr>
          <p:cNvPr id="7" name="Content Placeholder 6" descr="story 1.png"/>
          <p:cNvPicPr>
            <a:picLocks noGrp="1" noChangeAspect="1"/>
          </p:cNvPicPr>
          <p:nvPr>
            <p:ph sz="quarter" idx="2"/>
          </p:nvPr>
        </p:nvPicPr>
        <p:blipFill>
          <a:blip r:embed="rId2"/>
          <a:stretch>
            <a:fillRect/>
          </a:stretch>
        </p:blipFill>
        <p:spPr>
          <a:xfrm>
            <a:off x="301625" y="3244512"/>
            <a:ext cx="4041775" cy="2272389"/>
          </a:xfrm>
        </p:spPr>
      </p:pic>
      <p:pic>
        <p:nvPicPr>
          <p:cNvPr id="8" name="Content Placeholder 7" descr="story 2.png"/>
          <p:cNvPicPr>
            <a:picLocks noGrp="1" noChangeAspect="1"/>
          </p:cNvPicPr>
          <p:nvPr>
            <p:ph sz="quarter" idx="4"/>
          </p:nvPr>
        </p:nvPicPr>
        <p:blipFill>
          <a:blip r:embed="rId3"/>
          <a:stretch>
            <a:fillRect/>
          </a:stretch>
        </p:blipFill>
        <p:spPr>
          <a:xfrm>
            <a:off x="4800600" y="3246992"/>
            <a:ext cx="4038600" cy="2270604"/>
          </a:xfrm>
        </p:spPr>
      </p:pic>
      <p:sp>
        <p:nvSpPr>
          <p:cNvPr id="2" name="Title 1"/>
          <p:cNvSpPr>
            <a:spLocks noGrp="1"/>
          </p:cNvSpPr>
          <p:nvPr>
            <p:ph type="title"/>
          </p:nvPr>
        </p:nvSpPr>
        <p:spPr/>
        <p:txBody>
          <a:bodyPr>
            <a:normAutofit fontScale="90000"/>
          </a:bodyPr>
          <a:lstStyle/>
          <a:p>
            <a:r>
              <a:rPr lang="en-US" sz="4900" b="1" dirty="0" smtClean="0">
                <a:solidFill>
                  <a:schemeClr val="tx1"/>
                </a:solidFill>
              </a:rPr>
              <a:t>Story</a:t>
            </a:r>
            <a:r>
              <a:rPr lang="en-US" dirty="0" smtClean="0"/>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dirty="0" smtClean="0">
                <a:solidFill>
                  <a:schemeClr val="tx1"/>
                </a:solidFill>
              </a:rPr>
              <a:t>Conclusion</a:t>
            </a:r>
            <a:endParaRPr lang="en-US" sz="5400" b="1" dirty="0">
              <a:solidFill>
                <a:schemeClr val="tx1"/>
              </a:solidFill>
            </a:endParaRPr>
          </a:p>
        </p:txBody>
      </p:sp>
      <p:sp>
        <p:nvSpPr>
          <p:cNvPr id="3" name="Content Placeholder 2"/>
          <p:cNvSpPr>
            <a:spLocks noGrp="1"/>
          </p:cNvSpPr>
          <p:nvPr>
            <p:ph sz="quarter" idx="1"/>
          </p:nvPr>
        </p:nvSpPr>
        <p:spPr/>
        <p:txBody>
          <a:bodyPr>
            <a:normAutofit fontScale="85000" lnSpcReduction="20000"/>
          </a:bodyPr>
          <a:lstStyle/>
          <a:p>
            <a:r>
              <a:rPr lang="en-US" dirty="0" smtClean="0"/>
              <a:t>Based on the utilization of Tableau for data analysis, the report can conclude that the visual representations and dashboards created provide a comprehensive understanding of business expenses and their implications. By highlighting key cost drivers and areas of potential optimization or concern, stakeholders can make informed decisions to improve financial health and drive growth.</a:t>
            </a:r>
            <a:br>
              <a:rPr lang="en-US" dirty="0" smtClean="0"/>
            </a:br>
            <a:endParaRPr lang="en-US" dirty="0" smtClean="0"/>
          </a:p>
          <a:p>
            <a:r>
              <a:rPr lang="en-US" dirty="0" smtClean="0"/>
              <a:t>Furthermore, the visualizations generated through Tableau offer an intuitive way to identify areas of inefficiency or opportunity, enabling decision-makers and financial analysts to optimize resources effectively. Overall, the utilization of Tableau has enhanced the ability to extract meaningful insights from the data, empowering businesses to make data-driven decisions and achieve better financial performance.</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normAutofit/>
          </a:bodyPr>
          <a:lstStyle/>
          <a:p>
            <a:r>
              <a:rPr lang="en-US" sz="6000" b="1" dirty="0" smtClean="0">
                <a:solidFill>
                  <a:schemeClr val="tx1"/>
                </a:solidFill>
                <a:latin typeface="Algerian" pitchFamily="82" charset="0"/>
              </a:rPr>
              <a:t>Thank you !</a:t>
            </a:r>
            <a:endParaRPr lang="en-US" sz="6000" b="1" dirty="0">
              <a:solidFill>
                <a:schemeClr val="tx1"/>
              </a:solidFill>
              <a:latin typeface="Algerian"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solidFill>
                  <a:srgbClr val="FF0000"/>
                </a:solidFill>
                <a:latin typeface="Algerian" pitchFamily="82" charset="0"/>
              </a:rPr>
              <a:t>Topic :</a:t>
            </a:r>
            <a:r>
              <a:rPr lang="en-US" dirty="0" smtClean="0">
                <a:solidFill>
                  <a:srgbClr val="FF0000"/>
                </a:solidFill>
                <a:latin typeface="Algerian" pitchFamily="82" charset="0"/>
              </a:rPr>
              <a:t> Estimation of business expenses</a:t>
            </a:r>
            <a:endParaRPr lang="en-US" dirty="0">
              <a:solidFill>
                <a:srgbClr val="FF0000"/>
              </a:solidFill>
              <a:latin typeface="Algerian" pitchFamily="82" charset="0"/>
            </a:endParaRPr>
          </a:p>
        </p:txBody>
      </p:sp>
      <p:sp>
        <p:nvSpPr>
          <p:cNvPr id="3" name="Content Placeholder 2"/>
          <p:cNvSpPr>
            <a:spLocks noGrp="1"/>
          </p:cNvSpPr>
          <p:nvPr>
            <p:ph sz="quarter" idx="1"/>
          </p:nvPr>
        </p:nvSpPr>
        <p:spPr/>
        <p:txBody>
          <a:bodyPr>
            <a:normAutofit fontScale="92500" lnSpcReduction="10000"/>
          </a:bodyPr>
          <a:lstStyle/>
          <a:p>
            <a:r>
              <a:rPr lang="en-US" sz="2800" dirty="0" err="1" smtClean="0">
                <a:latin typeface="Bodoni MT Black" pitchFamily="18" charset="0"/>
              </a:rPr>
              <a:t>TeamMates</a:t>
            </a:r>
            <a:r>
              <a:rPr lang="en-US" sz="2800" dirty="0" smtClean="0">
                <a:latin typeface="Bodoni MT Black" pitchFamily="18" charset="0"/>
              </a:rPr>
              <a:t>:</a:t>
            </a:r>
          </a:p>
          <a:p>
            <a:endParaRPr lang="en-US" sz="2800" dirty="0" smtClean="0">
              <a:latin typeface="Bodoni MT Black" pitchFamily="18" charset="0"/>
            </a:endParaRPr>
          </a:p>
          <a:p>
            <a:r>
              <a:rPr lang="en-US" sz="2400" dirty="0" smtClean="0">
                <a:latin typeface="Baskerville Old Face" pitchFamily="18" charset="0"/>
                <a:ea typeface="Arial Unicode MS" pitchFamily="34" charset="-128"/>
                <a:cs typeface="Arial Unicode MS" pitchFamily="34" charset="-128"/>
              </a:rPr>
              <a:t>B . </a:t>
            </a:r>
            <a:r>
              <a:rPr lang="en-US" sz="2400" dirty="0" err="1" smtClean="0">
                <a:latin typeface="Baskerville Old Face" pitchFamily="18" charset="0"/>
                <a:ea typeface="Arial Unicode MS" pitchFamily="34" charset="-128"/>
                <a:cs typeface="Arial Unicode MS" pitchFamily="34" charset="-128"/>
              </a:rPr>
              <a:t>Sivadharshini</a:t>
            </a:r>
            <a:r>
              <a:rPr lang="en-US" sz="2400" dirty="0" smtClean="0">
                <a:latin typeface="Baskerville Old Face" pitchFamily="18" charset="0"/>
                <a:ea typeface="Arial Unicode MS" pitchFamily="34" charset="-128"/>
                <a:cs typeface="Arial Unicode MS" pitchFamily="34" charset="-128"/>
              </a:rPr>
              <a:t>           </a:t>
            </a:r>
            <a:r>
              <a:rPr lang="en-US" sz="2400" dirty="0" smtClean="0">
                <a:latin typeface="Baskerville Old Face" pitchFamily="18" charset="0"/>
                <a:ea typeface="Arial Unicode MS" pitchFamily="34" charset="-128"/>
                <a:cs typeface="Arial Unicode MS" pitchFamily="34" charset="-128"/>
              </a:rPr>
              <a:t>:   </a:t>
            </a:r>
            <a:r>
              <a:rPr lang="en-US" sz="2400" dirty="0" smtClean="0">
                <a:latin typeface="Baskerville Old Face" pitchFamily="18" charset="0"/>
                <a:ea typeface="Arial Unicode MS" pitchFamily="34" charset="-128"/>
                <a:cs typeface="Arial Unicode MS" pitchFamily="34" charset="-128"/>
              </a:rPr>
              <a:t>0321121022</a:t>
            </a:r>
          </a:p>
          <a:p>
            <a:r>
              <a:rPr lang="en-US" sz="2400" dirty="0" smtClean="0">
                <a:latin typeface="Baskerville Old Face" pitchFamily="18" charset="0"/>
                <a:ea typeface="Arial Unicode MS" pitchFamily="34" charset="-128"/>
                <a:cs typeface="Arial Unicode MS" pitchFamily="34" charset="-128"/>
              </a:rPr>
              <a:t>S . </a:t>
            </a:r>
            <a:r>
              <a:rPr lang="en-US" sz="2400" dirty="0" err="1" smtClean="0">
                <a:latin typeface="Baskerville Old Face" pitchFamily="18" charset="0"/>
                <a:ea typeface="Arial Unicode MS" pitchFamily="34" charset="-128"/>
                <a:cs typeface="Arial Unicode MS" pitchFamily="34" charset="-128"/>
              </a:rPr>
              <a:t>Yogeshwari</a:t>
            </a:r>
            <a:r>
              <a:rPr lang="en-US" sz="2400" dirty="0" smtClean="0">
                <a:latin typeface="Baskerville Old Face" pitchFamily="18" charset="0"/>
                <a:ea typeface="Arial Unicode MS" pitchFamily="34" charset="-128"/>
                <a:cs typeface="Arial Unicode MS" pitchFamily="34" charset="-128"/>
              </a:rPr>
              <a:t>            </a:t>
            </a:r>
            <a:r>
              <a:rPr lang="en-US" sz="2400" dirty="0" smtClean="0">
                <a:latin typeface="Baskerville Old Face" pitchFamily="18" charset="0"/>
                <a:ea typeface="Arial Unicode MS" pitchFamily="34" charset="-128"/>
                <a:cs typeface="Arial Unicode MS" pitchFamily="34" charset="-128"/>
              </a:rPr>
              <a:t>   :   </a:t>
            </a:r>
            <a:r>
              <a:rPr lang="en-US" sz="2400" dirty="0" smtClean="0">
                <a:latin typeface="Baskerville Old Face" pitchFamily="18" charset="0"/>
                <a:ea typeface="Arial Unicode MS" pitchFamily="34" charset="-128"/>
                <a:cs typeface="Arial Unicode MS" pitchFamily="34" charset="-128"/>
              </a:rPr>
              <a:t>0321121028 </a:t>
            </a:r>
          </a:p>
          <a:p>
            <a:r>
              <a:rPr lang="en-US" sz="2400" dirty="0" smtClean="0">
                <a:latin typeface="Baskerville Old Face" pitchFamily="18" charset="0"/>
                <a:ea typeface="Arial Unicode MS" pitchFamily="34" charset="-128"/>
                <a:cs typeface="Arial Unicode MS" pitchFamily="34" charset="-128"/>
              </a:rPr>
              <a:t>S . </a:t>
            </a:r>
            <a:r>
              <a:rPr lang="en-US" sz="2400" dirty="0" err="1" smtClean="0">
                <a:latin typeface="Baskerville Old Face" pitchFamily="18" charset="0"/>
                <a:ea typeface="Arial Unicode MS" pitchFamily="34" charset="-128"/>
                <a:cs typeface="Arial Unicode MS" pitchFamily="34" charset="-128"/>
              </a:rPr>
              <a:t>Packiya</a:t>
            </a:r>
            <a:r>
              <a:rPr lang="en-US" sz="2400" dirty="0" smtClean="0">
                <a:latin typeface="Baskerville Old Face" pitchFamily="18" charset="0"/>
                <a:ea typeface="Arial Unicode MS" pitchFamily="34" charset="-128"/>
                <a:cs typeface="Arial Unicode MS" pitchFamily="34" charset="-128"/>
              </a:rPr>
              <a:t> Mercy        </a:t>
            </a:r>
            <a:r>
              <a:rPr lang="en-US" sz="2400" dirty="0" smtClean="0">
                <a:latin typeface="Baskerville Old Face" pitchFamily="18" charset="0"/>
                <a:ea typeface="Arial Unicode MS" pitchFamily="34" charset="-128"/>
                <a:cs typeface="Arial Unicode MS" pitchFamily="34" charset="-128"/>
              </a:rPr>
              <a:t>  </a:t>
            </a:r>
            <a:r>
              <a:rPr lang="en-US" sz="2400" dirty="0" smtClean="0">
                <a:latin typeface="Baskerville Old Face" pitchFamily="18" charset="0"/>
                <a:ea typeface="Arial Unicode MS" pitchFamily="34" charset="-128"/>
                <a:cs typeface="Arial Unicode MS" pitchFamily="34" charset="-128"/>
              </a:rPr>
              <a:t>: </a:t>
            </a:r>
            <a:r>
              <a:rPr lang="en-US" sz="2400" dirty="0" smtClean="0">
                <a:latin typeface="Baskerville Old Face" pitchFamily="18" charset="0"/>
                <a:ea typeface="Arial Unicode MS" pitchFamily="34" charset="-128"/>
                <a:cs typeface="Arial Unicode MS" pitchFamily="34" charset="-128"/>
              </a:rPr>
              <a:t>  0321121014</a:t>
            </a:r>
            <a:endParaRPr lang="en-US" sz="2400" dirty="0" smtClean="0">
              <a:latin typeface="Baskerville Old Face" pitchFamily="18" charset="0"/>
              <a:ea typeface="Arial Unicode MS" pitchFamily="34" charset="-128"/>
              <a:cs typeface="Arial Unicode MS" pitchFamily="34" charset="-128"/>
            </a:endParaRPr>
          </a:p>
          <a:p>
            <a:r>
              <a:rPr lang="en-US" sz="2400" dirty="0" smtClean="0">
                <a:latin typeface="Baskerville Old Face" pitchFamily="18" charset="0"/>
                <a:ea typeface="Arial Unicode MS" pitchFamily="34" charset="-128"/>
                <a:cs typeface="Arial Unicode MS" pitchFamily="34" charset="-128"/>
              </a:rPr>
              <a:t>M. </a:t>
            </a:r>
            <a:r>
              <a:rPr lang="en-US" sz="2400" dirty="0" err="1" smtClean="0">
                <a:latin typeface="Baskerville Old Face" pitchFamily="18" charset="0"/>
                <a:ea typeface="Arial Unicode MS" pitchFamily="34" charset="-128"/>
                <a:cs typeface="Arial Unicode MS" pitchFamily="34" charset="-128"/>
              </a:rPr>
              <a:t>Shalini</a:t>
            </a:r>
            <a:r>
              <a:rPr lang="en-US" sz="2400" dirty="0" smtClean="0">
                <a:latin typeface="Baskerville Old Face" pitchFamily="18" charset="0"/>
                <a:ea typeface="Arial Unicode MS" pitchFamily="34" charset="-128"/>
                <a:cs typeface="Arial Unicode MS" pitchFamily="34" charset="-128"/>
              </a:rPr>
              <a:t>                   </a:t>
            </a:r>
            <a:r>
              <a:rPr lang="en-US" sz="2400" dirty="0" smtClean="0">
                <a:latin typeface="Baskerville Old Face" pitchFamily="18" charset="0"/>
                <a:ea typeface="Arial Unicode MS" pitchFamily="34" charset="-128"/>
                <a:cs typeface="Arial Unicode MS" pitchFamily="34" charset="-128"/>
              </a:rPr>
              <a:t>   </a:t>
            </a:r>
            <a:r>
              <a:rPr lang="en-US" sz="2400" dirty="0" smtClean="0">
                <a:latin typeface="Baskerville Old Face" pitchFamily="18" charset="0"/>
                <a:ea typeface="Arial Unicode MS" pitchFamily="34" charset="-128"/>
                <a:cs typeface="Arial Unicode MS" pitchFamily="34" charset="-128"/>
              </a:rPr>
              <a:t>: </a:t>
            </a:r>
            <a:r>
              <a:rPr lang="en-US" sz="2400" dirty="0" smtClean="0">
                <a:latin typeface="Baskerville Old Face" pitchFamily="18" charset="0"/>
                <a:ea typeface="Arial Unicode MS" pitchFamily="34" charset="-128"/>
                <a:cs typeface="Arial Unicode MS" pitchFamily="34" charset="-128"/>
              </a:rPr>
              <a:t>  0321121021</a:t>
            </a:r>
            <a:endParaRPr lang="en-US" sz="2400" dirty="0" smtClean="0">
              <a:latin typeface="Baskerville Old Face" pitchFamily="18" charset="0"/>
              <a:ea typeface="Arial Unicode MS" pitchFamily="34" charset="-128"/>
              <a:cs typeface="Arial Unicode MS" pitchFamily="34" charset="-128"/>
            </a:endParaRPr>
          </a:p>
          <a:p>
            <a:r>
              <a:rPr lang="en-US" sz="2400" dirty="0" smtClean="0">
                <a:latin typeface="Baskerville Old Face" pitchFamily="18" charset="0"/>
                <a:ea typeface="Arial Unicode MS" pitchFamily="34" charset="-128"/>
                <a:cs typeface="Arial Unicode MS" pitchFamily="34" charset="-128"/>
              </a:rPr>
              <a:t>A . </a:t>
            </a:r>
            <a:r>
              <a:rPr lang="en-US" sz="2400" dirty="0" err="1" smtClean="0">
                <a:latin typeface="Baskerville Old Face" pitchFamily="18" charset="0"/>
                <a:ea typeface="Arial Unicode MS" pitchFamily="34" charset="-128"/>
                <a:cs typeface="Arial Unicode MS" pitchFamily="34" charset="-128"/>
              </a:rPr>
              <a:t>Shalini</a:t>
            </a:r>
            <a:r>
              <a:rPr lang="en-US" sz="2400" dirty="0" smtClean="0">
                <a:latin typeface="Baskerville Old Face" pitchFamily="18" charset="0"/>
                <a:ea typeface="Arial Unicode MS" pitchFamily="34" charset="-128"/>
                <a:cs typeface="Arial Unicode MS" pitchFamily="34" charset="-128"/>
              </a:rPr>
              <a:t>                  </a:t>
            </a:r>
            <a:r>
              <a:rPr lang="en-US" sz="2400" dirty="0" smtClean="0">
                <a:latin typeface="Baskerville Old Face" pitchFamily="18" charset="0"/>
                <a:ea typeface="Arial Unicode MS" pitchFamily="34" charset="-128"/>
                <a:cs typeface="Arial Unicode MS" pitchFamily="34" charset="-128"/>
              </a:rPr>
              <a:t>    </a:t>
            </a:r>
            <a:r>
              <a:rPr lang="en-US" sz="2400" dirty="0" smtClean="0">
                <a:latin typeface="Baskerville Old Face" pitchFamily="18" charset="0"/>
                <a:ea typeface="Arial Unicode MS" pitchFamily="34" charset="-128"/>
                <a:cs typeface="Arial Unicode MS" pitchFamily="34" charset="-128"/>
              </a:rPr>
              <a:t>: </a:t>
            </a:r>
            <a:r>
              <a:rPr lang="en-US" sz="2400" dirty="0" smtClean="0">
                <a:latin typeface="Baskerville Old Face" pitchFamily="18" charset="0"/>
                <a:ea typeface="Arial Unicode MS" pitchFamily="34" charset="-128"/>
                <a:cs typeface="Arial Unicode MS" pitchFamily="34" charset="-128"/>
              </a:rPr>
              <a:t>  0321121020</a:t>
            </a:r>
            <a:endParaRPr lang="en-US" sz="2400" dirty="0" smtClean="0">
              <a:latin typeface="Baskerville Old Face" pitchFamily="18" charset="0"/>
              <a:ea typeface="Arial Unicode MS" pitchFamily="34" charset="-128"/>
              <a:cs typeface="Arial Unicode MS" pitchFamily="34" charset="-128"/>
            </a:endParaRPr>
          </a:p>
          <a:p>
            <a:endParaRPr lang="en-US" sz="2800" dirty="0"/>
          </a:p>
          <a:p>
            <a:r>
              <a:rPr lang="en-US" sz="3000" dirty="0" smtClean="0">
                <a:latin typeface="Britannic Bold" pitchFamily="34" charset="0"/>
              </a:rPr>
              <a:t>                                                                  </a:t>
            </a:r>
            <a:r>
              <a:rPr lang="en-US" sz="3000" dirty="0" smtClean="0">
                <a:latin typeface="Britannic Bold" pitchFamily="34" charset="0"/>
              </a:rPr>
              <a:t>             					</a:t>
            </a:r>
            <a:r>
              <a:rPr lang="en-US" sz="3000" dirty="0" smtClean="0">
                <a:latin typeface="Arial Unicode MS" pitchFamily="34" charset="-128"/>
                <a:ea typeface="Arial Unicode MS" pitchFamily="34" charset="-128"/>
                <a:cs typeface="Arial Unicode MS" pitchFamily="34" charset="-128"/>
              </a:rPr>
              <a:t>Guided by :</a:t>
            </a:r>
            <a:endParaRPr lang="en-US" sz="3000" dirty="0" smtClean="0">
              <a:latin typeface="Arial Unicode MS" pitchFamily="34" charset="-128"/>
              <a:ea typeface="Arial Unicode MS" pitchFamily="34" charset="-128"/>
              <a:cs typeface="Arial Unicode MS" pitchFamily="34" charset="-128"/>
            </a:endParaRPr>
          </a:p>
          <a:p>
            <a:r>
              <a:rPr lang="en-US" sz="3000" dirty="0"/>
              <a:t> </a:t>
            </a:r>
            <a:r>
              <a:rPr lang="en-US" sz="3000" dirty="0" smtClean="0"/>
              <a:t>                                                                   </a:t>
            </a:r>
            <a:r>
              <a:rPr lang="en-US" sz="3000" dirty="0" smtClean="0">
                <a:latin typeface="Arial Rounded MT Bold" pitchFamily="34" charset="0"/>
              </a:rPr>
              <a:t>K. </a:t>
            </a:r>
            <a:r>
              <a:rPr lang="en-US" sz="3000" dirty="0" err="1" smtClean="0">
                <a:latin typeface="Arial Rounded MT Bold" pitchFamily="34" charset="0"/>
              </a:rPr>
              <a:t>Jeyapal</a:t>
            </a:r>
            <a:endParaRPr lang="en-US" sz="3000" dirty="0">
              <a:latin typeface="Arial Rounded MT Bold"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INTRODUCTION</a:t>
            </a:r>
            <a:endParaRPr lang="en-US" dirty="0">
              <a:solidFill>
                <a:srgbClr val="FF0000"/>
              </a:solidFill>
            </a:endParaRPr>
          </a:p>
        </p:txBody>
      </p:sp>
      <p:sp>
        <p:nvSpPr>
          <p:cNvPr id="3" name="Content Placeholder 2"/>
          <p:cNvSpPr>
            <a:spLocks noGrp="1"/>
          </p:cNvSpPr>
          <p:nvPr>
            <p:ph sz="quarter" idx="1"/>
          </p:nvPr>
        </p:nvSpPr>
        <p:spPr/>
        <p:txBody>
          <a:bodyPr>
            <a:normAutofit fontScale="70000" lnSpcReduction="20000"/>
          </a:bodyPr>
          <a:lstStyle/>
          <a:p>
            <a:pPr>
              <a:buNone/>
            </a:pPr>
            <a:r>
              <a:rPr lang="en-US" sz="4000" dirty="0" smtClean="0">
                <a:latin typeface="Arial Rounded MT Bold" pitchFamily="34" charset="0"/>
              </a:rPr>
              <a:t>Overview:</a:t>
            </a:r>
            <a:endParaRPr lang="en-IN" sz="4000" dirty="0" smtClean="0">
              <a:latin typeface="Arial Rounded MT Bold" pitchFamily="34" charset="0"/>
            </a:endParaRPr>
          </a:p>
          <a:p>
            <a:r>
              <a:rPr lang="en-US" dirty="0" smtClean="0"/>
              <a:t>It </a:t>
            </a:r>
            <a:r>
              <a:rPr lang="en-US" dirty="0" smtClean="0"/>
              <a:t>provides an in-depth analysis of business expenses, highlighting their distribution and identifying the primary cost drivers within different businesses. Through the use of visual representations and interactive dashboards created using Tableau, the report aims to facilitate intuitive analysis for decision-makers, financial analysts, and stakeholders. Its primary goals are to uncover areas of potential optimization or concern, offer insights into the financial health of businesses, and enable informed decision-making to drive growth and resource optimization.</a:t>
            </a:r>
          </a:p>
          <a:p>
            <a:pPr>
              <a:buNone/>
            </a:pPr>
            <a:r>
              <a:rPr lang="en-US" sz="4000" dirty="0" smtClean="0">
                <a:latin typeface="Arial Rounded MT Bold" pitchFamily="34" charset="0"/>
              </a:rPr>
              <a:t>Purpose:</a:t>
            </a:r>
          </a:p>
          <a:p>
            <a:r>
              <a:rPr lang="en-US" dirty="0" smtClean="0"/>
              <a:t>The purpose of the report and the visualization using Tableau is to provide a comprehensive understanding of the business's expenses, identify cost drivers, and highlight areas for potential optimization or concern. By presenting the data in an intuitive and visual manner, the report aims to empower decision-makers, financial analysts, and stakeholders to make informed decisions, optimize resources, and foster business growth</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smtClean="0">
                <a:solidFill>
                  <a:srgbClr val="FF0000"/>
                </a:solidFill>
              </a:rPr>
              <a:t>Estimation of </a:t>
            </a:r>
            <a:r>
              <a:rPr lang="en-US" b="1" dirty="0" smtClean="0">
                <a:solidFill>
                  <a:srgbClr val="FF0000"/>
                </a:solidFill>
              </a:rPr>
              <a:t>B</a:t>
            </a:r>
            <a:r>
              <a:rPr lang="en-US" b="1" dirty="0" smtClean="0">
                <a:solidFill>
                  <a:srgbClr val="FF0000"/>
                </a:solidFill>
              </a:rPr>
              <a:t>usiness Expenses</a:t>
            </a:r>
            <a:endParaRPr lang="en-US" b="1" dirty="0">
              <a:solidFill>
                <a:srgbClr val="FF0000"/>
              </a:solidFill>
            </a:endParaRPr>
          </a:p>
        </p:txBody>
      </p:sp>
      <p:sp>
        <p:nvSpPr>
          <p:cNvPr id="3" name="Content Placeholder 2"/>
          <p:cNvSpPr>
            <a:spLocks noGrp="1"/>
          </p:cNvSpPr>
          <p:nvPr>
            <p:ph sz="quarter" idx="1"/>
          </p:nvPr>
        </p:nvSpPr>
        <p:spPr>
          <a:xfrm>
            <a:off x="457200" y="990601"/>
            <a:ext cx="8229600" cy="4572000"/>
          </a:xfrm>
        </p:spPr>
        <p:txBody>
          <a:bodyPr>
            <a:normAutofit fontScale="62500" lnSpcReduction="20000"/>
          </a:bodyPr>
          <a:lstStyle/>
          <a:p>
            <a:pPr>
              <a:buNone/>
            </a:pPr>
            <a:r>
              <a:rPr lang="en-US" dirty="0" smtClean="0">
                <a:latin typeface="Arial Black" pitchFamily="34" charset="0"/>
              </a:rPr>
              <a:t>Problem Description</a:t>
            </a:r>
            <a:r>
              <a:rPr lang="en-US" dirty="0" smtClean="0"/>
              <a:t>:</a:t>
            </a:r>
          </a:p>
          <a:p>
            <a:pPr>
              <a:buNone/>
            </a:pPr>
            <a:r>
              <a:rPr lang="en-US" dirty="0" smtClean="0"/>
              <a:t>       This report delves into the fascinating realm of business expenses and provides</a:t>
            </a:r>
          </a:p>
          <a:p>
            <a:r>
              <a:rPr lang="en-US" dirty="0" smtClean="0"/>
              <a:t>a visual exploration of the various expenditures incurred by different</a:t>
            </a:r>
          </a:p>
          <a:p>
            <a:r>
              <a:rPr lang="en-US" dirty="0" smtClean="0"/>
              <a:t>businesses. It showcases the distribution of expenses, identifies key cost</a:t>
            </a:r>
          </a:p>
          <a:p>
            <a:r>
              <a:rPr lang="en-US" dirty="0" smtClean="0"/>
              <a:t>drivers, and highlights areas of potential optimization or concern. The visual</a:t>
            </a:r>
          </a:p>
          <a:p>
            <a:r>
              <a:rPr lang="en-US" dirty="0" smtClean="0"/>
              <a:t>representations allow for intuitive analysis, facilitating a deeper understanding</a:t>
            </a:r>
          </a:p>
          <a:p>
            <a:r>
              <a:rPr lang="en-US" dirty="0" smtClean="0"/>
              <a:t>of expenditure patterns and their implications for business performance.</a:t>
            </a:r>
          </a:p>
          <a:p>
            <a:r>
              <a:rPr lang="en-US" dirty="0" smtClean="0"/>
              <a:t>Decision-makers, financial analysts, and stakeholders can gain valuable insights</a:t>
            </a:r>
          </a:p>
          <a:p>
            <a:r>
              <a:rPr lang="en-US" dirty="0" smtClean="0"/>
              <a:t>into the financial health of businesses, identify areas of inefficiency or</a:t>
            </a:r>
          </a:p>
          <a:p>
            <a:r>
              <a:rPr lang="en-US" dirty="0" smtClean="0"/>
              <a:t>opportunity, and make informed decisions to optimize resources and drive</a:t>
            </a:r>
          </a:p>
          <a:p>
            <a:r>
              <a:rPr lang="en-US" dirty="0" smtClean="0"/>
              <a:t>growth. To Extract the Insights from the data and put the data in the form of</a:t>
            </a:r>
          </a:p>
          <a:p>
            <a:r>
              <a:rPr lang="en-US" dirty="0" smtClean="0"/>
              <a:t>visualizations, Dashboards and Story we employed Tableau tool.</a:t>
            </a:r>
          </a:p>
          <a:p>
            <a:endParaRPr lang="en-US" dirty="0"/>
          </a:p>
        </p:txBody>
      </p:sp>
      <p:pic>
        <p:nvPicPr>
          <p:cNvPr id="4" name="Picture 3" descr="IMG_20231018_080152.jpg"/>
          <p:cNvPicPr>
            <a:picLocks noChangeAspect="1"/>
          </p:cNvPicPr>
          <p:nvPr/>
        </p:nvPicPr>
        <p:blipFill>
          <a:blip r:embed="rId2"/>
          <a:stretch>
            <a:fillRect/>
          </a:stretch>
        </p:blipFill>
        <p:spPr>
          <a:xfrm>
            <a:off x="2819400" y="4343400"/>
            <a:ext cx="3062287" cy="218038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1"/>
                </a:solidFill>
              </a:rPr>
              <a:t>Empathy  Map  &amp;  Brain </a:t>
            </a:r>
            <a:r>
              <a:rPr lang="en-US" b="1" dirty="0" err="1" smtClean="0">
                <a:solidFill>
                  <a:schemeClr val="tx1"/>
                </a:solidFill>
              </a:rPr>
              <a:t>stroming</a:t>
            </a:r>
            <a:r>
              <a:rPr lang="en-US" b="1" dirty="0" smtClean="0">
                <a:solidFill>
                  <a:schemeClr val="tx1"/>
                </a:solidFill>
              </a:rPr>
              <a:t>  Map:</a:t>
            </a:r>
            <a:endParaRPr lang="en-US" b="1" dirty="0">
              <a:solidFill>
                <a:schemeClr val="tx1"/>
              </a:solidFill>
            </a:endParaRPr>
          </a:p>
        </p:txBody>
      </p:sp>
      <p:pic>
        <p:nvPicPr>
          <p:cNvPr id="5" name="Content Placeholder 4" descr="IMG_20231018_065513.jpg"/>
          <p:cNvPicPr>
            <a:picLocks noGrp="1" noChangeAspect="1"/>
          </p:cNvPicPr>
          <p:nvPr>
            <p:ph sz="half" idx="1"/>
          </p:nvPr>
        </p:nvPicPr>
        <p:blipFill>
          <a:blip r:embed="rId2"/>
          <a:stretch>
            <a:fillRect/>
          </a:stretch>
        </p:blipFill>
        <p:spPr>
          <a:xfrm>
            <a:off x="301625" y="2150053"/>
            <a:ext cx="4038600" cy="3124631"/>
          </a:xfrm>
        </p:spPr>
      </p:pic>
      <p:pic>
        <p:nvPicPr>
          <p:cNvPr id="6" name="Content Placeholder 5" descr="IMG_20231018_070024.jpg"/>
          <p:cNvPicPr>
            <a:picLocks noGrp="1" noChangeAspect="1"/>
          </p:cNvPicPr>
          <p:nvPr>
            <p:ph sz="half" idx="2"/>
          </p:nvPr>
        </p:nvPicPr>
        <p:blipFill>
          <a:blip r:embed="rId3"/>
          <a:stretch>
            <a:fillRect/>
          </a:stretch>
        </p:blipFill>
        <p:spPr>
          <a:xfrm>
            <a:off x="4800600" y="3073313"/>
            <a:ext cx="4038600" cy="1278112"/>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Annual  pay roll: </a:t>
            </a:r>
            <a:endParaRPr lang="en-US" dirty="0"/>
          </a:p>
        </p:txBody>
      </p:sp>
      <p:sp>
        <p:nvSpPr>
          <p:cNvPr id="5" name="Text Placeholder 4"/>
          <p:cNvSpPr>
            <a:spLocks noGrp="1"/>
          </p:cNvSpPr>
          <p:nvPr>
            <p:ph type="body" sz="half" idx="3"/>
          </p:nvPr>
        </p:nvSpPr>
        <p:spPr/>
        <p:txBody>
          <a:bodyPr/>
          <a:lstStyle/>
          <a:p>
            <a:r>
              <a:rPr lang="en-US" dirty="0" smtClean="0"/>
              <a:t>Advertisement cost:</a:t>
            </a:r>
            <a:endParaRPr lang="en-US" dirty="0"/>
          </a:p>
        </p:txBody>
      </p:sp>
      <p:pic>
        <p:nvPicPr>
          <p:cNvPr id="7" name="Content Placeholder 6" descr="sheet 1.png"/>
          <p:cNvPicPr>
            <a:picLocks noGrp="1" noChangeAspect="1"/>
          </p:cNvPicPr>
          <p:nvPr>
            <p:ph sz="quarter" idx="2"/>
          </p:nvPr>
        </p:nvPicPr>
        <p:blipFill>
          <a:blip r:embed="rId2" cstate="print"/>
          <a:stretch>
            <a:fillRect/>
          </a:stretch>
        </p:blipFill>
        <p:spPr>
          <a:xfrm>
            <a:off x="301625" y="3244512"/>
            <a:ext cx="4041775" cy="2272389"/>
          </a:xfrm>
        </p:spPr>
      </p:pic>
      <p:pic>
        <p:nvPicPr>
          <p:cNvPr id="8" name="Content Placeholder 7" descr="sheet 2.png"/>
          <p:cNvPicPr>
            <a:picLocks noGrp="1" noChangeAspect="1"/>
          </p:cNvPicPr>
          <p:nvPr>
            <p:ph sz="quarter" idx="4"/>
          </p:nvPr>
        </p:nvPicPr>
        <p:blipFill>
          <a:blip r:embed="rId3" cstate="print"/>
          <a:stretch>
            <a:fillRect/>
          </a:stretch>
        </p:blipFill>
        <p:spPr>
          <a:xfrm>
            <a:off x="4800600" y="3246992"/>
            <a:ext cx="4038600" cy="2270604"/>
          </a:xfrm>
        </p:spPr>
      </p:pic>
      <p:sp>
        <p:nvSpPr>
          <p:cNvPr id="2" name="Title 1"/>
          <p:cNvSpPr>
            <a:spLocks noGrp="1"/>
          </p:cNvSpPr>
          <p:nvPr>
            <p:ph type="title"/>
          </p:nvPr>
        </p:nvSpPr>
        <p:spPr/>
        <p:txBody>
          <a:bodyPr>
            <a:normAutofit fontScale="90000"/>
          </a:bodyPr>
          <a:lstStyle/>
          <a:p>
            <a:r>
              <a:rPr lang="en-US" sz="4400" b="1" dirty="0" smtClean="0">
                <a:solidFill>
                  <a:schemeClr val="tx1"/>
                </a:solidFill>
              </a:rPr>
              <a:t>Data visualizations </a:t>
            </a:r>
            <a:r>
              <a:rPr lang="en-US" dirty="0" smtClean="0"/>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Contract </a:t>
            </a:r>
            <a:r>
              <a:rPr lang="en-US" dirty="0" err="1" smtClean="0"/>
              <a:t>Labour</a:t>
            </a:r>
            <a:r>
              <a:rPr lang="en-US" dirty="0" smtClean="0"/>
              <a:t> </a:t>
            </a:r>
            <a:r>
              <a:rPr lang="en-US" dirty="0" err="1" smtClean="0"/>
              <a:t>vs</a:t>
            </a:r>
            <a:r>
              <a:rPr lang="en-US" dirty="0" smtClean="0"/>
              <a:t> Employee :</a:t>
            </a:r>
            <a:endParaRPr lang="en-US" dirty="0"/>
          </a:p>
        </p:txBody>
      </p:sp>
      <p:sp>
        <p:nvSpPr>
          <p:cNvPr id="5" name="Text Placeholder 4"/>
          <p:cNvSpPr>
            <a:spLocks noGrp="1"/>
          </p:cNvSpPr>
          <p:nvPr>
            <p:ph type="body" sz="half" idx="3"/>
          </p:nvPr>
        </p:nvSpPr>
        <p:spPr/>
        <p:txBody>
          <a:bodyPr>
            <a:normAutofit lnSpcReduction="10000"/>
          </a:bodyPr>
          <a:lstStyle/>
          <a:p>
            <a:r>
              <a:rPr lang="en-US" dirty="0" smtClean="0"/>
              <a:t>Employee (Insurance </a:t>
            </a:r>
            <a:r>
              <a:rPr lang="en-US" dirty="0" err="1" smtClean="0"/>
              <a:t>vs</a:t>
            </a:r>
            <a:r>
              <a:rPr lang="en-US" dirty="0" smtClean="0"/>
              <a:t> Pension):</a:t>
            </a:r>
            <a:endParaRPr lang="en-US" dirty="0"/>
          </a:p>
        </p:txBody>
      </p:sp>
      <p:pic>
        <p:nvPicPr>
          <p:cNvPr id="9" name="Content Placeholder 8" descr="sheet 3.png"/>
          <p:cNvPicPr>
            <a:picLocks noGrp="1" noChangeAspect="1"/>
          </p:cNvPicPr>
          <p:nvPr>
            <p:ph sz="quarter" idx="2"/>
          </p:nvPr>
        </p:nvPicPr>
        <p:blipFill>
          <a:blip r:embed="rId2"/>
          <a:stretch>
            <a:fillRect/>
          </a:stretch>
        </p:blipFill>
        <p:spPr>
          <a:xfrm>
            <a:off x="301625" y="3244512"/>
            <a:ext cx="4041775" cy="2272389"/>
          </a:xfrm>
        </p:spPr>
      </p:pic>
      <p:pic>
        <p:nvPicPr>
          <p:cNvPr id="10" name="Content Placeholder 9" descr="sheet 4.png"/>
          <p:cNvPicPr>
            <a:picLocks noGrp="1" noChangeAspect="1"/>
          </p:cNvPicPr>
          <p:nvPr>
            <p:ph sz="quarter" idx="4"/>
          </p:nvPr>
        </p:nvPicPr>
        <p:blipFill>
          <a:blip r:embed="rId3" cstate="print"/>
          <a:stretch>
            <a:fillRect/>
          </a:stretch>
        </p:blipFill>
        <p:spPr>
          <a:xfrm>
            <a:off x="4800600" y="3246992"/>
            <a:ext cx="4038600" cy="2270604"/>
          </a:xfrm>
        </p:spPr>
      </p:pic>
      <p:sp>
        <p:nvSpPr>
          <p:cNvPr id="2" name="Title 1"/>
          <p:cNvSpPr>
            <a:spLocks noGrp="1"/>
          </p:cNvSpPr>
          <p:nvPr>
            <p:ph type="title"/>
          </p:nvPr>
        </p:nvSpPr>
        <p:spPr/>
        <p:txBody>
          <a:bodyPr>
            <a:noAutofit/>
          </a:bodyPr>
          <a:lstStyle/>
          <a:p>
            <a:r>
              <a:rPr lang="en-US" sz="4400" b="1" dirty="0" smtClean="0">
                <a:solidFill>
                  <a:schemeClr val="tx1"/>
                </a:solidFill>
              </a:rPr>
              <a:t>Data Visualization </a:t>
            </a:r>
            <a:endParaRPr lang="en-US" sz="4400" b="1"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Equipment Costs :</a:t>
            </a:r>
            <a:endParaRPr lang="en-US" dirty="0"/>
          </a:p>
        </p:txBody>
      </p:sp>
      <p:sp>
        <p:nvSpPr>
          <p:cNvPr id="5" name="Text Placeholder 4"/>
          <p:cNvSpPr>
            <a:spLocks noGrp="1"/>
          </p:cNvSpPr>
          <p:nvPr>
            <p:ph type="body" sz="half" idx="3"/>
          </p:nvPr>
        </p:nvSpPr>
        <p:spPr/>
        <p:txBody>
          <a:bodyPr/>
          <a:lstStyle/>
          <a:p>
            <a:r>
              <a:rPr lang="en-US" dirty="0" smtClean="0"/>
              <a:t>Expenses </a:t>
            </a:r>
            <a:r>
              <a:rPr lang="en-US" dirty="0" err="1" smtClean="0"/>
              <a:t>YoY</a:t>
            </a:r>
            <a:r>
              <a:rPr lang="en-US" dirty="0" smtClean="0"/>
              <a:t> :</a:t>
            </a:r>
            <a:endParaRPr lang="en-US" dirty="0"/>
          </a:p>
        </p:txBody>
      </p:sp>
      <p:pic>
        <p:nvPicPr>
          <p:cNvPr id="7" name="Content Placeholder 6" descr="sheet 5.png"/>
          <p:cNvPicPr>
            <a:picLocks noGrp="1" noChangeAspect="1"/>
          </p:cNvPicPr>
          <p:nvPr>
            <p:ph sz="quarter" idx="2"/>
          </p:nvPr>
        </p:nvPicPr>
        <p:blipFill>
          <a:blip r:embed="rId2" cstate="print"/>
          <a:stretch>
            <a:fillRect/>
          </a:stretch>
        </p:blipFill>
        <p:spPr>
          <a:xfrm>
            <a:off x="301625" y="3244512"/>
            <a:ext cx="4041775" cy="2272389"/>
          </a:xfrm>
        </p:spPr>
      </p:pic>
      <p:pic>
        <p:nvPicPr>
          <p:cNvPr id="8" name="Content Placeholder 7" descr="sheet 6.png"/>
          <p:cNvPicPr>
            <a:picLocks noGrp="1" noChangeAspect="1"/>
          </p:cNvPicPr>
          <p:nvPr>
            <p:ph sz="quarter" idx="4"/>
          </p:nvPr>
        </p:nvPicPr>
        <p:blipFill>
          <a:blip r:embed="rId3" cstate="print"/>
          <a:stretch>
            <a:fillRect/>
          </a:stretch>
        </p:blipFill>
        <p:spPr>
          <a:xfrm>
            <a:off x="4800600" y="3246992"/>
            <a:ext cx="4038600" cy="2270604"/>
          </a:xfrm>
        </p:spPr>
      </p:pic>
      <p:sp>
        <p:nvSpPr>
          <p:cNvPr id="2" name="Title 1"/>
          <p:cNvSpPr>
            <a:spLocks noGrp="1"/>
          </p:cNvSpPr>
          <p:nvPr>
            <p:ph type="title"/>
          </p:nvPr>
        </p:nvSpPr>
        <p:spPr/>
        <p:txBody>
          <a:bodyPr>
            <a:noAutofit/>
          </a:bodyPr>
          <a:lstStyle/>
          <a:p>
            <a:r>
              <a:rPr lang="en-US" sz="4400" b="1" dirty="0" smtClean="0">
                <a:solidFill>
                  <a:schemeClr val="tx1"/>
                </a:solidFill>
              </a:rPr>
              <a:t>Data Visualization </a:t>
            </a:r>
            <a:endParaRPr lang="en-US" sz="4400" b="1"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Fuel :</a:t>
            </a:r>
            <a:endParaRPr lang="en-US" dirty="0"/>
          </a:p>
        </p:txBody>
      </p:sp>
      <p:sp>
        <p:nvSpPr>
          <p:cNvPr id="5" name="Text Placeholder 4"/>
          <p:cNvSpPr>
            <a:spLocks noGrp="1"/>
          </p:cNvSpPr>
          <p:nvPr>
            <p:ph type="body" sz="half" idx="3"/>
          </p:nvPr>
        </p:nvSpPr>
        <p:spPr/>
        <p:txBody>
          <a:bodyPr/>
          <a:lstStyle/>
          <a:p>
            <a:r>
              <a:rPr lang="en-US" dirty="0" smtClean="0"/>
              <a:t>Maintenance of </a:t>
            </a:r>
            <a:r>
              <a:rPr lang="en-US" dirty="0" err="1" smtClean="0"/>
              <a:t>Bulidings</a:t>
            </a:r>
            <a:r>
              <a:rPr lang="en-US" dirty="0" smtClean="0"/>
              <a:t>:</a:t>
            </a:r>
            <a:endParaRPr lang="en-US" dirty="0"/>
          </a:p>
        </p:txBody>
      </p:sp>
      <p:pic>
        <p:nvPicPr>
          <p:cNvPr id="7" name="Content Placeholder 6" descr="sheet 7.png"/>
          <p:cNvPicPr>
            <a:picLocks noGrp="1" noChangeAspect="1"/>
          </p:cNvPicPr>
          <p:nvPr>
            <p:ph sz="quarter" idx="2"/>
          </p:nvPr>
        </p:nvPicPr>
        <p:blipFill>
          <a:blip r:embed="rId2" cstate="print"/>
          <a:stretch>
            <a:fillRect/>
          </a:stretch>
        </p:blipFill>
        <p:spPr>
          <a:xfrm>
            <a:off x="301625" y="3244512"/>
            <a:ext cx="4041775" cy="2272389"/>
          </a:xfrm>
        </p:spPr>
      </p:pic>
      <p:pic>
        <p:nvPicPr>
          <p:cNvPr id="8" name="Content Placeholder 7" descr="sheet 8.png"/>
          <p:cNvPicPr>
            <a:picLocks noGrp="1" noChangeAspect="1"/>
          </p:cNvPicPr>
          <p:nvPr>
            <p:ph sz="quarter" idx="4"/>
          </p:nvPr>
        </p:nvPicPr>
        <p:blipFill>
          <a:blip r:embed="rId3" cstate="print"/>
          <a:stretch>
            <a:fillRect/>
          </a:stretch>
        </p:blipFill>
        <p:spPr>
          <a:xfrm>
            <a:off x="4800600" y="3246992"/>
            <a:ext cx="4038600" cy="2270604"/>
          </a:xfrm>
        </p:spPr>
      </p:pic>
      <p:sp>
        <p:nvSpPr>
          <p:cNvPr id="2" name="Title 1"/>
          <p:cNvSpPr>
            <a:spLocks noGrp="1"/>
          </p:cNvSpPr>
          <p:nvPr>
            <p:ph type="title"/>
          </p:nvPr>
        </p:nvSpPr>
        <p:spPr/>
        <p:txBody>
          <a:bodyPr>
            <a:noAutofit/>
          </a:bodyPr>
          <a:lstStyle/>
          <a:p>
            <a:r>
              <a:rPr lang="en-US" sz="4400" b="1" dirty="0" smtClean="0">
                <a:solidFill>
                  <a:schemeClr val="tx1"/>
                </a:solidFill>
              </a:rPr>
              <a:t>Data Visualization </a:t>
            </a:r>
            <a:endParaRPr lang="en-US" sz="4400" b="1" dirty="0">
              <a:solidFill>
                <a:schemeClr val="tx1"/>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196</TotalTime>
  <Words>485</Words>
  <Application>Microsoft Office PowerPoint</Application>
  <PresentationFormat>On-screen Show (4:3)</PresentationFormat>
  <Paragraphs>62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Civic</vt:lpstr>
      <vt:lpstr>BACHLOR OF SCIENCE MATHEMATICS</vt:lpstr>
      <vt:lpstr>Topic : Estimation of business expenses</vt:lpstr>
      <vt:lpstr>INTRODUCTION</vt:lpstr>
      <vt:lpstr>Estimation of Business Expenses</vt:lpstr>
      <vt:lpstr>Empathy  Map  &amp;  Brain stroming  Map:</vt:lpstr>
      <vt:lpstr>Data visualizations :</vt:lpstr>
      <vt:lpstr>Data Visualization </vt:lpstr>
      <vt:lpstr>Data Visualization </vt:lpstr>
      <vt:lpstr>Data Visualization </vt:lpstr>
      <vt:lpstr>Data Visualization </vt:lpstr>
      <vt:lpstr>Data Visualization </vt:lpstr>
      <vt:lpstr>Dashboard 1 :</vt:lpstr>
      <vt:lpstr>Dashboard  2 :</vt:lpstr>
      <vt:lpstr>Dashboard 3 :</vt:lpstr>
      <vt:lpstr>Story </vt:lpstr>
      <vt:lpstr>Conclusion</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21</cp:revision>
  <dcterms:created xsi:type="dcterms:W3CDTF">2023-10-18T00:37:54Z</dcterms:created>
  <dcterms:modified xsi:type="dcterms:W3CDTF">2023-10-18T06:34:20Z</dcterms:modified>
</cp:coreProperties>
</file>