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58" r:id="rId4"/>
    <p:sldId id="259" r:id="rId5"/>
    <p:sldId id="267" r:id="rId6"/>
    <p:sldId id="268" r:id="rId7"/>
    <p:sldId id="265" r:id="rId8"/>
    <p:sldId id="266" r:id="rId9"/>
    <p:sldId id="269" r:id="rId10"/>
    <p:sldId id="270" r:id="rId11"/>
    <p:sldId id="271" r:id="rId12"/>
    <p:sldId id="261" r:id="rId13"/>
    <p:sldId id="262" r:id="rId14"/>
    <p:sldId id="272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E"/>
    <a:srgbClr val="0A95D2"/>
    <a:srgbClr val="BEE5FC"/>
    <a:srgbClr val="C5C5C5"/>
    <a:srgbClr val="003150"/>
    <a:srgbClr val="00A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48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3B57-0DF8-264D-B4A7-E16EDB8EAA3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0124-C470-4342-B15F-421D6F722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3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F0124-C470-4342-B15F-421D6F722B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63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page1image825137872">
            <a:extLst>
              <a:ext uri="{FF2B5EF4-FFF2-40B4-BE49-F238E27FC236}">
                <a16:creationId xmlns:a16="http://schemas.microsoft.com/office/drawing/2014/main" id="{3956D685-6D95-0A97-57D3-FBE6D3AB3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8" y="176233"/>
            <a:ext cx="3180403" cy="34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7995C0-B954-7000-8C8A-A9CE8E711E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2204" y="1883535"/>
            <a:ext cx="6173494" cy="230646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385E"/>
                </a:solidFill>
              </a:defRPr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EFC6A-6CD0-45E8-F178-DA6BCC3F11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6808" y="4790886"/>
            <a:ext cx="6173493" cy="365125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BEE5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</a:t>
            </a:r>
            <a:endParaRPr lang="en-GB" dirty="0"/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49529DD5-1105-2D0B-2D37-F50418FBA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13" y="1139903"/>
            <a:ext cx="8747760" cy="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B6F3526-DECD-52C7-81ED-1B4A7C3866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4508" y="4189996"/>
            <a:ext cx="6173492" cy="5715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434787CB-33EC-9BF5-548F-530867CDE6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C803F27-F520-0C23-F1E2-841A60F12D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4F78055-7809-C0BB-17F9-3990D4DEF2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7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FD97-982C-884A-1812-DBE98A6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105024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33F1E4-E68C-E194-7D8A-292DA57C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CA6856-06CF-34A6-7BEC-222EEC1A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777DB9-E27C-17F3-FE8E-6034C5D7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EBFF03-ED08-67F2-4B00-E444275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31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CCF02-146A-7BD2-882A-9AA2B9B7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9495E4-5486-A742-E989-DCCB1C05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D28666-238D-BF9B-B50A-909BD8CA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E4EA51-83C3-A85C-B777-25C2D3C2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83985D-ECD1-DC67-DC66-7B482C5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5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05BC1-179E-664D-EBAA-8C47B4B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46" y="365125"/>
            <a:ext cx="9044553" cy="1050247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E6555-817B-7DFC-A20A-A0EAD559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795347"/>
            <a:ext cx="9044553" cy="4381616"/>
          </a:xfrm>
        </p:spPr>
        <p:txBody>
          <a:bodyPr/>
          <a:lstStyle>
            <a:lvl1pPr>
              <a:buClr>
                <a:srgbClr val="00385E"/>
              </a:buClr>
              <a:buSzPct val="110000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Clr>
                <a:srgbClr val="BEE5FC"/>
              </a:buClr>
              <a:buSzPct val="9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C5C5C5"/>
              </a:buClr>
              <a:buFont typeface="Wingdings" pitchFamily="2" charset="2"/>
              <a:buChar char="§"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10" name="Picture 4" descr="page1image825135488">
            <a:extLst>
              <a:ext uri="{FF2B5EF4-FFF2-40B4-BE49-F238E27FC236}">
                <a16:creationId xmlns:a16="http://schemas.microsoft.com/office/drawing/2014/main" id="{4FA89750-6DA8-E80E-16F6-0023F15EE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90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962E2C-A159-70C4-628A-CD6B2EB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9E64F8-79E2-E07F-124D-0D0BD15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6C73AC-1E21-5C7A-6AD8-F1EE17BB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1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9AC4-25A1-7BA5-953B-75F44E6C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14" y="1709738"/>
            <a:ext cx="892763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4F650-9B5A-7A13-8C20-5DA1869B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9814" y="4589463"/>
            <a:ext cx="89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BC07D-C4BA-199C-8D6F-18D31A3B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C545D-8BEC-9982-F073-BF36E4EA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47375-E27C-3A71-C66F-98023103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5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78534-306D-00E8-6809-C134132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B083B-8788-4A08-875E-CC1977BC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0209"/>
            <a:ext cx="5181600" cy="35267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03140-D725-B5B0-090F-65B9148E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34D48ACF-2E9E-AA80-F963-8820130DA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3948A3D8-94CD-83BD-9E90-D04F354E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FA39947-479D-3448-9394-2276DF95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CD1CECD-4CCA-6A9B-7014-4ACD768D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1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1476-FBCE-2406-0D2F-8D4DDBD7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050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A4CAC-7F58-6191-C3A1-9303E67A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28987"/>
            <a:ext cx="5157787" cy="2860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A05D1D-C257-F9F5-E8BD-7ED9AF68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0040F1-219A-D0E6-F61A-3A7D0CA5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223DFCB-737B-E052-529F-FF44D73E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pic>
        <p:nvPicPr>
          <p:cNvPr id="15" name="Picture 4" descr="page1image825135488">
            <a:extLst>
              <a:ext uri="{FF2B5EF4-FFF2-40B4-BE49-F238E27FC236}">
                <a16:creationId xmlns:a16="http://schemas.microsoft.com/office/drawing/2014/main" id="{0C150A46-1477-81E6-AE7F-E6298D4367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D05F8-621E-5EEF-78B3-111FC674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9DEB86B-5210-6A4F-5FC6-5386ED37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5E7DC9-E261-F510-DD29-59C4E7F2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4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0E612A5-A0D8-F62E-DC97-E2C40A8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748" y="365125"/>
            <a:ext cx="9060051" cy="105024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pic>
        <p:nvPicPr>
          <p:cNvPr id="8" name="Picture 4" descr="page1image825135488">
            <a:extLst>
              <a:ext uri="{FF2B5EF4-FFF2-40B4-BE49-F238E27FC236}">
                <a16:creationId xmlns:a16="http://schemas.microsoft.com/office/drawing/2014/main" id="{6B4E03AE-0882-A47C-22D5-BCA9C3E4C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88" y="1351770"/>
            <a:ext cx="9032240" cy="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5A08B6-9631-011D-2839-5CEF9513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4CA488-A83A-A474-71CE-703E9E7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AB9F95-FE02-6897-E792-D8841FE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4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19215-CE33-5DB2-14C3-FC9E5D4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6DA808-9FC8-6644-4952-09A0660B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1A383-5420-9B87-0D70-4AD259C2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1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E117E-F1F7-7776-2A1B-78D8194D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89ADC-CEA9-D3EE-3EF9-1AA8C97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1C604-D2C2-144A-A25F-AEF5FC64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C6E54A9-0CD2-A077-3591-1FC7FFD4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212E06C-5AAE-C974-B70C-6BAE7244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18B5794-3EF9-A75A-463E-9C64041C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82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B991DF-F93A-E6E0-CC64-F8A227AC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E6818D-AFD5-2896-56DA-4F1802E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24137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A80AD4-1BEF-14FA-B8DE-ACEF1C26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268788"/>
            <a:ext cx="3932237" cy="160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21F956-A788-CEB1-E23C-C086C14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313BE3-9968-1B76-2E77-03F220BB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AE7A174-6EF7-F7BD-1622-62B8DA3A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1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1image825140816">
            <a:extLst>
              <a:ext uri="{FF2B5EF4-FFF2-40B4-BE49-F238E27FC236}">
                <a16:creationId xmlns:a16="http://schemas.microsoft.com/office/drawing/2014/main" id="{0A13063B-939A-447C-61E6-8A034823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6" y="475643"/>
            <a:ext cx="1581517" cy="209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11FDC-B666-2E6A-43CE-41030942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795347"/>
            <a:ext cx="9169401" cy="438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F99EA-5F46-132A-E483-67D16288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1475" y="6345354"/>
            <a:ext cx="1346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FE2B4-FDAF-0BA9-6F7C-E4036974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332" y="6345199"/>
            <a:ext cx="6291897" cy="365125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ct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A3A18-A109-F86D-B196-FBF004EF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A95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68DA50-12EF-3346-B79B-4104712EF7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elplatzhalter 6">
            <a:extLst>
              <a:ext uri="{FF2B5EF4-FFF2-40B4-BE49-F238E27FC236}">
                <a16:creationId xmlns:a16="http://schemas.microsoft.com/office/drawing/2014/main" id="{1083EB2B-0114-348B-D32A-E5E4F83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98" y="365125"/>
            <a:ext cx="91694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5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5E"/>
        </a:buClr>
        <a:buSzPct val="110000"/>
        <a:buFont typeface="Wingdings" pitchFamily="2" charset="2"/>
        <a:buChar char="§"/>
        <a:defRPr sz="2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A95D2"/>
        </a:buClr>
        <a:buFont typeface="Wingdings" pitchFamily="2" charset="2"/>
        <a:buChar char="§"/>
        <a:defRPr sz="24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E5FC"/>
        </a:buClr>
        <a:buSzPct val="90000"/>
        <a:buFont typeface="Wingdings" pitchFamily="2" charset="2"/>
        <a:buChar char="§"/>
        <a:defRPr sz="20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5C5C5"/>
        </a:buClr>
        <a:buSzPct val="80000"/>
        <a:buFont typeface="Wingdings" pitchFamily="2" charset="2"/>
        <a:buChar char="§"/>
        <a:defRPr sz="1800" kern="1200">
          <a:solidFill>
            <a:srgbClr val="00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rgbClr val="0038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12627-B068-229F-DE50-65FBD6B86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156" y="1757371"/>
            <a:ext cx="6173494" cy="2306460"/>
          </a:xfrm>
        </p:spPr>
        <p:txBody>
          <a:bodyPr>
            <a:normAutofit fontScale="90000"/>
          </a:bodyPr>
          <a:lstStyle/>
          <a:p>
            <a:r>
              <a:rPr lang="en-GB" dirty="0"/>
              <a:t>Gesture controlled Quadcopter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DCBD49-0E89-2C2D-E04B-7A1F6B2A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326" y="5342066"/>
            <a:ext cx="6173493" cy="301756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A95D2"/>
                </a:solidFill>
              </a:rPr>
              <a:t>Sivadinesh Ponrajan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FC437-1AA5-C725-87D6-85F7D5A4744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C3B97-DB14-27F7-AFF0-D3F04E408F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GB" dirty="0"/>
              <a:t>Polytech Nice Sophia - Robotics Project Sivadinesh Ponrajan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FF2CB-E54C-1373-1615-EE27AB0179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A68AB67-D497-87B1-5F90-0F1A1C39B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0156" y="4776359"/>
            <a:ext cx="6173492" cy="571576"/>
          </a:xfrm>
        </p:spPr>
        <p:txBody>
          <a:bodyPr/>
          <a:lstStyle/>
          <a:p>
            <a:r>
              <a:rPr lang="en-GB" dirty="0"/>
              <a:t>Robotics Project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CF196EF2-E99C-32C3-EED8-9786CAF826BC}"/>
              </a:ext>
            </a:extLst>
          </p:cNvPr>
          <p:cNvSpPr txBox="1">
            <a:spLocks/>
          </p:cNvSpPr>
          <p:nvPr/>
        </p:nvSpPr>
        <p:spPr>
          <a:xfrm>
            <a:off x="4472204" y="4189995"/>
            <a:ext cx="6173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85E"/>
              </a:buClr>
              <a:buSzPct val="110000"/>
              <a:buFont typeface="Wingdings" pitchFamily="2" charset="2"/>
              <a:buNone/>
              <a:defRPr sz="2200" kern="1200">
                <a:solidFill>
                  <a:srgbClr val="BEE5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A95D2"/>
              </a:buClr>
              <a:buFont typeface="Wingdings" pitchFamily="2" charset="2"/>
              <a:buNone/>
              <a:defRPr sz="2000" kern="1200">
                <a:solidFill>
                  <a:srgbClr val="00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EE5FC"/>
              </a:buClr>
              <a:buSzPct val="90000"/>
              <a:buFont typeface="Wingdings" pitchFamily="2" charset="2"/>
              <a:buNone/>
              <a:defRPr sz="1800" kern="1200">
                <a:solidFill>
                  <a:srgbClr val="00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5C5C5"/>
              </a:buClr>
              <a:buSzPct val="80000"/>
              <a:buFont typeface="Wingdings" pitchFamily="2" charset="2"/>
              <a:buNone/>
              <a:defRPr sz="1600" kern="1200">
                <a:solidFill>
                  <a:srgbClr val="00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rgbClr val="00385E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385E"/>
                </a:solidFill>
              </a:rPr>
              <a:t>With a detailed study and simulation of 3D Estimation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1134A4B-5357-4B28-0332-42451AE46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94" y="2331392"/>
            <a:ext cx="1914297" cy="34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E6F8333-E74F-B893-B3F2-02B6CAB0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69" y="161214"/>
            <a:ext cx="1810218" cy="18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6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B690-98E4-449D-10DF-8A46129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Smoothening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A85CC-0974-5204-AD81-710CB145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7BE16-8A53-B293-4358-428547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E14C66-5E51-E1F9-86A4-634A7B47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10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FDF4BD-31E4-A2E8-6688-6FE53608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32" y="1532734"/>
            <a:ext cx="5703618" cy="4197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77207-33AA-B8C5-A47A-6ACFBCE4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742" y="2481996"/>
            <a:ext cx="2618189" cy="2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B690-98E4-449D-10DF-8A46129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faced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A85CC-0974-5204-AD81-710CB145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7BE16-8A53-B293-4358-428547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E14C66-5E51-E1F9-86A4-634A7B47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11</a:t>
            </a:fld>
            <a:endParaRPr lang="en-GB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7964A3E-40BB-CFD3-CE3C-A871AEFE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415372"/>
            <a:ext cx="9044553" cy="47615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Main Challenge faced: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Gimbal Lock if pitch </a:t>
            </a:r>
            <a:r>
              <a:rPr lang="el-GR" b="1" i="0" dirty="0">
                <a:effectLst/>
                <a:latin typeface="arial" panose="020B0604020202020204" pitchFamily="34" charset="0"/>
              </a:rPr>
              <a:t>θ</a:t>
            </a:r>
            <a:r>
              <a:rPr lang="en-US" b="1" i="0" dirty="0">
                <a:effectLst/>
                <a:latin typeface="arial" panose="020B0604020202020204" pitchFamily="34" charset="0"/>
              </a:rPr>
              <a:t> = </a:t>
            </a:r>
            <a:r>
              <a:rPr lang="en-GB" dirty="0"/>
              <a:t>+</a:t>
            </a:r>
            <a:r>
              <a:rPr lang="el-GR" b="1" i="0" dirty="0">
                <a:effectLst/>
                <a:latin typeface="arial" panose="020B0604020202020204" pitchFamily="34" charset="0"/>
              </a:rPr>
              <a:t>π/2</a:t>
            </a:r>
            <a:r>
              <a:rPr lang="en-US" b="1" i="0" dirty="0">
                <a:effectLst/>
                <a:latin typeface="arial" panose="020B0604020202020204" pitchFamily="34" charset="0"/>
              </a:rPr>
              <a:t> or -</a:t>
            </a:r>
            <a:r>
              <a:rPr lang="el-GR" b="1" i="0" dirty="0">
                <a:effectLst/>
                <a:latin typeface="arial" panose="020B0604020202020204" pitchFamily="34" charset="0"/>
              </a:rPr>
              <a:t> π/2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0" dirty="0">
                <a:effectLst/>
                <a:latin typeface="arial" panose="020B0604020202020204" pitchFamily="34" charset="0"/>
              </a:rPr>
              <a:t>Solution used: </a:t>
            </a: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Replaced </a:t>
            </a:r>
            <a:r>
              <a:rPr lang="el-GR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with 0 if it achieves the gimbal lock and rotates the environment accordingly.</a:t>
            </a:r>
            <a:endParaRPr lang="en-GB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</a:rPr>
              <a:t>And eventually the project expanded with each solution.</a:t>
            </a:r>
            <a:endParaRPr 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F3AE-B012-8805-2182-BC25D21C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54" y="2789237"/>
            <a:ext cx="4714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95DA4-3665-5375-16D5-F130CD8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05EAD7-A412-7431-E00B-78DE8A31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4076B8-BEC3-4CD6-ED7C-70E11035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3701C5-500E-7CA4-03EE-1377EAF8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12</a:t>
            </a:fld>
            <a:endParaRPr lang="en-GB"/>
          </a:p>
        </p:txBody>
      </p:sp>
      <p:pic>
        <p:nvPicPr>
          <p:cNvPr id="3074" name="Picture 2" descr="ESP8266 NodeMCU MPU-6050 Accelerometer and Gyroscope (Arduino) | Random  Nerd Tutorials">
            <a:extLst>
              <a:ext uri="{FF2B5EF4-FFF2-40B4-BE49-F238E27FC236}">
                <a16:creationId xmlns:a16="http://schemas.microsoft.com/office/drawing/2014/main" id="{5EB2F36F-DCD0-E188-E95F-F5DBCBD25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74" y="3489855"/>
            <a:ext cx="2390023" cy="21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9 Signs You Need Help With Python Tools">
            <a:extLst>
              <a:ext uri="{FF2B5EF4-FFF2-40B4-BE49-F238E27FC236}">
                <a16:creationId xmlns:a16="http://schemas.microsoft.com/office/drawing/2014/main" id="{8742B715-886D-F0AC-8617-D4618DD8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02" y="1700592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6C2F77-58DF-C14C-081E-4EFC5D664605}"/>
              </a:ext>
            </a:extLst>
          </p:cNvPr>
          <p:cNvCxnSpPr>
            <a:cxnSpLocks/>
          </p:cNvCxnSpPr>
          <p:nvPr/>
        </p:nvCxnSpPr>
        <p:spPr>
          <a:xfrm flipV="1">
            <a:off x="4750098" y="3246855"/>
            <a:ext cx="1280587" cy="7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885A24-D4DA-64CE-3C45-021F21C49C41}"/>
              </a:ext>
            </a:extLst>
          </p:cNvPr>
          <p:cNvSpPr txBox="1"/>
          <p:nvPr/>
        </p:nvSpPr>
        <p:spPr>
          <a:xfrm rot="19869651">
            <a:off x="4682523" y="3305188"/>
            <a:ext cx="12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111CD4-9A25-40C6-FDE1-9F61AB4F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09" y="3950894"/>
            <a:ext cx="1810218" cy="18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75A605-F33F-6123-1C5E-BCE2C90858DF}"/>
              </a:ext>
            </a:extLst>
          </p:cNvPr>
          <p:cNvCxnSpPr>
            <a:cxnSpLocks/>
          </p:cNvCxnSpPr>
          <p:nvPr/>
        </p:nvCxnSpPr>
        <p:spPr>
          <a:xfrm rot="3431791" flipV="1">
            <a:off x="8064082" y="3256947"/>
            <a:ext cx="1280587" cy="7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25199B-EC2F-2E14-0AE5-EC935D215F6E}"/>
              </a:ext>
            </a:extLst>
          </p:cNvPr>
          <p:cNvSpPr txBox="1"/>
          <p:nvPr/>
        </p:nvSpPr>
        <p:spPr>
          <a:xfrm rot="1701442">
            <a:off x="8171417" y="3319968"/>
            <a:ext cx="12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Socket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5EDD852-4F82-A1F7-B321-A1C5897C1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89" y="3489854"/>
            <a:ext cx="2147570" cy="21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B690-98E4-449D-10DF-8A46129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36570-91DF-5868-6EF0-BF83F699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Electronics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A85CC-0974-5204-AD81-710CB145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7BE16-8A53-B293-4358-428547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E14C66-5E51-E1F9-86A4-634A7B47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13</a:t>
            </a:fld>
            <a:endParaRPr lang="en-GB"/>
          </a:p>
        </p:txBody>
      </p:sp>
      <p:pic>
        <p:nvPicPr>
          <p:cNvPr id="3074" name="Picture 2" descr="Arduino IDE Reviews 2022: Details, Pricing, &amp; Features | G2">
            <a:extLst>
              <a:ext uri="{FF2B5EF4-FFF2-40B4-BE49-F238E27FC236}">
                <a16:creationId xmlns:a16="http://schemas.microsoft.com/office/drawing/2014/main" id="{2BAB93BB-F332-A331-ACB5-D8A3AD9D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52" y="4463415"/>
            <a:ext cx="3263900" cy="17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61E76-8F4C-836D-A989-A056B93D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89" y="2173737"/>
            <a:ext cx="1946593" cy="166412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389550-4890-404F-D58B-355DABE9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5" y="2482492"/>
            <a:ext cx="3266789" cy="129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7A361-6446-18E8-2808-52DDC177FF55}"/>
              </a:ext>
            </a:extLst>
          </p:cNvPr>
          <p:cNvSpPr txBox="1"/>
          <p:nvPr/>
        </p:nvSpPr>
        <p:spPr>
          <a:xfrm>
            <a:off x="7142480" y="4940598"/>
            <a:ext cx="3901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     -  </a:t>
            </a:r>
            <a:r>
              <a:rPr lang="en-US" dirty="0"/>
              <a:t>   Embedded 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Protocol       -     </a:t>
            </a:r>
            <a:r>
              <a:rPr lang="en-US" dirty="0"/>
              <a:t>I2C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Transfer - </a:t>
            </a:r>
            <a:r>
              <a:rPr lang="en-US" dirty="0"/>
              <a:t>Serial Write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0231B-D65D-2580-1032-51E5B89D2392}"/>
              </a:ext>
            </a:extLst>
          </p:cNvPr>
          <p:cNvSpPr txBox="1"/>
          <p:nvPr/>
        </p:nvSpPr>
        <p:spPr>
          <a:xfrm>
            <a:off x="8056282" y="2544133"/>
            <a:ext cx="32908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 - </a:t>
            </a:r>
            <a:r>
              <a:rPr lang="en-US" dirty="0"/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Protocol - </a:t>
            </a:r>
            <a:r>
              <a:rPr lang="en-US" dirty="0"/>
              <a:t>UDP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Transfer - </a:t>
            </a:r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251465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C48CE-86AE-A7C5-DBF6-B347C1BF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4E6527-19E3-7B6C-C914-B4BF0848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1DC3B-C281-3575-AF4D-C8D5AE61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863530-DF62-F3E1-6C07-1B122DD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14</a:t>
            </a:fld>
            <a:endParaRPr lang="en-GB"/>
          </a:p>
        </p:txBody>
      </p:sp>
      <p:pic>
        <p:nvPicPr>
          <p:cNvPr id="5126" name="Picture 6" descr="DJI Spark Gesture Control - How to use it? - el Producente">
            <a:extLst>
              <a:ext uri="{FF2B5EF4-FFF2-40B4-BE49-F238E27FC236}">
                <a16:creationId xmlns:a16="http://schemas.microsoft.com/office/drawing/2014/main" id="{F0467941-CFFA-0BE8-69E4-3D41A776C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06" y="1795463"/>
            <a:ext cx="8763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2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4E6527-19E3-7B6C-C914-B4BF0848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1DC3B-C281-3575-AF4D-C8D5AE61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863530-DF62-F3E1-6C07-1B122DD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15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A1A64-697F-0CB0-4AD7-6B307366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40D50-C5CB-9F02-A2B1-0A10C000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Improvements:</a:t>
            </a:r>
          </a:p>
          <a:p>
            <a:endParaRPr lang="en-US" dirty="0"/>
          </a:p>
          <a:p>
            <a:pPr lvl="1"/>
            <a:r>
              <a:rPr lang="en-US" dirty="0"/>
              <a:t>Implementation of quaternions to avoid gimbal lock.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Integration of GPS and fusion of IMU with GPS.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Direct control of the quadcopter from the mobile to reduce the mediation devices.</a:t>
            </a:r>
          </a:p>
        </p:txBody>
      </p:sp>
    </p:spTree>
    <p:extLst>
      <p:ext uri="{BB962C8B-B14F-4D97-AF65-F5344CB8AC3E}">
        <p14:creationId xmlns:p14="http://schemas.microsoft.com/office/powerpoint/2010/main" val="16265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8FF99-0C21-A4CE-EFAD-0723548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BB41A-49EC-95DD-EBC0-A18A2F0C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Problem Definition</a:t>
            </a:r>
          </a:p>
          <a:p>
            <a:endParaRPr lang="en-GB" dirty="0"/>
          </a:p>
          <a:p>
            <a:r>
              <a:rPr lang="en-GB" dirty="0"/>
              <a:t>Initial development approach</a:t>
            </a:r>
          </a:p>
          <a:p>
            <a:endParaRPr lang="en-GB" dirty="0"/>
          </a:p>
          <a:p>
            <a:r>
              <a:rPr lang="en-GB" dirty="0"/>
              <a:t>Challenges Faced</a:t>
            </a:r>
          </a:p>
          <a:p>
            <a:endParaRPr lang="en-GB" dirty="0"/>
          </a:p>
          <a:p>
            <a:r>
              <a:rPr lang="en-GB" dirty="0"/>
              <a:t>Solution for the challenges</a:t>
            </a:r>
          </a:p>
          <a:p>
            <a:endParaRPr lang="en-GB" dirty="0"/>
          </a:p>
          <a:p>
            <a:r>
              <a:rPr lang="en-GB" dirty="0"/>
              <a:t>Architecture</a:t>
            </a:r>
          </a:p>
          <a:p>
            <a:endParaRPr lang="en-GB" dirty="0"/>
          </a:p>
          <a:p>
            <a:r>
              <a:rPr lang="en-GB" dirty="0"/>
              <a:t>Demonstration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FA6DA6-F011-F7A9-BD19-106DE218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11C384-E4CD-0188-A18E-B94E28C0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14FE1-36FC-3F68-8DD2-49E1D15B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2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1C442-4F9D-3A6E-9F6D-D337F893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7C0C0-D758-3B26-1228-03E127AE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Initially development plan was to estimate the 3D orientation of the mobile phone by building a simulator.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73CF0F-2C88-E815-9AF6-C74D161D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03457D-6C7E-5454-A347-DB87FBB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86B91E-A37C-A207-7025-158478CC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3</a:t>
            </a:fld>
            <a:endParaRPr lang="en-GB"/>
          </a:p>
        </p:txBody>
      </p:sp>
      <p:pic>
        <p:nvPicPr>
          <p:cNvPr id="8198" name="Picture 6" descr="3d Tracking With Imu Cyclic Motion Youtube">
            <a:extLst>
              <a:ext uri="{FF2B5EF4-FFF2-40B4-BE49-F238E27FC236}">
                <a16:creationId xmlns:a16="http://schemas.microsoft.com/office/drawing/2014/main" id="{49028B30-F4A0-D0A5-6E0A-43EA154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02" y="2798444"/>
            <a:ext cx="5374640" cy="30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1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7011-A131-C3EA-810B-04DC2400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development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41647-7CEF-98BB-0CDD-690DF36D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415372"/>
            <a:ext cx="9044553" cy="47615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Software used for the development: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Android studio			Processing.org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Android App – Get and stream IMU values to PC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Processing – To process the data and to simulate.</a:t>
            </a:r>
          </a:p>
          <a:p>
            <a:pPr marL="457200" lvl="1" indent="0">
              <a:buNone/>
            </a:pPr>
            <a:r>
              <a:rPr lang="en-GB" sz="1300" dirty="0"/>
              <a:t>(Processing.org is a software that helps to create visual arts and visual literacy through code)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8DFC77-A4E6-0A65-B179-B6DD0EE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5EAEC-028F-D671-8983-79375613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063C2A-9935-54DA-0FB9-26351FF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2" descr="Android Studio png images | PNGEgg">
            <a:extLst>
              <a:ext uri="{FF2B5EF4-FFF2-40B4-BE49-F238E27FC236}">
                <a16:creationId xmlns:a16="http://schemas.microsoft.com/office/drawing/2014/main" id="{36F064B9-E981-623E-0EF1-05BA014C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73" y="2295234"/>
            <a:ext cx="1133766" cy="11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cessing – Informatique &amp; Mathématiques">
            <a:extLst>
              <a:ext uri="{FF2B5EF4-FFF2-40B4-BE49-F238E27FC236}">
                <a16:creationId xmlns:a16="http://schemas.microsoft.com/office/drawing/2014/main" id="{33FBEB1F-D6E5-77A5-54D1-95E9BA79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8" y="2295234"/>
            <a:ext cx="1236402" cy="123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2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B690-98E4-449D-10DF-8A46129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60BF2-14D8-AC86-B433-49C1329A7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46" y="1823454"/>
            <a:ext cx="2131540" cy="4381500"/>
          </a:xfrm>
          <a:ln>
            <a:solidFill>
              <a:schemeClr val="tx1"/>
            </a:solidFill>
          </a:ln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A85CC-0974-5204-AD81-710CB145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7BE16-8A53-B293-4358-428547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E14C66-5E51-E1F9-86A4-634A7B47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45B9C-BC41-9798-8789-CA0EB161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039" y="1823454"/>
            <a:ext cx="2131540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A25CD-AB4C-E4F5-8021-725F0C03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380" y="1823454"/>
            <a:ext cx="2131540" cy="4381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E680C1F-522F-A970-E9B2-0A67F4C7D3E2}"/>
              </a:ext>
            </a:extLst>
          </p:cNvPr>
          <p:cNvSpPr/>
          <p:nvPr/>
        </p:nvSpPr>
        <p:spPr>
          <a:xfrm>
            <a:off x="4152900" y="1927225"/>
            <a:ext cx="373380" cy="3651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D5EB2-DA6D-E620-32AD-6739B598D30D}"/>
              </a:ext>
            </a:extLst>
          </p:cNvPr>
          <p:cNvSpPr/>
          <p:nvPr/>
        </p:nvSpPr>
        <p:spPr>
          <a:xfrm>
            <a:off x="6402324" y="1969770"/>
            <a:ext cx="1005840" cy="314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0E7368-C7ED-B903-D371-7ED86532B523}"/>
              </a:ext>
            </a:extLst>
          </p:cNvPr>
          <p:cNvSpPr/>
          <p:nvPr/>
        </p:nvSpPr>
        <p:spPr>
          <a:xfrm>
            <a:off x="4579620" y="3878580"/>
            <a:ext cx="585391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3E7CF4C-CB22-3ACC-D8D5-225E57CE4753}"/>
              </a:ext>
            </a:extLst>
          </p:cNvPr>
          <p:cNvSpPr/>
          <p:nvPr/>
        </p:nvSpPr>
        <p:spPr>
          <a:xfrm>
            <a:off x="7542209" y="3878580"/>
            <a:ext cx="585391" cy="3651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B690-98E4-449D-10DF-8A46129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A85CC-0974-5204-AD81-710CB145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7BE16-8A53-B293-4358-428547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E14C66-5E51-E1F9-86A4-634A7B47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6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EB0E8E-7FE1-A78F-99F3-BD99C9E7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44" y="1387926"/>
            <a:ext cx="8837914" cy="49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7011-A131-C3EA-810B-04DC2400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8DFC77-A4E6-0A65-B179-B6DD0EE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5EAEC-028F-D671-8983-79375613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063C2A-9935-54DA-0FB9-26351FF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7</a:t>
            </a:fld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45F22B-0C8B-5191-4C58-93924678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50" y="1727201"/>
            <a:ext cx="3958730" cy="34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6A18BBC-5155-6CF6-6D17-7C13562C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3557" y="2103603"/>
            <a:ext cx="1186166" cy="2397593"/>
          </a:xfrm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504C471-21D1-534B-3B50-7CC5182C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09" y="2320981"/>
            <a:ext cx="4263053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90AD1-3E3D-D926-87DE-D9A4ABD79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925" y="2389044"/>
            <a:ext cx="2709796" cy="184767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8BCD40-45E8-BE53-D9CF-DFB19EC3D25B}"/>
              </a:ext>
            </a:extLst>
          </p:cNvPr>
          <p:cNvSpPr/>
          <p:nvPr/>
        </p:nvSpPr>
        <p:spPr>
          <a:xfrm>
            <a:off x="5567680" y="3071366"/>
            <a:ext cx="1553211" cy="7122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F38D3-A878-F38D-BC92-06A2E6776F15}"/>
              </a:ext>
            </a:extLst>
          </p:cNvPr>
          <p:cNvSpPr txBox="1"/>
          <p:nvPr/>
        </p:nvSpPr>
        <p:spPr>
          <a:xfrm flipH="1">
            <a:off x="4936492" y="2827307"/>
            <a:ext cx="270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UDP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32BE3-5FD0-3992-80FE-3C626D60C2C3}"/>
              </a:ext>
            </a:extLst>
          </p:cNvPr>
          <p:cNvSpPr txBox="1"/>
          <p:nvPr/>
        </p:nvSpPr>
        <p:spPr>
          <a:xfrm flipH="1">
            <a:off x="1953646" y="5382420"/>
            <a:ext cx="899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385E"/>
                </a:solidFill>
              </a:rPr>
              <a:t>Why not TCP and why UDP? </a:t>
            </a:r>
            <a:r>
              <a:rPr lang="en-US" dirty="0"/>
              <a:t>TCP has no acknowledgement back and the data packets may get lost. But in UDP, there won’t be data loss.</a:t>
            </a:r>
          </a:p>
        </p:txBody>
      </p:sp>
    </p:spTree>
    <p:extLst>
      <p:ext uri="{BB962C8B-B14F-4D97-AF65-F5344CB8AC3E}">
        <p14:creationId xmlns:p14="http://schemas.microsoft.com/office/powerpoint/2010/main" val="125740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7011-A131-C3EA-810B-04DC2400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Estimation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41647-7CEF-98BB-0CDD-690DF36D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415372"/>
            <a:ext cx="9044553" cy="47615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Calculated the Euler angles.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Accelerometer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Gyrometer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Integrated angular velocity over time gives the angle. (More weightage)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Fused it with magnetometer’s reading as well.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8DFC77-A4E6-0A65-B179-B6DD0EE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5EAEC-028F-D671-8983-79375613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063C2A-9935-54DA-0FB9-26351FF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D8799-1FD2-B628-3796-B15EC965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110" y="2622471"/>
            <a:ext cx="4854759" cy="16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9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B690-98E4-449D-10DF-8A46129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2A85CC-0974-5204-AD81-710CB145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1475" y="6345354"/>
            <a:ext cx="1346198" cy="365125"/>
          </a:xfrm>
        </p:spPr>
        <p:txBody>
          <a:bodyPr/>
          <a:lstStyle/>
          <a:p>
            <a:r>
              <a:rPr lang="de-DE"/>
              <a:t>12/10/22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7BE16-8A53-B293-4358-4285473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5332" y="6345199"/>
            <a:ext cx="6291897" cy="365125"/>
          </a:xfrm>
        </p:spPr>
        <p:txBody>
          <a:bodyPr/>
          <a:lstStyle/>
          <a:p>
            <a:r>
              <a:rPr lang="en-US"/>
              <a:t>Polytech Nice Sophia - Robotics Project Sivadinesh Ponrajan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E14C66-5E51-E1F9-86A4-634A7B47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68DA50-12EF-3346-B79B-4104712EF727}" type="slidenum">
              <a:rPr lang="en-GB" smtClean="0"/>
              <a:t>9</a:t>
            </a:fld>
            <a:endParaRPr lang="en-GB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7964A3E-40BB-CFD3-CE3C-A871AEFE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46" y="1415372"/>
            <a:ext cx="9044553" cy="4761591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GB" dirty="0"/>
              <a:t>Challenges faced: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roll and pitch values were quite accurate but bit noisy.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Initially TCP was used and some data was missing.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Yaw calculated from accelerometer was inaccurate.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So calculated the yaw from the Gyroscope but there was a drift.</a:t>
            </a:r>
          </a:p>
        </p:txBody>
      </p:sp>
    </p:spTree>
    <p:extLst>
      <p:ext uri="{BB962C8B-B14F-4D97-AF65-F5344CB8AC3E}">
        <p14:creationId xmlns:p14="http://schemas.microsoft.com/office/powerpoint/2010/main" val="20767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491</Words>
  <Application>Microsoft Office PowerPoint</Application>
  <PresentationFormat>Widescreen</PresentationFormat>
  <Paragraphs>132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Wingdings</vt:lpstr>
      <vt:lpstr>Office</vt:lpstr>
      <vt:lpstr>Gesture controlled Quadcopter </vt:lpstr>
      <vt:lpstr>Agenda</vt:lpstr>
      <vt:lpstr>Problem Definition</vt:lpstr>
      <vt:lpstr>Initial development approach</vt:lpstr>
      <vt:lpstr>User Interface</vt:lpstr>
      <vt:lpstr>User Interface</vt:lpstr>
      <vt:lpstr>Working</vt:lpstr>
      <vt:lpstr>3D Estimation</vt:lpstr>
      <vt:lpstr>Challenges</vt:lpstr>
      <vt:lpstr>Data Smoothening</vt:lpstr>
      <vt:lpstr>Challenges faced</vt:lpstr>
      <vt:lpstr>Architecture</vt:lpstr>
      <vt:lpstr>Tech Stacks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Dalim Wahby</dc:creator>
  <cp:lastModifiedBy>Mr_Fluid_Coder 101</cp:lastModifiedBy>
  <cp:revision>122</cp:revision>
  <dcterms:created xsi:type="dcterms:W3CDTF">2022-10-04T21:04:02Z</dcterms:created>
  <dcterms:modified xsi:type="dcterms:W3CDTF">2022-10-19T12:53:41Z</dcterms:modified>
</cp:coreProperties>
</file>