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434340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C.sivagami</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312216086</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Shri Shankarlal Sundarbai Shasun Jain College for Women</a:t>
            </a:r>
          </a:p>
          <a:p>
            <a:pPr algn="l">
              <a:lnSpc>
                <a:spcPts val="4320"/>
              </a:lnSpc>
            </a:pPr>
          </a:p>
          <a:p>
            <a:pPr algn="l">
              <a:lnSpc>
                <a:spcPts val="4320"/>
              </a:lnSpc>
            </a:pP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627293" y="2355513"/>
            <a:ext cx="11068605" cy="6557993"/>
          </a:xfrm>
          <a:prstGeom prst="rect">
            <a:avLst/>
          </a:prstGeom>
        </p:spPr>
        <p:txBody>
          <a:bodyPr anchor="t" rtlCol="false" tIns="0" lIns="0" bIns="0" rIns="0">
            <a:spAutoFit/>
          </a:bodyPr>
          <a:lstStyle/>
          <a:p>
            <a:pPr algn="l">
              <a:lnSpc>
                <a:spcPts val="2520"/>
              </a:lnSpc>
            </a:pPr>
            <a:r>
              <a:rPr lang="en-US" sz="2100" b="true">
                <a:solidFill>
                  <a:srgbClr val="000000"/>
                </a:solidFill>
                <a:latin typeface="Times New Roman Bold"/>
                <a:ea typeface="Times New Roman Bold"/>
                <a:cs typeface="Times New Roman Bold"/>
                <a:sym typeface="Times New Roman Bold"/>
              </a:rPr>
              <a:t>1)DATA COLLECTION:</a:t>
            </a:r>
          </a:p>
          <a:p>
            <a:pPr algn="l">
              <a:lnSpc>
                <a:spcPts val="2520"/>
              </a:lnSpc>
            </a:pPr>
            <a:r>
              <a:rPr lang="en-US" sz="2100">
                <a:solidFill>
                  <a:srgbClr val="000000"/>
                </a:solidFill>
                <a:latin typeface="Times New Roman"/>
                <a:ea typeface="Times New Roman"/>
                <a:cs typeface="Times New Roman"/>
                <a:sym typeface="Times New Roman"/>
              </a:rPr>
              <a:t>THE DATA HS BEEN COLLECTED THROUGH EDNUT DASH BOARD.</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2)FEATURE COLLECTION:</a:t>
            </a:r>
          </a:p>
          <a:p>
            <a:pPr algn="l">
              <a:lnSpc>
                <a:spcPts val="2520"/>
              </a:lnSpc>
            </a:pPr>
            <a:r>
              <a:rPr lang="en-US" sz="2100">
                <a:solidFill>
                  <a:srgbClr val="000000"/>
                </a:solidFill>
                <a:latin typeface="Times New Roman"/>
                <a:ea typeface="Times New Roman"/>
                <a:cs typeface="Times New Roman"/>
                <a:sym typeface="Times New Roman"/>
              </a:rPr>
              <a:t>THE LISTED 10 FEATURES WERE TAKEN FOR THE ANALYSES OF DATA.</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3)DATA CLEANING:</a:t>
            </a:r>
          </a:p>
          <a:p>
            <a:pPr algn="l">
              <a:lnSpc>
                <a:spcPts val="2520"/>
              </a:lnSpc>
            </a:pPr>
            <a:r>
              <a:rPr lang="en-US" sz="2100">
                <a:solidFill>
                  <a:srgbClr val="000000"/>
                </a:solidFill>
                <a:latin typeface="Times New Roman"/>
                <a:ea typeface="Times New Roman"/>
                <a:cs typeface="Times New Roman"/>
                <a:sym typeface="Times New Roman"/>
              </a:rPr>
              <a:t>IDENTIFYING THE MISSING VALUES.</a:t>
            </a:r>
          </a:p>
          <a:p>
            <a:pPr algn="l">
              <a:lnSpc>
                <a:spcPts val="2520"/>
              </a:lnSpc>
            </a:pPr>
            <a:r>
              <a:rPr lang="en-US" sz="2100">
                <a:solidFill>
                  <a:srgbClr val="000000"/>
                </a:solidFill>
                <a:latin typeface="Times New Roman"/>
                <a:ea typeface="Times New Roman"/>
                <a:cs typeface="Times New Roman"/>
                <a:sym typeface="Times New Roman"/>
              </a:rPr>
              <a:t>FILTERING OF THOSE MISSING VALUES</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4)CALCULATION OF PERFORMANCE LEVEL:</a:t>
            </a:r>
          </a:p>
          <a:p>
            <a:pPr algn="l">
              <a:lnSpc>
                <a:spcPts val="2520"/>
              </a:lnSpc>
            </a:pPr>
            <a:r>
              <a:rPr lang="en-US" sz="2100">
                <a:solidFill>
                  <a:srgbClr val="000000"/>
                </a:solidFill>
                <a:latin typeface="Times New Roman"/>
                <a:ea typeface="Times New Roman"/>
                <a:cs typeface="Times New Roman"/>
                <a:sym typeface="Times New Roman"/>
              </a:rPr>
              <a:t>BY CONSIDERING THE CURRENT EMPLOYEE RATING, I FOUND THE PERFORMANCE LEVEL USING THE FORMULA.</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5)SUMMARY OF PIVOT LEVEL:</a:t>
            </a:r>
          </a:p>
          <a:p>
            <a:pPr algn="l">
              <a:lnSpc>
                <a:spcPts val="2520"/>
              </a:lnSpc>
            </a:pPr>
            <a:r>
              <a:rPr lang="en-US" sz="2100">
                <a:solidFill>
                  <a:srgbClr val="000000"/>
                </a:solidFill>
                <a:latin typeface="Times New Roman"/>
                <a:ea typeface="Times New Roman"/>
                <a:cs typeface="Times New Roman"/>
                <a:sym typeface="Times New Roman"/>
              </a:rPr>
              <a:t>SEGREGATING OF CERTAIN FEARURES TO ROWS, COLUMNS ,HEADING AND SO ON.</a:t>
            </a:r>
          </a:p>
          <a:p>
            <a:pPr algn="l">
              <a:lnSpc>
                <a:spcPts val="2520"/>
              </a:lnSpc>
            </a:pPr>
          </a:p>
          <a:p>
            <a:pPr algn="l">
              <a:lnSpc>
                <a:spcPts val="2520"/>
              </a:lnSpc>
            </a:pPr>
            <a:r>
              <a:rPr lang="en-US" sz="2100">
                <a:solidFill>
                  <a:srgbClr val="000000"/>
                </a:solidFill>
                <a:latin typeface="Times New Roman"/>
                <a:ea typeface="Times New Roman"/>
                <a:cs typeface="Times New Roman"/>
                <a:sym typeface="Times New Roman"/>
              </a:rPr>
              <a:t>6</a:t>
            </a:r>
            <a:r>
              <a:rPr lang="en-US" sz="2100" b="true">
                <a:solidFill>
                  <a:srgbClr val="000000"/>
                </a:solidFill>
                <a:latin typeface="Times New Roman Bold"/>
                <a:ea typeface="Times New Roman Bold"/>
                <a:cs typeface="Times New Roman Bold"/>
                <a:sym typeface="Times New Roman Bold"/>
              </a:rPr>
              <a:t>)VISUALIZTION:</a:t>
            </a:r>
          </a:p>
          <a:p>
            <a:pPr algn="l">
              <a:lnSpc>
                <a:spcPts val="2520"/>
              </a:lnSpc>
            </a:pPr>
            <a:r>
              <a:rPr lang="en-US" sz="2100">
                <a:solidFill>
                  <a:srgbClr val="000000"/>
                </a:solidFill>
                <a:latin typeface="Times New Roman"/>
                <a:ea typeface="Times New Roman"/>
                <a:cs typeface="Times New Roman"/>
                <a:sym typeface="Times New Roman"/>
              </a:rPr>
              <a:t>ONCE COMPLETED WITH PIVOTTABLEE, CREATED THE GRAPH FOR PREISE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389273" y="1425152"/>
            <a:ext cx="9901307" cy="7543853"/>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84351" y="2355513"/>
            <a:ext cx="9032622" cy="4618999"/>
          </a:xfrm>
          <a:prstGeom prst="rect">
            <a:avLst/>
          </a:prstGeom>
        </p:spPr>
        <p:txBody>
          <a:bodyPr anchor="t" rtlCol="false" tIns="0" lIns="0" bIns="0" rIns="0">
            <a:spAutoFit/>
          </a:bodyPr>
          <a:lstStyle/>
          <a:p>
            <a:pPr algn="l">
              <a:lnSpc>
                <a:spcPts val="2520"/>
              </a:lnSpc>
            </a:pPr>
            <a:r>
              <a:rPr lang="en-US" sz="2100">
                <a:solidFill>
                  <a:srgbClr val="000000"/>
                </a:solidFill>
                <a:latin typeface="Times New Roman"/>
                <a:ea typeface="Times New Roman"/>
                <a:cs typeface="Times New Roman"/>
                <a:sym typeface="Times New Roman"/>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p>
          <a:p>
            <a:pPr algn="l">
              <a:lnSpc>
                <a:spcPts val="2520"/>
              </a:lnSpc>
            </a:pPr>
          </a:p>
          <a:p>
            <a:pPr algn="l">
              <a:lnSpc>
                <a:spcPts val="2520"/>
              </a:lnSpc>
            </a:pPr>
            <a:r>
              <a:rPr lang="en-US" sz="2100">
                <a:solidFill>
                  <a:srgbClr val="000000"/>
                </a:solidFill>
                <a:latin typeface="Times New Roman"/>
                <a:ea typeface="Times New Roman"/>
                <a:cs typeface="Times New Roman"/>
                <a:sym typeface="Times New Roman"/>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p>
          <a:p>
            <a:pPr algn="l">
              <a:lnSpc>
                <a:spcPts val="2520"/>
              </a:lnSpc>
            </a:pPr>
          </a:p>
          <a:p>
            <a:pPr algn="l">
              <a:lnSpc>
                <a:spcPts val="2520"/>
              </a:lnSpc>
            </a:pPr>
          </a:p>
          <a:p>
            <a:pPr algn="l">
              <a:lnSpc>
                <a:spcPts val="252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571440" y="1185676"/>
            <a:ext cx="11536230" cy="779707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l">
              <a:lnSpc>
                <a:spcPts val="765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Measurement Difficulties: </a:t>
            </a:r>
            <a:r>
              <a:rPr lang="en-US" sz="2100" spc="4">
                <a:solidFill>
                  <a:srgbClr val="000000"/>
                </a:solidFill>
                <a:latin typeface="Times New Roman"/>
                <a:ea typeface="Times New Roman"/>
                <a:cs typeface="Times New Roman"/>
                <a:sym typeface="Times New Roman"/>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p>
          <a:p>
            <a:pPr algn="l">
              <a:lnSpc>
                <a:spcPts val="252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Impact of Performance Factors: </a:t>
            </a:r>
            <a:r>
              <a:rPr lang="en-US" sz="2100" spc="4">
                <a:solidFill>
                  <a:srgbClr val="000000"/>
                </a:solidFill>
                <a:latin typeface="Times New Roman"/>
                <a:ea typeface="Times New Roman"/>
                <a:cs typeface="Times New Roman"/>
                <a:sym typeface="Times New Roman"/>
              </a:rPr>
              <a:t>There is a need to understand how various factors—such as motivation, job satisfaction, work environment, and leadership—impact employee performance. This understanding is crucial for developing strategies that enhance performance</a:t>
            </a:r>
            <a:r>
              <a:rPr lang="en-US" b="true" sz="2100" spc="4">
                <a:solidFill>
                  <a:srgbClr val="000000"/>
                </a:solidFill>
                <a:latin typeface="Times New Roman Bold"/>
                <a:ea typeface="Times New Roman Bold"/>
                <a:cs typeface="Times New Roman Bold"/>
                <a:sym typeface="Times New Roman Bold"/>
              </a:rPr>
              <a:t>.</a:t>
            </a:r>
          </a:p>
          <a:p>
            <a:pPr algn="l">
              <a:lnSpc>
                <a:spcPts val="252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Alignment with Organizational Goals: </a:t>
            </a:r>
            <a:r>
              <a:rPr lang="en-US" sz="2100" spc="4">
                <a:solidFill>
                  <a:srgbClr val="000000"/>
                </a:solidFill>
                <a:latin typeface="Times New Roman"/>
                <a:ea typeface="Times New Roman"/>
                <a:cs typeface="Times New Roman"/>
                <a:sym typeface="Times New Roman"/>
              </a:rPr>
              <a:t>Ensuring that employee performance metrics align with organizational goals and objectives is a significant challenge. Misalignment can lead to inefficiencies and reduced effectiveness in achieving strategic targets.</a:t>
            </a:r>
          </a:p>
          <a:p>
            <a:pPr algn="l">
              <a:lnSpc>
                <a:spcPts val="2520"/>
              </a:lnSpc>
            </a:pPr>
          </a:p>
          <a:p>
            <a:pPr algn="l">
              <a:lnSpc>
                <a:spcPts val="2520"/>
              </a:lnSpc>
            </a:pPr>
          </a:p>
          <a:p>
            <a:pPr algn="l">
              <a:lnSpc>
                <a:spcPts val="2520"/>
              </a:lnSpc>
            </a:pPr>
          </a:p>
          <a:p>
            <a:pPr algn="l">
              <a:lnSpc>
                <a:spcPts val="2520"/>
              </a:lnSpc>
            </a:pPr>
          </a:p>
          <a:p>
            <a:pPr algn="l">
              <a:lnSpc>
                <a:spcPts val="2520"/>
              </a:lnSpc>
            </a:pPr>
          </a:p>
          <a:p>
            <a:pPr algn="l">
              <a:lnSpc>
                <a:spcPts val="2520"/>
              </a:lnSpc>
            </a:pPr>
          </a:p>
          <a:p>
            <a:pPr algn="l">
              <a:lnSpc>
                <a:spcPts val="252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208020"/>
            <a:ext cx="11704320" cy="6132969"/>
          </a:xfrm>
          <a:prstGeom prst="rect">
            <a:avLst/>
          </a:prstGeom>
        </p:spPr>
        <p:txBody>
          <a:bodyPr anchor="t" rtlCol="false" tIns="0" lIns="0" bIns="0" rIns="0">
            <a:spAutoFit/>
          </a:bodyPr>
          <a:lstStyle/>
          <a:p>
            <a:pPr algn="l">
              <a:lnSpc>
                <a:spcPts val="2160"/>
              </a:lnSpc>
            </a:pPr>
            <a:r>
              <a:rPr lang="en-US" sz="1800">
                <a:solidFill>
                  <a:srgbClr val="000000"/>
                </a:solidFill>
                <a:latin typeface="Times New Roman"/>
                <a:ea typeface="Times New Roman"/>
                <a:cs typeface="Times New Roman"/>
                <a:sym typeface="Times New Roman"/>
              </a:rPr>
              <a:t>The system's streamlined methods of data collection, analysis, and visualization are intended to improve performance data management's effectiveness. </a:t>
            </a:r>
          </a:p>
          <a:p>
            <a:pPr algn="l">
              <a:lnSpc>
                <a:spcPts val="2160"/>
              </a:lnSpc>
            </a:pPr>
            <a:r>
              <a:rPr lang="en-US" sz="1800">
                <a:solidFill>
                  <a:srgbClr val="000000"/>
                </a:solidFill>
                <a:latin typeface="Times New Roman"/>
                <a:ea typeface="Times New Roman"/>
                <a:cs typeface="Times New Roman"/>
                <a:sym typeface="Times New Roman"/>
              </a:rPr>
              <a:t>It includes the subsequent elements: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Gathering Data:</a:t>
            </a:r>
          </a:p>
          <a:p>
            <a:pPr algn="l">
              <a:lnSpc>
                <a:spcPts val="2160"/>
              </a:lnSpc>
            </a:pPr>
            <a:r>
              <a:rPr lang="en-US" sz="1800">
                <a:solidFill>
                  <a:srgbClr val="000000"/>
                </a:solidFill>
                <a:latin typeface="Times New Roman"/>
                <a:ea typeface="Times New Roman"/>
                <a:cs typeface="Times New Roman"/>
                <a:sym typeface="Times New Roman"/>
              </a:rPr>
              <a:t>Gather information on key performance indicators (KPIs) like tasks finished, attendance records, sales income, operational effectiveness, and manager assessments.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Formulas and Data Entry:</a:t>
            </a:r>
          </a:p>
          <a:p>
            <a:pPr algn="l">
              <a:lnSpc>
                <a:spcPts val="2160"/>
              </a:lnSpc>
            </a:pPr>
            <a:r>
              <a:rPr lang="en-US" sz="1800">
                <a:solidFill>
                  <a:srgbClr val="000000"/>
                </a:solidFill>
                <a:latin typeface="Times New Roman"/>
                <a:ea typeface="Times New Roman"/>
                <a:cs typeface="Times New Roman"/>
                <a:sym typeface="Times New Roman"/>
              </a:rPr>
              <a:t>Arrange the information in Excel tables to guarantee well-organized storage.</a:t>
            </a:r>
          </a:p>
          <a:p>
            <a:pPr algn="l">
              <a:lnSpc>
                <a:spcPts val="2160"/>
              </a:lnSpc>
            </a:pPr>
            <a:r>
              <a:rPr lang="en-US" sz="1800">
                <a:solidFill>
                  <a:srgbClr val="000000"/>
                </a:solidFill>
                <a:latin typeface="Times New Roman"/>
                <a:ea typeface="Times New Roman"/>
                <a:cs typeface="Times New Roman"/>
                <a:sym typeface="Times New Roman"/>
              </a:rPr>
              <a:t>Apply the proper formulas to calculate efficiency metrics, performance scores, and other pertinent indicators.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Formatting on Condition:</a:t>
            </a:r>
          </a:p>
          <a:p>
            <a:pPr algn="l">
              <a:lnSpc>
                <a:spcPts val="2160"/>
              </a:lnSpc>
            </a:pPr>
            <a:r>
              <a:rPr lang="en-US" sz="1800">
                <a:solidFill>
                  <a:srgbClr val="000000"/>
                </a:solidFill>
                <a:latin typeface="Times New Roman"/>
                <a:ea typeface="Times New Roman"/>
                <a:cs typeface="Times New Roman"/>
                <a:sym typeface="Times New Roman"/>
              </a:rPr>
              <a:t>To find and draw attention to performance anomalies, such as underperformers and top performers, use conditional formatting techniques.</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 Tools for Data Analysis:</a:t>
            </a:r>
          </a:p>
          <a:p>
            <a:pPr algn="l">
              <a:lnSpc>
                <a:spcPts val="2160"/>
              </a:lnSpc>
            </a:pPr>
            <a:r>
              <a:rPr lang="en-US" sz="1800">
                <a:solidFill>
                  <a:srgbClr val="000000"/>
                </a:solidFill>
                <a:latin typeface="Times New Roman"/>
                <a:ea typeface="Times New Roman"/>
                <a:cs typeface="Times New Roman"/>
                <a:sym typeface="Times New Roman"/>
              </a:rPr>
              <a:t>Utilize Excel's analytical tools, such as PivotTables, charts, and trend lines, to compile and display performance information for a range of categories, such as teams, departments, and time periods.</a:t>
            </a:r>
          </a:p>
          <a:p>
            <a:pPr algn="l">
              <a:lnSpc>
                <a:spcPts val="2160"/>
              </a:lnSpc>
            </a:pPr>
          </a:p>
          <a:p>
            <a:pPr algn="l">
              <a:lnSpc>
                <a:spcPts val="2160"/>
              </a:lnSpc>
            </a:pPr>
          </a:p>
          <a:p>
            <a:pPr algn="l">
              <a:lnSpc>
                <a:spcPts val="21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11328811"/>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l">
              <a:lnSpc>
                <a:spcPts val="5759"/>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Managers</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Employees</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Stakeholder</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Executives</a:t>
            </a:r>
          </a:p>
          <a:p>
            <a:pPr algn="l">
              <a:lnSpc>
                <a:spcPts val="5759"/>
              </a:lnSpc>
            </a:pPr>
            <a:r>
              <a:rPr lang="en-US" b="true" sz="4800" spc="7">
                <a:solidFill>
                  <a:srgbClr val="000000"/>
                </a:solidFill>
                <a:latin typeface="Trebuchet MS Bold"/>
                <a:ea typeface="Trebuchet MS Bold"/>
                <a:cs typeface="Trebuchet MS Bold"/>
                <a:sym typeface="Trebuchet MS Bold"/>
              </a:rPr>
              <a:t>	</a:t>
            </a: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3240"/>
              </a:lnSpc>
            </a:pP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9" id="29" descr="stakeholder pic.jpeg"/>
          <p:cNvSpPr/>
          <p:nvPr/>
        </p:nvSpPr>
        <p:spPr>
          <a:xfrm flipH="false" flipV="false" rot="0">
            <a:off x="1964481" y="6322227"/>
            <a:ext cx="3586162" cy="2871788"/>
          </a:xfrm>
          <a:custGeom>
            <a:avLst/>
            <a:gdLst/>
            <a:ahLst/>
            <a:cxnLst/>
            <a:rect r="r" b="b" t="t" l="l"/>
            <a:pathLst>
              <a:path h="2871788" w="3586162">
                <a:moveTo>
                  <a:pt x="0" y="0"/>
                </a:moveTo>
                <a:lnTo>
                  <a:pt x="3586163" y="0"/>
                </a:lnTo>
                <a:lnTo>
                  <a:pt x="3586163" y="2871787"/>
                </a:lnTo>
                <a:lnTo>
                  <a:pt x="0" y="2871787"/>
                </a:lnTo>
                <a:lnTo>
                  <a:pt x="0" y="0"/>
                </a:lnTo>
                <a:close/>
              </a:path>
            </a:pathLst>
          </a:custGeom>
          <a:blipFill>
            <a:blip r:embed="rId3"/>
            <a:stretch>
              <a:fillRect l="0" t="0" r="0" b="0"/>
            </a:stretch>
          </a:blipFill>
        </p:spPr>
      </p:sp>
      <p:sp>
        <p:nvSpPr>
          <p:cNvPr name="Freeform 30" id="30" descr="mangaers pic.jpg"/>
          <p:cNvSpPr/>
          <p:nvPr/>
        </p:nvSpPr>
        <p:spPr>
          <a:xfrm flipH="false" flipV="false" rot="0">
            <a:off x="6893703" y="6322227"/>
            <a:ext cx="5163395" cy="2893239"/>
          </a:xfrm>
          <a:custGeom>
            <a:avLst/>
            <a:gdLst/>
            <a:ahLst/>
            <a:cxnLst/>
            <a:rect r="r" b="b" t="t" l="l"/>
            <a:pathLst>
              <a:path h="2893239" w="5163395">
                <a:moveTo>
                  <a:pt x="0" y="0"/>
                </a:moveTo>
                <a:lnTo>
                  <a:pt x="5163395" y="0"/>
                </a:lnTo>
                <a:lnTo>
                  <a:pt x="5163395" y="2893239"/>
                </a:lnTo>
                <a:lnTo>
                  <a:pt x="0" y="2893239"/>
                </a:lnTo>
                <a:lnTo>
                  <a:pt x="0" y="0"/>
                </a:lnTo>
                <a:close/>
              </a:path>
            </a:pathLst>
          </a:custGeom>
          <a:blipFill>
            <a:blip r:embed="rId4"/>
            <a:stretch>
              <a:fillRect l="0" t="-4" r="0" b="-4"/>
            </a:stretch>
          </a:blipFill>
        </p:spPr>
      </p:sp>
      <p:sp>
        <p:nvSpPr>
          <p:cNvPr name="Freeform 31" id="31" descr="employee pic.jpg"/>
          <p:cNvSpPr/>
          <p:nvPr/>
        </p:nvSpPr>
        <p:spPr>
          <a:xfrm flipH="false" flipV="false" rot="0">
            <a:off x="6143604" y="2571732"/>
            <a:ext cx="3714776" cy="2786082"/>
          </a:xfrm>
          <a:custGeom>
            <a:avLst/>
            <a:gdLst/>
            <a:ahLst/>
            <a:cxnLst/>
            <a:rect r="r" b="b" t="t" l="l"/>
            <a:pathLst>
              <a:path h="2786082" w="3714776">
                <a:moveTo>
                  <a:pt x="0" y="0"/>
                </a:moveTo>
                <a:lnTo>
                  <a:pt x="3714776" y="0"/>
                </a:lnTo>
                <a:lnTo>
                  <a:pt x="3714776" y="2786082"/>
                </a:lnTo>
                <a:lnTo>
                  <a:pt x="0" y="2786082"/>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571440" y="2143104"/>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47384"/>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377788" y="3222294"/>
            <a:ext cx="5389284" cy="6179136"/>
          </a:xfrm>
          <a:prstGeom prst="rect">
            <a:avLst/>
          </a:prstGeom>
        </p:spPr>
        <p:txBody>
          <a:bodyPr anchor="t" rtlCol="false" tIns="0" lIns="0" bIns="0" rIns="0">
            <a:spAutoFit/>
          </a:bodyPr>
          <a:lstStyle/>
          <a:p>
            <a:pPr algn="l">
              <a:lnSpc>
                <a:spcPts val="2160"/>
              </a:lnSpc>
            </a:pPr>
            <a:r>
              <a:rPr lang="en-US" sz="1800">
                <a:solidFill>
                  <a:srgbClr val="000000"/>
                </a:solidFill>
                <a:latin typeface="Times New Roman"/>
                <a:ea typeface="Times New Roman"/>
                <a:cs typeface="Times New Roman"/>
                <a:sym typeface="Times New Roman"/>
              </a:rPr>
              <a:t>It allows the company to methodically monitor, evaluate, and display worker performance according to important factors: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Automated data collection and calculation:</a:t>
            </a:r>
          </a:p>
          <a:p>
            <a:pPr algn="l">
              <a:lnSpc>
                <a:spcPts val="2160"/>
              </a:lnSpc>
            </a:pPr>
            <a:r>
              <a:rPr lang="en-US" sz="1800">
                <a:solidFill>
                  <a:srgbClr val="000000"/>
                </a:solidFill>
                <a:latin typeface="Times New Roman"/>
                <a:ea typeface="Times New Roman"/>
                <a:cs typeface="Times New Roman"/>
                <a:sym typeface="Times New Roman"/>
              </a:rPr>
              <a:t> Using automated data collection and calculation helps the organization avoid issues.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Alerts:</a:t>
            </a:r>
          </a:p>
          <a:p>
            <a:pPr algn="l">
              <a:lnSpc>
                <a:spcPts val="2160"/>
              </a:lnSpc>
            </a:pPr>
            <a:r>
              <a:rPr lang="en-US" sz="1800">
                <a:solidFill>
                  <a:srgbClr val="000000"/>
                </a:solidFill>
                <a:latin typeface="Times New Roman"/>
                <a:ea typeface="Times New Roman"/>
                <a:cs typeface="Times New Roman"/>
                <a:sym typeface="Times New Roman"/>
              </a:rPr>
              <a:t> By employing conditional formatting, it is possible to recognize top performers and pinpoint areas of underperformance.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Detailed reporting:</a:t>
            </a:r>
          </a:p>
          <a:p>
            <a:pPr algn="l">
              <a:lnSpc>
                <a:spcPts val="2160"/>
              </a:lnSpc>
            </a:pPr>
            <a:r>
              <a:rPr lang="en-US" sz="1800">
                <a:solidFill>
                  <a:srgbClr val="000000"/>
                </a:solidFill>
                <a:latin typeface="Times New Roman"/>
                <a:ea typeface="Times New Roman"/>
                <a:cs typeface="Times New Roman"/>
                <a:sym typeface="Times New Roman"/>
              </a:rPr>
              <a:t> It assists management and HR in making wise decisions and preventing misunderstandings.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Customizable dashboards: </a:t>
            </a:r>
          </a:p>
          <a:p>
            <a:pPr algn="l">
              <a:lnSpc>
                <a:spcPts val="2160"/>
              </a:lnSpc>
            </a:pPr>
            <a:r>
              <a:rPr lang="en-US" sz="1800">
                <a:solidFill>
                  <a:srgbClr val="000000"/>
                </a:solidFill>
                <a:latin typeface="Times New Roman"/>
                <a:ea typeface="Times New Roman"/>
                <a:cs typeface="Times New Roman"/>
                <a:sym typeface="Times New Roman"/>
              </a:rPr>
              <a:t>These aid in comparison-making and performance trend visualization for HR and management. </a:t>
            </a:r>
          </a:p>
          <a:p>
            <a:pPr algn="l">
              <a:lnSpc>
                <a:spcPts val="2160"/>
              </a:lnSpc>
            </a:pPr>
          </a:p>
          <a:p>
            <a:pPr algn="l">
              <a:lnSpc>
                <a:spcPts val="216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841607" y="3036555"/>
            <a:ext cx="4317714" cy="4904066"/>
          </a:xfrm>
          <a:prstGeom prst="rect">
            <a:avLst/>
          </a:prstGeom>
        </p:spPr>
        <p:txBody>
          <a:bodyPr anchor="t" rtlCol="false" tIns="0" lIns="0" bIns="0" rIns="0">
            <a:spAutoFit/>
          </a:bodyPr>
          <a:lstStyle/>
          <a:p>
            <a:pPr algn="l">
              <a:lnSpc>
                <a:spcPts val="2520"/>
              </a:lnSpc>
            </a:pPr>
            <a:r>
              <a:rPr lang="en-US" sz="2100">
                <a:solidFill>
                  <a:srgbClr val="000000"/>
                </a:solidFill>
                <a:latin typeface="Arimo"/>
                <a:ea typeface="Arimo"/>
                <a:cs typeface="Arimo"/>
                <a:sym typeface="Arimo"/>
              </a:rPr>
              <a:t>The dataset used in this employee performance analysis contains various performance related attributes, which includes,</a:t>
            </a:r>
          </a:p>
          <a:p>
            <a:pPr algn="l">
              <a:lnSpc>
                <a:spcPts val="2520"/>
              </a:lnSpc>
            </a:pPr>
          </a:p>
          <a:p>
            <a:pPr algn="l" marL="380048" indent="-190024" lvl="1">
              <a:lnSpc>
                <a:spcPts val="2520"/>
              </a:lnSpc>
              <a:buFont typeface="Arial"/>
              <a:buChar char="•"/>
            </a:pPr>
            <a:r>
              <a:rPr lang="en-US" sz="2100">
                <a:solidFill>
                  <a:srgbClr val="000000"/>
                </a:solidFill>
                <a:latin typeface="Arimo"/>
                <a:ea typeface="Arimo"/>
                <a:cs typeface="Arimo"/>
                <a:sym typeface="Arimo"/>
              </a:rPr>
              <a:t>Employee ID</a:t>
            </a:r>
          </a:p>
          <a:p>
            <a:pPr algn="l" marL="380048" indent="-190024" lvl="1">
              <a:lnSpc>
                <a:spcPts val="2520"/>
              </a:lnSpc>
              <a:buFont typeface="Arial"/>
              <a:buChar char="•"/>
            </a:pPr>
            <a:r>
              <a:rPr lang="en-US" sz="2100">
                <a:solidFill>
                  <a:srgbClr val="000000"/>
                </a:solidFill>
                <a:latin typeface="Arimo"/>
                <a:ea typeface="Arimo"/>
                <a:cs typeface="Arimo"/>
                <a:sym typeface="Arimo"/>
              </a:rPr>
              <a:t>First name</a:t>
            </a:r>
          </a:p>
          <a:p>
            <a:pPr algn="l" marL="380048" indent="-190024" lvl="1">
              <a:lnSpc>
                <a:spcPts val="2520"/>
              </a:lnSpc>
              <a:buFont typeface="Arial"/>
              <a:buChar char="•"/>
            </a:pPr>
            <a:r>
              <a:rPr lang="en-US" sz="2100">
                <a:solidFill>
                  <a:srgbClr val="000000"/>
                </a:solidFill>
                <a:latin typeface="Arimo"/>
                <a:ea typeface="Arimo"/>
                <a:cs typeface="Arimo"/>
                <a:sym typeface="Arimo"/>
              </a:rPr>
              <a:t>Last name</a:t>
            </a:r>
          </a:p>
          <a:p>
            <a:pPr algn="l" marL="380048" indent="-190024" lvl="1">
              <a:lnSpc>
                <a:spcPts val="2520"/>
              </a:lnSpc>
              <a:buFont typeface="Arial"/>
              <a:buChar char="•"/>
            </a:pPr>
            <a:r>
              <a:rPr lang="en-US" sz="2100">
                <a:solidFill>
                  <a:srgbClr val="000000"/>
                </a:solidFill>
                <a:latin typeface="Arimo"/>
                <a:ea typeface="Arimo"/>
                <a:cs typeface="Arimo"/>
                <a:sym typeface="Arimo"/>
              </a:rPr>
              <a:t>Business unit</a:t>
            </a:r>
          </a:p>
          <a:p>
            <a:pPr algn="l" marL="380048" indent="-190024" lvl="1">
              <a:lnSpc>
                <a:spcPts val="2520"/>
              </a:lnSpc>
              <a:buFont typeface="Arial"/>
              <a:buChar char="•"/>
            </a:pPr>
            <a:r>
              <a:rPr lang="en-US" sz="2100">
                <a:solidFill>
                  <a:srgbClr val="000000"/>
                </a:solidFill>
                <a:latin typeface="Arimo"/>
                <a:ea typeface="Arimo"/>
                <a:cs typeface="Arimo"/>
                <a:sym typeface="Arimo"/>
              </a:rPr>
              <a:t>Employee status</a:t>
            </a:r>
          </a:p>
          <a:p>
            <a:pPr algn="l" marL="380048" indent="-190024" lvl="1">
              <a:lnSpc>
                <a:spcPts val="2520"/>
              </a:lnSpc>
              <a:buFont typeface="Arial"/>
              <a:buChar char="•"/>
            </a:pPr>
            <a:r>
              <a:rPr lang="en-US" sz="2100">
                <a:solidFill>
                  <a:srgbClr val="000000"/>
                </a:solidFill>
                <a:latin typeface="Arimo"/>
                <a:ea typeface="Arimo"/>
                <a:cs typeface="Arimo"/>
                <a:sym typeface="Arimo"/>
              </a:rPr>
              <a:t>Employee type</a:t>
            </a:r>
          </a:p>
          <a:p>
            <a:pPr algn="l" marL="380048" indent="-190024" lvl="1">
              <a:lnSpc>
                <a:spcPts val="2520"/>
              </a:lnSpc>
              <a:buFont typeface="Arial"/>
              <a:buChar char="•"/>
            </a:pPr>
            <a:r>
              <a:rPr lang="en-US" sz="2100">
                <a:solidFill>
                  <a:srgbClr val="000000"/>
                </a:solidFill>
                <a:latin typeface="Arimo"/>
                <a:ea typeface="Arimo"/>
                <a:cs typeface="Arimo"/>
                <a:sym typeface="Arimo"/>
              </a:rPr>
              <a:t>Employee classification type </a:t>
            </a:r>
          </a:p>
          <a:p>
            <a:pPr algn="l" marL="380048" indent="-190024" lvl="1">
              <a:lnSpc>
                <a:spcPts val="2520"/>
              </a:lnSpc>
              <a:buFont typeface="Arial"/>
              <a:buChar char="•"/>
            </a:pPr>
            <a:r>
              <a:rPr lang="en-US" sz="2100">
                <a:solidFill>
                  <a:srgbClr val="000000"/>
                </a:solidFill>
                <a:latin typeface="Arimo"/>
                <a:ea typeface="Arimo"/>
                <a:cs typeface="Arimo"/>
                <a:sym typeface="Arimo"/>
              </a:rPr>
              <a:t>Performance score</a:t>
            </a:r>
          </a:p>
          <a:p>
            <a:pPr algn="l" marL="380048" indent="-190024" lvl="1">
              <a:lnSpc>
                <a:spcPts val="2520"/>
              </a:lnSpc>
              <a:buFont typeface="Arial"/>
              <a:buChar char="•"/>
            </a:pPr>
            <a:r>
              <a:rPr lang="en-US" sz="2100">
                <a:solidFill>
                  <a:srgbClr val="000000"/>
                </a:solidFill>
                <a:latin typeface="Arimo"/>
                <a:ea typeface="Arimo"/>
                <a:cs typeface="Arimo"/>
                <a:sym typeface="Arimo"/>
              </a:rPr>
              <a:t>Current employee rating </a:t>
            </a:r>
          </a:p>
          <a:p>
            <a:pPr algn="l" marL="380048" indent="-190024" lvl="1">
              <a:lnSpc>
                <a:spcPts val="252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127491" y="3524715"/>
            <a:ext cx="9782721" cy="1350705"/>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ea typeface="Times New Roman"/>
                <a:cs typeface="Times New Roman"/>
                <a:sym typeface="Times New Roman"/>
              </a:rPr>
              <a:t>Performance level=IF(AND(Z8&gt;=5),"VERY HIGH",IF(AND(Z8&gt;=4),"HIGH",IF(AND(Z8&gt;=3),"MED","LOW")))</a:t>
            </a:r>
          </a:p>
          <a:p>
            <a:pPr algn="l">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DAGPzyosrUE</dc:identifier>
  <dcterms:modified xsi:type="dcterms:W3CDTF">2011-08-01T06:04:30Z</dcterms:modified>
  <cp:revision>1</cp:revision>
  <dc:title>project ppt.pptx</dc:title>
</cp:coreProperties>
</file>