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6B84A88-ECC7-4140-BB2D-5431F4A594B5}"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4973903-3ED9-45F7-B485-7C1BA43D3F6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4313604-54A0-418F-BBF8-82CDC24B3C0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AF8C35B-8B55-403C-B2AF-96194A5E9B7B}"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BC70D8E-0FCD-4C85-808A-ECF73032E75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CE1436FB-F09B-4090-AE85-1AFF3E1955C4}"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F391D3D2-2EB4-4089-9FBC-A68DF65B1A69}"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61D44214-7EF4-49D7-86B3-7079905CFB77}"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F5685B6E-1CE4-444C-A675-7A7FBCC97A6D}"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39905C49-9CBB-46C3-8A4B-2E45C3908CAE}"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78D868D-4447-49CC-9AC8-3AA6641CD20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4E02A635-A20A-4EA3-9F6F-F5BC2DE50153}"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ED005502-085C-4C67-BF9B-0F2B705382B0}"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43E650A0-A764-409F-B224-E494126B9B97}"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8E5D92AE-AB7D-43E0-9B32-EF77F12C586A}"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63E3D211-40DB-4F96-AC76-4887634BAC57}"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430B414F-3809-4C74-A5F0-0ABB55B25933}"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E5697941-7A90-4049-8485-04150DF6872C}"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39D1CF7-1DA5-4ED3-B763-FF3D84208F8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6733AC1-13C1-4654-BE9B-4869CCCE98C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B019992-8274-4176-907F-C0CAA5FC92E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490FB14-81BC-45AE-9731-77789FEBF90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FEDCCC-A864-4C38-A904-58A8DCE84250}"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FFD2616-AFA9-4DFA-886F-BB4DA0C669D7}"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256263D1-A340-4B12-AFFC-EF450FBCF796}"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9F6D65AF-CB49-4744-8180-3A45124A895A}"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pc="-1" strike="noStrike" cap="all">
                <a:solidFill>
                  <a:schemeClr val="accent1"/>
                </a:solidFill>
                <a:latin typeface="Arial"/>
              </a:rPr>
              <a:t>Keylogger and security</a:t>
            </a:r>
            <a:endParaRPr b="0" lang="en-US" sz="3600" spc="-1" strike="noStrike">
              <a:solidFill>
                <a:schemeClr val="dk1"/>
              </a:solidFill>
              <a:latin typeface="Franklin Gothic Book"/>
            </a:endParaRPr>
          </a:p>
        </p:txBody>
      </p:sp>
      <p:sp>
        <p:nvSpPr>
          <p:cNvPr id="135"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3117600" y="4586400"/>
            <a:ext cx="7979760" cy="100584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1. SIVA GANESH S - College of Engineering Guindy Anna University-Information Science and Technology</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chemeClr val="dk1"/>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fontScale="98189" lnSpcReduction="10000"/>
          </a:bodyPr>
          <a:p>
            <a:pPr marL="305280" indent="-305280" defTabSz="45720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1. K. C. Yang, "An Improved Keylogging Detection and Prevention System," IEEE Xplore, 2017. [Online]. </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2. G. Kaspersky, "How to Protect Yourself Against Keyloggers," Kaspersky, 2021. </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3. A. Carvey, "Forensic Analysis of Keystroke Dynamics," SANS Institute, 2005. [Online].  </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4. M. Deshmukh, "Detecting Keylogger Attacks Using Machine Learning Techniques," International Journal of Advanced Research in Computer Science, 2017. </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5. C. Silver, "Keylogging and User Privacy," Association for Computing Machinery, 2013.</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a:t>
            </a:r>
            <a:r>
              <a:rPr b="1" lang="en-US" sz="2000" spc="-1" strike="noStrike">
                <a:solidFill>
                  <a:schemeClr val="dk1">
                    <a:lumMod val="75000"/>
                    <a:lumOff val="25000"/>
                  </a:schemeClr>
                </a:solidFill>
                <a:latin typeface="Arial"/>
                <a:ea typeface="Franklin Gothic Book"/>
              </a:rPr>
              <a:t>Development Approach</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1136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40" name="PlaceHolder 2"/>
          <p:cNvSpPr>
            <a:spLocks noGrp="1"/>
          </p:cNvSpPr>
          <p:nvPr>
            <p:ph/>
          </p:nvPr>
        </p:nvSpPr>
        <p:spPr>
          <a:xfrm>
            <a:off x="581040" y="1482480"/>
            <a:ext cx="11029320" cy="4122360"/>
          </a:xfrm>
          <a:prstGeom prst="rect">
            <a:avLst/>
          </a:prstGeom>
          <a:noFill/>
          <a:ln w="0">
            <a:noFill/>
          </a:ln>
        </p:spPr>
        <p:txBody>
          <a:bodyPr lIns="91440" rIns="91440" tIns="45720" bIns="45720" anchor="ctr">
            <a:normAutofit/>
          </a:bodyPr>
          <a:p>
            <a:pPr indent="0" algn="just" defTabSz="457200">
              <a:lnSpc>
                <a:spcPct val="110000"/>
              </a:lnSpc>
              <a:spcBef>
                <a:spcPts val="479"/>
              </a:spcBef>
              <a:spcAft>
                <a:spcPts val="601"/>
              </a:spcAft>
              <a:buNone/>
              <a:tabLst>
                <a:tab algn="l" pos="0"/>
              </a:tabLst>
            </a:pPr>
            <a:r>
              <a:rPr b="0" lang="en-US" sz="2400" spc="-1" strike="noStrike">
                <a:solidFill>
                  <a:srgbClr val="131619"/>
                </a:solidFill>
                <a:latin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Franklin Gothic Book"/>
            </a:endParaRPr>
          </a:p>
        </p:txBody>
      </p:sp>
      <p:sp>
        <p:nvSpPr>
          <p:cNvPr id="142" name="PlaceHolder 2"/>
          <p:cNvSpPr>
            <a:spLocks noGrp="1"/>
          </p:cNvSpPr>
          <p:nvPr>
            <p:ph/>
          </p:nvPr>
        </p:nvSpPr>
        <p:spPr>
          <a:xfrm>
            <a:off x="441720" y="1232280"/>
            <a:ext cx="11613240" cy="5418360"/>
          </a:xfrm>
          <a:prstGeom prst="rect">
            <a:avLst/>
          </a:prstGeom>
          <a:noFill/>
          <a:ln w="0">
            <a:noFill/>
          </a:ln>
        </p:spPr>
        <p:txBody>
          <a:bodyPr lIns="91440" rIns="91440" tIns="45720" bIns="45720" anchor="ctr">
            <a:noAutofit/>
          </a:bodyPr>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Error Handling: </a:t>
            </a:r>
            <a:r>
              <a:rPr b="0" lang="en-US" sz="2000" spc="-1" strike="noStrike">
                <a:solidFill>
                  <a:schemeClr val="dk1">
                    <a:lumMod val="75000"/>
                    <a:lumOff val="25000"/>
                  </a:schemeClr>
                </a:solidFill>
                <a:latin typeface="Arial"/>
              </a:rPr>
              <a:t>Implement error handling for file operations and keylogging.</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Modularization: </a:t>
            </a:r>
            <a:r>
              <a:rPr b="0" lang="en-US" sz="2000" spc="-1" strike="noStrike">
                <a:solidFill>
                  <a:schemeClr val="dk1">
                    <a:lumMod val="75000"/>
                    <a:lumOff val="25000"/>
                  </a:schemeClr>
                </a:solidFill>
                <a:latin typeface="Arial"/>
              </a:rPr>
              <a:t>Divide the code into smaller, more manageable functions.</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File Writing Optimization</a:t>
            </a:r>
            <a:r>
              <a:rPr b="0" lang="en-US" sz="2000" spc="-1" strike="noStrike">
                <a:solidFill>
                  <a:schemeClr val="dk1">
                    <a:lumMod val="75000"/>
                    <a:lumOff val="25000"/>
                  </a:schemeClr>
                </a:solidFill>
                <a:latin typeface="Arial"/>
              </a:rPr>
              <a:t>: Keep log files open to improve performance.</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JSON Usage: </a:t>
            </a:r>
            <a:r>
              <a:rPr b="0" lang="en-US" sz="2000" spc="-1" strike="noStrike">
                <a:solidFill>
                  <a:schemeClr val="dk1">
                    <a:lumMod val="75000"/>
                    <a:lumOff val="25000"/>
                  </a:schemeClr>
                </a:solidFill>
                <a:latin typeface="Arial"/>
              </a:rPr>
              <a:t>Fix syntax error in JSON file generation function.</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User Interface: </a:t>
            </a:r>
            <a:r>
              <a:rPr b="0" lang="en-US" sz="2000" spc="-1" strike="noStrike">
                <a:solidFill>
                  <a:schemeClr val="dk1">
                    <a:lumMod val="75000"/>
                    <a:lumOff val="25000"/>
                  </a:schemeClr>
                </a:solidFill>
                <a:latin typeface="Arial"/>
              </a:rPr>
              <a:t>Enhance UI with clearer messages and feedback.</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GUI Improvements: </a:t>
            </a:r>
            <a:r>
              <a:rPr b="0" lang="en-US" sz="2000" spc="-1" strike="noStrike">
                <a:solidFill>
                  <a:schemeClr val="dk1">
                    <a:lumMod val="75000"/>
                    <a:lumOff val="25000"/>
                  </a:schemeClr>
                </a:solidFill>
                <a:latin typeface="Arial"/>
              </a:rPr>
              <a:t>Add features like log file location selection.</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Keylogging Features: </a:t>
            </a:r>
            <a:r>
              <a:rPr b="0" lang="en-US" sz="2000" spc="-1" strike="noStrike">
                <a:solidFill>
                  <a:schemeClr val="dk1">
                    <a:lumMod val="75000"/>
                    <a:lumOff val="25000"/>
                  </a:schemeClr>
                </a:solidFill>
                <a:latin typeface="Arial"/>
              </a:rPr>
              <a:t>Include options for filtering or customizing logging.</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Security: </a:t>
            </a:r>
            <a:r>
              <a:rPr b="0" lang="en-US" sz="2000" spc="-1" strike="noStrike">
                <a:solidFill>
                  <a:schemeClr val="dk1">
                    <a:lumMod val="75000"/>
                    <a:lumOff val="25000"/>
                  </a:schemeClr>
                </a:solidFill>
                <a:latin typeface="Arial"/>
              </a:rPr>
              <a:t>Ensure ethical use and include privacy warnings.</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Compatibility Testing: </a:t>
            </a:r>
            <a:r>
              <a:rPr b="0" lang="en-US" sz="2000" spc="-1" strike="noStrike">
                <a:solidFill>
                  <a:schemeClr val="dk1">
                    <a:lumMod val="75000"/>
                    <a:lumOff val="25000"/>
                  </a:schemeClr>
                </a:solidFill>
                <a:latin typeface="Arial"/>
              </a:rPr>
              <a:t>Test on various operating systems.</a:t>
            </a:r>
            <a:endParaRPr b="0" lang="en-US" sz="2000" spc="-1" strike="noStrike">
              <a:solidFill>
                <a:schemeClr val="dk1">
                  <a:lumMod val="75000"/>
                  <a:lumOff val="25000"/>
                </a:schemeClr>
              </a:solidFill>
              <a:latin typeface="Franklin Gothic Book"/>
            </a:endParaRPr>
          </a:p>
          <a:p>
            <a:pPr marL="457200" indent="-457200" defTabSz="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chemeClr val="dk1">
                    <a:lumMod val="75000"/>
                    <a:lumOff val="25000"/>
                  </a:schemeClr>
                </a:solidFill>
                <a:latin typeface="Arial"/>
              </a:rPr>
              <a:t>Documentation: </a:t>
            </a:r>
            <a:r>
              <a:rPr b="0" lang="en-US" sz="2000" spc="-1" strike="noStrike">
                <a:solidFill>
                  <a:schemeClr val="dk1">
                    <a:lumMod val="75000"/>
                    <a:lumOff val="25000"/>
                  </a:schemeClr>
                </a:solidFill>
                <a:latin typeface="Arial"/>
              </a:rPr>
              <a:t>Add comments and documentation for clarity.</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144" name="PlaceHolder 2"/>
          <p:cNvSpPr>
            <a:spLocks noGrp="1"/>
          </p:cNvSpPr>
          <p:nvPr>
            <p:ph/>
          </p:nvPr>
        </p:nvSpPr>
        <p:spPr>
          <a:xfrm>
            <a:off x="581040" y="1627560"/>
            <a:ext cx="11029320" cy="4347360"/>
          </a:xfrm>
          <a:prstGeom prst="rect">
            <a:avLst/>
          </a:prstGeom>
          <a:noFill/>
          <a:ln w="0">
            <a:noFill/>
          </a:ln>
        </p:spPr>
        <p:txBody>
          <a:bodyPr lIns="91440" rIns="91440" tIns="45720" bIns="45720" anchor="ctr">
            <a:noAutofit/>
          </a:bodyPr>
          <a:p>
            <a:pPr marL="457200" indent="-457200" defTabSz="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chemeClr val="dk1">
                    <a:lumMod val="75000"/>
                    <a:lumOff val="25000"/>
                  </a:schemeClr>
                </a:solidFill>
                <a:latin typeface="Franklin Gothic Book"/>
              </a:rPr>
              <a:t>Analysis</a:t>
            </a:r>
            <a:r>
              <a:rPr b="0" lang="en-IN" sz="1600" spc="-1" strike="noStrike">
                <a:solidFill>
                  <a:schemeClr val="dk1">
                    <a:lumMod val="75000"/>
                    <a:lumOff val="25000"/>
                  </a:schemeClr>
                </a:solidFill>
                <a:latin typeface="Franklin Gothic Book"/>
              </a:rPr>
              <a:t>: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IN" sz="1600" spc="-1" strike="noStrike">
                <a:solidFill>
                  <a:schemeClr val="dk1">
                    <a:lumMod val="75000"/>
                    <a:lumOff val="25000"/>
                  </a:schemeClr>
                </a:solidFill>
                <a:latin typeface="Franklin Gothic Book"/>
              </a:rPr>
              <a:t>Understand requirements and review existing code.</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Franklin Gothic Book"/>
              </a:rPr>
              <a:t>Identify potential vulnerabilities and areas for improvement</a:t>
            </a:r>
            <a:endParaRPr b="0" lang="en-US" sz="1600" spc="-1" strike="noStrike">
              <a:solidFill>
                <a:schemeClr val="dk1">
                  <a:lumMod val="75000"/>
                  <a:lumOff val="25000"/>
                </a:schemeClr>
              </a:solidFill>
              <a:latin typeface="Franklin Gothic Book"/>
            </a:endParaRPr>
          </a:p>
          <a:p>
            <a:pPr marL="457200" indent="-457200" defTabSz="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chemeClr val="dk1">
                    <a:lumMod val="75000"/>
                    <a:lumOff val="25000"/>
                  </a:schemeClr>
                </a:solidFill>
                <a:latin typeface="Franklin Gothic Book"/>
              </a:rPr>
              <a:t>Design</a:t>
            </a:r>
            <a:r>
              <a:rPr b="0" lang="en-IN" sz="1600" spc="-1" strike="noStrike">
                <a:solidFill>
                  <a:schemeClr val="dk1">
                    <a:lumMod val="75000"/>
                    <a:lumOff val="25000"/>
                  </a:schemeClr>
                </a:solidFill>
                <a:latin typeface="Franklin Gothic Book"/>
              </a:rPr>
              <a:t>: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Franklin Gothic Book"/>
              </a:rPr>
              <a:t>Define clear objectives for enhancing security and usability.</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Franklin Gothic Book"/>
              </a:rPr>
              <a:t>Plan architectural changes to mitigate vulnerabilities</a:t>
            </a:r>
            <a:endParaRPr b="0" lang="en-US" sz="1600" spc="-1" strike="noStrike">
              <a:solidFill>
                <a:schemeClr val="dk1">
                  <a:lumMod val="75000"/>
                  <a:lumOff val="25000"/>
                </a:schemeClr>
              </a:solidFill>
              <a:latin typeface="Franklin Gothic Book"/>
            </a:endParaRPr>
          </a:p>
          <a:p>
            <a:pPr marL="457200" indent="-457200" defTabSz="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chemeClr val="dk1">
                    <a:lumMod val="75000"/>
                    <a:lumOff val="25000"/>
                  </a:schemeClr>
                </a:solidFill>
                <a:latin typeface="Franklin Gothic Book"/>
              </a:rPr>
              <a:t>Implementation</a:t>
            </a:r>
            <a:r>
              <a:rPr b="0" lang="en-IN" sz="1600" spc="-1" strike="noStrike">
                <a:solidFill>
                  <a:schemeClr val="dk1">
                    <a:lumMod val="75000"/>
                    <a:lumOff val="25000"/>
                  </a:schemeClr>
                </a:solidFill>
                <a:latin typeface="Franklin Gothic Book"/>
              </a:rPr>
              <a:t>: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IN" sz="1600" spc="-1" strike="noStrike">
                <a:solidFill>
                  <a:schemeClr val="dk1">
                    <a:lumMod val="75000"/>
                    <a:lumOff val="25000"/>
                  </a:schemeClr>
                </a:solidFill>
                <a:latin typeface="Franklin Gothic Book"/>
              </a:rPr>
              <a:t>Refactor code, optimize file operations.</a:t>
            </a:r>
            <a:endParaRPr b="0" lang="en-US" sz="1600" spc="-1" strike="noStrike">
              <a:solidFill>
                <a:schemeClr val="dk1">
                  <a:lumMod val="75000"/>
                  <a:lumOff val="25000"/>
                </a:schemeClr>
              </a:solidFill>
              <a:latin typeface="Franklin Gothic Book"/>
            </a:endParaRPr>
          </a:p>
          <a:p>
            <a:pPr marL="457200" indent="-457200" defTabSz="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chemeClr val="dk1">
                    <a:lumMod val="75000"/>
                    <a:lumOff val="25000"/>
                  </a:schemeClr>
                </a:solidFill>
                <a:latin typeface="Franklin Gothic Book"/>
              </a:rPr>
              <a:t>Testing</a:t>
            </a:r>
            <a:r>
              <a:rPr b="0" lang="en-IN" sz="1600" spc="-1" strike="noStrike">
                <a:solidFill>
                  <a:schemeClr val="dk1">
                    <a:lumMod val="75000"/>
                    <a:lumOff val="25000"/>
                  </a:schemeClr>
                </a:solidFill>
                <a:latin typeface="Franklin Gothic Book"/>
              </a:rPr>
              <a:t>: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IN" sz="1600" spc="-1" strike="noStrike">
                <a:solidFill>
                  <a:schemeClr val="dk1">
                    <a:lumMod val="75000"/>
                    <a:lumOff val="25000"/>
                  </a:schemeClr>
                </a:solidFill>
                <a:latin typeface="Franklin Gothic Book"/>
              </a:rPr>
              <a:t>Perform compatibility and functionality testing.</a:t>
            </a:r>
            <a:endParaRPr b="0" lang="en-US" sz="1600" spc="-1" strike="noStrike">
              <a:solidFill>
                <a:schemeClr val="dk1">
                  <a:lumMod val="75000"/>
                  <a:lumOff val="25000"/>
                </a:schemeClr>
              </a:solidFill>
              <a:latin typeface="Franklin Gothic Book"/>
            </a:endParaRPr>
          </a:p>
          <a:p>
            <a:pPr marL="457200" indent="-457200" defTabSz="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chemeClr val="dk1">
                    <a:lumMod val="75000"/>
                    <a:lumOff val="25000"/>
                  </a:schemeClr>
                </a:solidFill>
                <a:latin typeface="Franklin Gothic Book"/>
              </a:rPr>
              <a:t>Deployment</a:t>
            </a:r>
            <a:r>
              <a:rPr b="0" lang="en-IN" sz="1600" spc="-1" strike="noStrike">
                <a:solidFill>
                  <a:schemeClr val="dk1">
                    <a:lumMod val="75000"/>
                    <a:lumOff val="25000"/>
                  </a:schemeClr>
                </a:solidFill>
                <a:latin typeface="Franklin Gothic Book"/>
              </a:rPr>
              <a:t>: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IN" sz="1600" spc="-1" strike="noStrike">
                <a:solidFill>
                  <a:schemeClr val="dk1">
                    <a:lumMod val="75000"/>
                    <a:lumOff val="25000"/>
                  </a:schemeClr>
                </a:solidFill>
                <a:latin typeface="Franklin Gothic Book"/>
              </a:rPr>
              <a:t>Package code, provide clear instructions.</a:t>
            </a:r>
            <a:endParaRPr b="0" lang="en-US" sz="1600" spc="-1" strike="noStrike">
              <a:solidFill>
                <a:schemeClr val="dk1">
                  <a:lumMod val="75000"/>
                  <a:lumOff val="25000"/>
                </a:schemeClr>
              </a:solidFill>
              <a:latin typeface="Franklin Gothic Book"/>
            </a:endParaRPr>
          </a:p>
          <a:p>
            <a:pPr marL="457200" indent="-457200" defTabSz="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chemeClr val="dk1">
                    <a:lumMod val="75000"/>
                    <a:lumOff val="25000"/>
                  </a:schemeClr>
                </a:solidFill>
                <a:latin typeface="Franklin Gothic Book"/>
              </a:rPr>
              <a:t>Maintenance</a:t>
            </a:r>
            <a:r>
              <a:rPr b="0" lang="en-IN" sz="1600" spc="-1" strike="noStrike">
                <a:solidFill>
                  <a:schemeClr val="dk1">
                    <a:lumMod val="75000"/>
                    <a:lumOff val="25000"/>
                  </a:schemeClr>
                </a:solidFill>
                <a:latin typeface="Franklin Gothic Book"/>
              </a:rPr>
              <a:t>: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IN" sz="1600" spc="-1" strike="noStrike">
                <a:solidFill>
                  <a:schemeClr val="dk1">
                    <a:lumMod val="75000"/>
                    <a:lumOff val="25000"/>
                  </a:schemeClr>
                </a:solidFill>
                <a:latin typeface="Franklin Gothic Book"/>
              </a:rPr>
              <a:t>Monitor feedback, address issues, and update code.</a:t>
            </a:r>
            <a:endParaRPr b="0" lang="en-US" sz="16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46" name="PlaceHolder 2"/>
          <p:cNvSpPr>
            <a:spLocks noGrp="1"/>
          </p:cNvSpPr>
          <p:nvPr>
            <p:ph/>
          </p:nvPr>
        </p:nvSpPr>
        <p:spPr>
          <a:xfrm>
            <a:off x="581040" y="1302120"/>
            <a:ext cx="11029320" cy="5113800"/>
          </a:xfrm>
          <a:prstGeom prst="rect">
            <a:avLst/>
          </a:prstGeom>
          <a:noFill/>
          <a:ln w="0">
            <a:noFill/>
          </a:ln>
        </p:spPr>
        <p:txBody>
          <a:bodyPr numCol="2" spcCol="0" lIns="91440" rIns="91440" tIns="45720" bIns="45720" anchor="ctr">
            <a:noAutofit/>
          </a:bodyPr>
          <a:p>
            <a:pPr indent="0" defTabSz="457200">
              <a:lnSpc>
                <a:spcPct val="110000"/>
              </a:lnSpc>
              <a:spcBef>
                <a:spcPts val="400"/>
              </a:spcBef>
              <a:spcAft>
                <a:spcPts val="601"/>
              </a:spcAft>
              <a:buNone/>
              <a:tabLst>
                <a:tab algn="l" pos="0"/>
              </a:tabLst>
            </a:pPr>
            <a:r>
              <a:rPr b="0" lang="en-US" sz="1200" spc="-1" strike="noStrike">
                <a:solidFill>
                  <a:schemeClr val="dk1">
                    <a:lumMod val="75000"/>
                    <a:lumOff val="25000"/>
                  </a:schemeClr>
                </a:solidFill>
                <a:latin typeface="Arial"/>
              </a:rPr>
              <a:t>	</a:t>
            </a:r>
            <a:r>
              <a:rPr b="1" lang="en-US" sz="2000" spc="-1" strike="noStrike" u="sng">
                <a:solidFill>
                  <a:schemeClr val="dk1">
                    <a:lumMod val="75000"/>
                    <a:lumOff val="25000"/>
                  </a:schemeClr>
                </a:solidFill>
                <a:uFillTx/>
                <a:latin typeface="Arial"/>
              </a:rPr>
              <a:t>Algorithm</a:t>
            </a:r>
            <a:r>
              <a:rPr b="1" lang="en-US" sz="1800" spc="-1" strike="noStrike">
                <a:solidFill>
                  <a:schemeClr val="dk1">
                    <a:lumMod val="75000"/>
                    <a:lumOff val="25000"/>
                  </a:schemeClr>
                </a:solidFill>
                <a:latin typeface="Arial"/>
              </a:rPr>
              <a:t>:</a:t>
            </a:r>
            <a:endParaRPr b="0" lang="en-US" sz="1800" spc="-1" strike="noStrike">
              <a:solidFill>
                <a:schemeClr val="dk1">
                  <a:lumMod val="75000"/>
                  <a:lumOff val="25000"/>
                </a:schemeClr>
              </a:solidFill>
              <a:latin typeface="Franklin Gothic Book"/>
            </a:endParaRPr>
          </a:p>
          <a:p>
            <a:pPr marL="343080" indent="-34308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Initialization</a:t>
            </a:r>
            <a:r>
              <a:rPr b="0" lang="en-US" sz="1400" spc="-1" strike="noStrike">
                <a:solidFill>
                  <a:schemeClr val="dk1">
                    <a:lumMod val="75000"/>
                    <a:lumOff val="25000"/>
                  </a:schemeClr>
                </a:solidFill>
                <a:latin typeface="Arial"/>
              </a:rPr>
              <a:t>:</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Initialize variables to store pressed keys, hold status, and key sequence.</a:t>
            </a:r>
            <a:endParaRPr b="0" lang="en-US" sz="1400" spc="-1" strike="noStrike">
              <a:solidFill>
                <a:schemeClr val="dk1">
                  <a:lumMod val="75000"/>
                  <a:lumOff val="25000"/>
                </a:schemeClr>
              </a:solidFill>
              <a:latin typeface="Franklin Gothic Book"/>
            </a:endParaRPr>
          </a:p>
          <a:p>
            <a:pPr marL="343080" indent="-34308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Key Press Event</a:t>
            </a:r>
            <a:r>
              <a:rPr b="0" lang="en-US" sz="1400" spc="-1" strike="noStrike">
                <a:solidFill>
                  <a:schemeClr val="dk1">
                    <a:lumMod val="75000"/>
                    <a:lumOff val="25000"/>
                  </a:schemeClr>
                </a:solidFill>
                <a:latin typeface="Arial"/>
              </a:rPr>
              <a:t>:</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Record pressed keys with "Pressed" label.</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If key held, record with "Held" label.</a:t>
            </a:r>
            <a:endParaRPr b="0" lang="en-US" sz="1400" spc="-1" strike="noStrike">
              <a:solidFill>
                <a:schemeClr val="dk1">
                  <a:lumMod val="75000"/>
                  <a:lumOff val="25000"/>
                </a:schemeClr>
              </a:solidFill>
              <a:latin typeface="Franklin Gothic Book"/>
            </a:endParaRPr>
          </a:p>
          <a:p>
            <a:pPr marL="343080" indent="-34308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Key Release Event:</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Record pressed keys with "Pressed" label, if held, record with "Held" label, and generate JSON file..</a:t>
            </a:r>
            <a:endParaRPr b="0" lang="en-US" sz="1400" spc="-1" strike="noStrike">
              <a:solidFill>
                <a:schemeClr val="dk1">
                  <a:lumMod val="75000"/>
                  <a:lumOff val="25000"/>
                </a:schemeClr>
              </a:solidFill>
              <a:latin typeface="Franklin Gothic Book"/>
            </a:endParaRPr>
          </a:p>
          <a:p>
            <a:pPr marL="343080" indent="-34308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Start Keylogger Function:</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Initialize keyboard listener, update UI, and manage button states.</a:t>
            </a:r>
            <a:endParaRPr b="0" lang="en-US" sz="1400" spc="-1" strike="noStrike">
              <a:solidFill>
                <a:schemeClr val="dk1">
                  <a:lumMod val="75000"/>
                  <a:lumOff val="25000"/>
                </a:schemeClr>
              </a:solidFill>
              <a:latin typeface="Franklin Gothic Book"/>
            </a:endParaRPr>
          </a:p>
          <a:p>
            <a:pPr marL="343080" indent="-34308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Stop Keylogger Function:</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Stop keyboard listener, Update UI to indicate status.</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Manage button states.</a:t>
            </a:r>
            <a:endParaRPr b="0" lang="en-US" sz="14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marL="324000" indent="0" defTabSz="457200">
              <a:lnSpc>
                <a:spcPct val="100000"/>
              </a:lnSpc>
              <a:spcBef>
                <a:spcPts val="360"/>
              </a:spcBef>
              <a:spcAft>
                <a:spcPts val="601"/>
              </a:spcAft>
              <a:buNone/>
              <a:tabLst>
                <a:tab algn="l" pos="0"/>
              </a:tabLst>
            </a:pPr>
            <a:r>
              <a:rPr b="1" lang="en-US" sz="1800" spc="-1" strike="noStrike" u="sng">
                <a:solidFill>
                  <a:schemeClr val="dk1">
                    <a:lumMod val="75000"/>
                    <a:lumOff val="25000"/>
                  </a:schemeClr>
                </a:solidFill>
                <a:uFillTx/>
                <a:latin typeface="Arial"/>
              </a:rPr>
              <a:t>Deployment:</a:t>
            </a:r>
            <a:endParaRPr b="0" lang="en-US" sz="1800" spc="-1" strike="noStrike">
              <a:solidFill>
                <a:schemeClr val="dk1">
                  <a:lumMod val="75000"/>
                  <a:lumOff val="25000"/>
                </a:schemeClr>
              </a:solidFill>
              <a:latin typeface="Franklin Gothic Book"/>
            </a:endParaRPr>
          </a:p>
          <a:p>
            <a:pPr marL="457200" indent="-45720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Packaging:</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Bundle application and dependencies.</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Include configuration files and documentation.</a:t>
            </a:r>
            <a:endParaRPr b="0" lang="en-US" sz="1400" spc="-1" strike="noStrike">
              <a:solidFill>
                <a:schemeClr val="dk1">
                  <a:lumMod val="75000"/>
                  <a:lumOff val="25000"/>
                </a:schemeClr>
              </a:solidFill>
              <a:latin typeface="Franklin Gothic Book"/>
            </a:endParaRPr>
          </a:p>
          <a:p>
            <a:pPr marL="457200" indent="-45720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Distribution:</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Distribute via website, repositories, or physical media.</a:t>
            </a:r>
            <a:endParaRPr b="0" lang="en-US" sz="1400" spc="-1" strike="noStrike">
              <a:solidFill>
                <a:schemeClr val="dk1">
                  <a:lumMod val="75000"/>
                  <a:lumOff val="25000"/>
                </a:schemeClr>
              </a:solidFill>
              <a:latin typeface="Franklin Gothic Book"/>
            </a:endParaRPr>
          </a:p>
          <a:p>
            <a:pPr marL="457200" indent="-45720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Installation:</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Provide clear installation instructions.</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Ensure compatibility across platforms.</a:t>
            </a:r>
            <a:endParaRPr b="0" lang="en-US" sz="1400" spc="-1" strike="noStrike">
              <a:solidFill>
                <a:schemeClr val="dk1">
                  <a:lumMod val="75000"/>
                  <a:lumOff val="25000"/>
                </a:schemeClr>
              </a:solidFill>
              <a:latin typeface="Franklin Gothic Book"/>
            </a:endParaRPr>
          </a:p>
          <a:p>
            <a:pPr marL="457200" indent="-45720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Configuration:</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Allow user customization of settings.</a:t>
            </a:r>
            <a:endParaRPr b="0" lang="en-US" sz="1400" spc="-1" strike="noStrike">
              <a:solidFill>
                <a:schemeClr val="dk1">
                  <a:lumMod val="75000"/>
                  <a:lumOff val="25000"/>
                </a:schemeClr>
              </a:solidFill>
              <a:latin typeface="Franklin Gothic Book"/>
            </a:endParaRPr>
          </a:p>
          <a:p>
            <a:pPr marL="457200" indent="-457200" defTabSz="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chemeClr val="dk1">
                    <a:lumMod val="75000"/>
                    <a:lumOff val="25000"/>
                  </a:schemeClr>
                </a:solidFill>
                <a:latin typeface="Arial"/>
              </a:rPr>
              <a:t>Security Considerations:</a:t>
            </a:r>
            <a:endParaRPr b="0" lang="en-US" sz="14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chemeClr val="dk1">
                    <a:lumMod val="75000"/>
                    <a:lumOff val="25000"/>
                  </a:schemeClr>
                </a:solidFill>
                <a:latin typeface="Arial"/>
              </a:rPr>
              <a:t>Implement measures to protect against unauthorized access.</a:t>
            </a:r>
            <a:endParaRPr b="0" lang="en-US" sz="1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pic>
        <p:nvPicPr>
          <p:cNvPr id="148" name="Picture 5" descr=""/>
          <p:cNvPicPr/>
          <p:nvPr/>
        </p:nvPicPr>
        <p:blipFill>
          <a:blip r:embed="rId1"/>
          <a:stretch/>
        </p:blipFill>
        <p:spPr>
          <a:xfrm>
            <a:off x="1695600" y="1437480"/>
            <a:ext cx="8544600" cy="3191040"/>
          </a:xfrm>
          <a:prstGeom prst="rect">
            <a:avLst/>
          </a:prstGeom>
          <a:ln w="0">
            <a:noFill/>
          </a:ln>
        </p:spPr>
      </p:pic>
      <p:pic>
        <p:nvPicPr>
          <p:cNvPr id="149" name="Picture 6" descr=""/>
          <p:cNvPicPr/>
          <p:nvPr/>
        </p:nvPicPr>
        <p:blipFill>
          <a:blip r:embed="rId2"/>
          <a:stretch/>
        </p:blipFill>
        <p:spPr>
          <a:xfrm>
            <a:off x="3033360" y="5038560"/>
            <a:ext cx="6125040" cy="714240"/>
          </a:xfrm>
          <a:prstGeom prst="rect">
            <a:avLst/>
          </a:prstGeom>
          <a:ln w="0">
            <a:noFill/>
          </a:ln>
        </p:spPr>
      </p:pic>
      <p:sp>
        <p:nvSpPr>
          <p:cNvPr id="150" name="TextBox 7"/>
          <p:cNvSpPr/>
          <p:nvPr/>
        </p:nvSpPr>
        <p:spPr>
          <a:xfrm>
            <a:off x="4532400" y="1075320"/>
            <a:ext cx="1563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Franklin Gothic Book"/>
              </a:rPr>
              <a:t>Key_log.json</a:t>
            </a:r>
            <a:endParaRPr b="0" lang="en-IN" sz="1800" spc="-1" strike="noStrike">
              <a:solidFill>
                <a:srgbClr val="000000"/>
              </a:solidFill>
              <a:latin typeface="Arial"/>
            </a:endParaRPr>
          </a:p>
        </p:txBody>
      </p:sp>
      <p:sp>
        <p:nvSpPr>
          <p:cNvPr id="151" name="TextBox 8"/>
          <p:cNvSpPr/>
          <p:nvPr/>
        </p:nvSpPr>
        <p:spPr>
          <a:xfrm>
            <a:off x="5125320" y="4649040"/>
            <a:ext cx="2285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Franklin Gothic Book"/>
              </a:rPr>
              <a:t>Key_log.txt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chemeClr val="dk1"/>
              </a:solidFill>
              <a:latin typeface="Franklin Gothic Book"/>
            </a:endParaRPr>
          </a:p>
        </p:txBody>
      </p:sp>
      <p:sp>
        <p:nvSpPr>
          <p:cNvPr id="153" name="PlaceHolder 2"/>
          <p:cNvSpPr>
            <a:spLocks noGrp="1"/>
          </p:cNvSpPr>
          <p:nvPr>
            <p:ph/>
          </p:nvPr>
        </p:nvSpPr>
        <p:spPr>
          <a:xfrm>
            <a:off x="581040" y="1302120"/>
            <a:ext cx="11029320" cy="4897080"/>
          </a:xfrm>
          <a:prstGeom prst="rect">
            <a:avLst/>
          </a:prstGeom>
          <a:noFill/>
          <a:ln w="0">
            <a:noFill/>
          </a:ln>
        </p:spPr>
        <p:txBody>
          <a:bodyPr lIns="91440" rIns="91440" tIns="45720" bIns="45720" anchor="ctr">
            <a:normAutofit fontScale="91134"/>
          </a:bodyPr>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Arial"/>
              </a:rPr>
              <a:t>Double-edged Sword:</a:t>
            </a:r>
            <a:r>
              <a:rPr b="0" lang="en-US" sz="1700" spc="-1" strike="noStrike">
                <a:solidFill>
                  <a:schemeClr val="dk1">
                    <a:lumMod val="75000"/>
                    <a:lumOff val="25000"/>
                  </a:schemeClr>
                </a:solidFill>
                <a:latin typeface="Arial"/>
              </a:rPr>
              <a:t> Keyloggers offer potential benefits in cybersecurity (detecting suspicious activity) and parental control (monitoring online safety). However, their ability to capture sensitive information raises ethical concerns.</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Arial"/>
              </a:rPr>
              <a:t>Evolving Landscape:</a:t>
            </a:r>
            <a:r>
              <a:rPr b="0" lang="en-US" sz="1700" spc="-1" strike="noStrike">
                <a:solidFill>
                  <a:schemeClr val="dk1">
                    <a:lumMod val="75000"/>
                    <a:lumOff val="25000"/>
                  </a:schemeClr>
                </a:solidFill>
                <a:latin typeface="Arial"/>
              </a:rPr>
              <a:t> The future of keyloggers is complex. Advancements in:  </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1" lang="en-US" sz="1600" spc="-1" strike="noStrike">
                <a:solidFill>
                  <a:schemeClr val="dk1">
                    <a:lumMod val="75000"/>
                    <a:lumOff val="25000"/>
                  </a:schemeClr>
                </a:solidFill>
                <a:latin typeface="Arial"/>
              </a:rPr>
              <a:t>Malware:</a:t>
            </a:r>
            <a:r>
              <a:rPr b="0" lang="en-US" sz="1600" spc="-1" strike="noStrike">
                <a:solidFill>
                  <a:schemeClr val="dk1">
                    <a:lumMod val="75000"/>
                    <a:lumOff val="25000"/>
                  </a:schemeClr>
                </a:solidFill>
                <a:latin typeface="Arial"/>
              </a:rPr>
              <a:t> Sophisticated malware could bypass traditional detection, making keyloggers harder to remove.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1" lang="en-US" sz="1600" spc="-1" strike="noStrike">
                <a:solidFill>
                  <a:schemeClr val="dk1">
                    <a:lumMod val="75000"/>
                    <a:lumOff val="25000"/>
                  </a:schemeClr>
                </a:solidFill>
                <a:latin typeface="Arial"/>
              </a:rPr>
              <a:t>Hardware:</a:t>
            </a:r>
            <a:r>
              <a:rPr b="0" lang="en-US" sz="1600" spc="-1" strike="noStrike">
                <a:solidFill>
                  <a:schemeClr val="dk1">
                    <a:lumMod val="75000"/>
                    <a:lumOff val="25000"/>
                  </a:schemeClr>
                </a:solidFill>
                <a:latin typeface="Arial"/>
              </a:rPr>
              <a:t> Integration into hardware like keyboards could make them virtually undetectable.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1" lang="en-US" sz="1600" spc="-1" strike="noStrike">
                <a:solidFill>
                  <a:schemeClr val="dk1">
                    <a:lumMod val="75000"/>
                    <a:lumOff val="25000"/>
                  </a:schemeClr>
                </a:solidFill>
                <a:latin typeface="Arial"/>
              </a:rPr>
              <a:t>Cloud Storage:</a:t>
            </a:r>
            <a:r>
              <a:rPr b="0" lang="en-US" sz="1600" spc="-1" strike="noStrike">
                <a:solidFill>
                  <a:schemeClr val="dk1">
                    <a:lumMod val="75000"/>
                    <a:lumOff val="25000"/>
                  </a:schemeClr>
                </a:solidFill>
                <a:latin typeface="Arial"/>
              </a:rPr>
              <a:t> Cloud-based storage of keystrokes might create new privacy vulnerabilities.</a:t>
            </a:r>
            <a:endParaRPr b="0" lang="en-US" sz="16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Arial"/>
              </a:rPr>
              <a:t>Legal and Ethical Hurdles:</a:t>
            </a:r>
            <a:r>
              <a:rPr b="0" lang="en-US" sz="1700" spc="-1" strike="noStrike">
                <a:solidFill>
                  <a:schemeClr val="dk1">
                    <a:lumMod val="75000"/>
                    <a:lumOff val="25000"/>
                  </a:schemeClr>
                </a:solidFill>
                <a:latin typeface="Arial"/>
              </a:rPr>
              <a:t> Stricter privacy regulations and growing emphasis on user consent could significantly limit the use of keyloggers, especially in workplaces.</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Arial"/>
              </a:rPr>
              <a:t>Future Focus:</a:t>
            </a:r>
            <a:r>
              <a:rPr b="0" lang="en-US" sz="1700" spc="-1" strike="noStrike">
                <a:solidFill>
                  <a:schemeClr val="dk1">
                    <a:lumMod val="75000"/>
                    <a:lumOff val="25000"/>
                  </a:schemeClr>
                </a:solidFill>
                <a:latin typeface="Arial"/>
              </a:rPr>
              <a:t> Striking a balance is crucial:  </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1" lang="en-US" sz="1600" spc="-1" strike="noStrike">
                <a:solidFill>
                  <a:schemeClr val="dk1">
                    <a:lumMod val="75000"/>
                    <a:lumOff val="25000"/>
                  </a:schemeClr>
                </a:solidFill>
                <a:latin typeface="Arial"/>
              </a:rPr>
              <a:t>Ethical Use:</a:t>
            </a:r>
            <a:r>
              <a:rPr b="0" lang="en-US" sz="1600" spc="-1" strike="noStrike">
                <a:solidFill>
                  <a:schemeClr val="dk1">
                    <a:lumMod val="75000"/>
                    <a:lumOff val="25000"/>
                  </a:schemeClr>
                </a:solidFill>
                <a:latin typeface="Arial"/>
              </a:rPr>
              <a:t> Utilize keyloggers for legitimate purposes with clear user consent.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1" lang="en-US" sz="1600" spc="-1" strike="noStrike">
                <a:solidFill>
                  <a:schemeClr val="dk1">
                    <a:lumMod val="75000"/>
                    <a:lumOff val="25000"/>
                  </a:schemeClr>
                </a:solidFill>
                <a:latin typeface="Arial"/>
              </a:rPr>
              <a:t>Robust Security:</a:t>
            </a:r>
            <a:r>
              <a:rPr b="0" lang="en-US" sz="1600" spc="-1" strike="noStrike">
                <a:solidFill>
                  <a:schemeClr val="dk1">
                    <a:lumMod val="75000"/>
                    <a:lumOff val="25000"/>
                  </a:schemeClr>
                </a:solidFill>
                <a:latin typeface="Arial"/>
              </a:rPr>
              <a:t> Implement strong security measures to protect captured data.  </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1" lang="en-US" sz="1600" spc="-1" strike="noStrike">
                <a:solidFill>
                  <a:schemeClr val="dk1">
                    <a:lumMod val="75000"/>
                    <a:lumOff val="25000"/>
                  </a:schemeClr>
                </a:solidFill>
                <a:latin typeface="Arial"/>
              </a:rPr>
              <a:t>User Transparency:</a:t>
            </a:r>
            <a:r>
              <a:rPr b="0" lang="en-US" sz="1600" spc="-1" strike="noStrike">
                <a:solidFill>
                  <a:schemeClr val="dk1">
                    <a:lumMod val="75000"/>
                    <a:lumOff val="25000"/>
                  </a:schemeClr>
                </a:solidFill>
                <a:latin typeface="Arial"/>
              </a:rPr>
              <a:t> Be transparent about any monitoring practices involving keyloggers.</a:t>
            </a:r>
            <a:endParaRPr b="0" lang="en-US" sz="16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Arial"/>
              </a:rPr>
              <a:t>Public Awareness:</a:t>
            </a:r>
            <a:r>
              <a:rPr b="0" lang="en-US" sz="1700" spc="-1" strike="noStrike">
                <a:solidFill>
                  <a:schemeClr val="dk1">
                    <a:lumMod val="75000"/>
                    <a:lumOff val="25000"/>
                  </a:schemeClr>
                </a:solidFill>
                <a:latin typeface="Arial"/>
              </a:rPr>
              <a:t> As public awareness about keyloggers increases, ethical considerations and potential misuse will likely come under greater scrutiny. Regulations around keylogger use may also become more stringent.</a:t>
            </a: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581040" y="139356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60"/>
              </a:spcBef>
              <a:spcAft>
                <a:spcPts val="601"/>
              </a:spcAft>
              <a:buClr>
                <a:srgbClr val="1cade4"/>
              </a:buClr>
              <a:buSzPct val="92000"/>
              <a:buFont typeface="Wingdings 2" charset="2"/>
              <a:buChar char=""/>
            </a:pPr>
            <a:r>
              <a:rPr b="1" lang="en-US" sz="1800" spc="-1" strike="noStrike">
                <a:solidFill>
                  <a:schemeClr val="dk1">
                    <a:lumMod val="75000"/>
                    <a:lumOff val="25000"/>
                  </a:schemeClr>
                </a:solidFill>
                <a:latin typeface="Arial"/>
              </a:rPr>
              <a:t>Increased Demand:</a:t>
            </a:r>
            <a:endParaRPr b="0" lang="en-US" sz="18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Potential for growth in cybersecurity and parental control.</a:t>
            </a:r>
            <a:endParaRPr b="0" lang="en-US" sz="1600" spc="-1" strike="noStrike">
              <a:solidFill>
                <a:schemeClr val="dk1">
                  <a:lumMod val="75000"/>
                  <a:lumOff val="25000"/>
                </a:schemeClr>
              </a:solidFill>
              <a:latin typeface="Franklin Gothic Book"/>
            </a:endParaRPr>
          </a:p>
          <a:p>
            <a:pPr marL="306000" indent="-306000" defTabSz="457200">
              <a:lnSpc>
                <a:spcPct val="110000"/>
              </a:lnSpc>
              <a:spcBef>
                <a:spcPts val="360"/>
              </a:spcBef>
              <a:spcAft>
                <a:spcPts val="601"/>
              </a:spcAft>
              <a:buClr>
                <a:srgbClr val="1cade4"/>
              </a:buClr>
              <a:buSzPct val="92000"/>
              <a:buFont typeface="Wingdings 2" charset="2"/>
              <a:buChar char=""/>
            </a:pPr>
            <a:r>
              <a:rPr b="1" lang="en-US" sz="1800" spc="-1" strike="noStrike">
                <a:solidFill>
                  <a:schemeClr val="dk1">
                    <a:lumMod val="75000"/>
                    <a:lumOff val="25000"/>
                  </a:schemeClr>
                </a:solidFill>
                <a:latin typeface="Arial"/>
              </a:rPr>
              <a:t>Technological Advancements:</a:t>
            </a:r>
            <a:endParaRPr b="0" lang="en-US" sz="18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Malware developers may create more sophisticated keyloggers.</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Keyloggers might be integrated into hardware for stealth.</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Cloud-based logging could pose new privacy challenges.</a:t>
            </a:r>
            <a:endParaRPr b="0" lang="en-US" sz="1600" spc="-1" strike="noStrike">
              <a:solidFill>
                <a:schemeClr val="dk1">
                  <a:lumMod val="75000"/>
                  <a:lumOff val="25000"/>
                </a:schemeClr>
              </a:solidFill>
              <a:latin typeface="Franklin Gothic Book"/>
            </a:endParaRPr>
          </a:p>
          <a:p>
            <a:pPr marL="306000" indent="-306000" defTabSz="457200">
              <a:lnSpc>
                <a:spcPct val="110000"/>
              </a:lnSpc>
              <a:spcBef>
                <a:spcPts val="360"/>
              </a:spcBef>
              <a:spcAft>
                <a:spcPts val="601"/>
              </a:spcAft>
              <a:buClr>
                <a:srgbClr val="1cade4"/>
              </a:buClr>
              <a:buSzPct val="92000"/>
              <a:buFont typeface="Wingdings 2" charset="2"/>
              <a:buChar char=""/>
            </a:pPr>
            <a:r>
              <a:rPr b="1" lang="en-US" sz="1800" spc="-1" strike="noStrike">
                <a:solidFill>
                  <a:schemeClr val="dk1">
                    <a:lumMod val="75000"/>
                    <a:lumOff val="25000"/>
                  </a:schemeClr>
                </a:solidFill>
                <a:latin typeface="Arial"/>
              </a:rPr>
              <a:t>Legal and Ethical Concerns:</a:t>
            </a:r>
            <a:endParaRPr b="0" lang="en-US" sz="18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Stricter privacy regulations may limit keylogger use.</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Emphasis on transparency and user consent will rise.</a:t>
            </a:r>
            <a:endParaRPr b="0" lang="en-US" sz="1600" spc="-1" strike="noStrike">
              <a:solidFill>
                <a:schemeClr val="dk1">
                  <a:lumMod val="75000"/>
                  <a:lumOff val="25000"/>
                </a:schemeClr>
              </a:solidFill>
              <a:latin typeface="Franklin Gothic Book"/>
            </a:endParaRPr>
          </a:p>
          <a:p>
            <a:pPr marL="306000" indent="-306000" defTabSz="457200">
              <a:lnSpc>
                <a:spcPct val="110000"/>
              </a:lnSpc>
              <a:spcBef>
                <a:spcPts val="360"/>
              </a:spcBef>
              <a:spcAft>
                <a:spcPts val="601"/>
              </a:spcAft>
              <a:buClr>
                <a:srgbClr val="1cade4"/>
              </a:buClr>
              <a:buSzPct val="92000"/>
              <a:buFont typeface="Wingdings 2" charset="2"/>
              <a:buChar char=""/>
            </a:pPr>
            <a:r>
              <a:rPr b="1" lang="en-US" sz="1800" spc="-1" strike="noStrike">
                <a:solidFill>
                  <a:schemeClr val="dk1">
                    <a:lumMod val="75000"/>
                    <a:lumOff val="25000"/>
                  </a:schemeClr>
                </a:solidFill>
                <a:latin typeface="Arial"/>
              </a:rPr>
              <a:t>Future Outlook:</a:t>
            </a:r>
            <a:endParaRPr b="0" lang="en-US" sz="18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Balance needed between utility and ethical user protection.</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Public awareness about keyloggers is likely to increase.</a:t>
            </a:r>
            <a:endParaRPr b="0" lang="en-US" sz="1600" spc="-1" strike="noStrike">
              <a:solidFill>
                <a:schemeClr val="dk1">
                  <a:lumMod val="75000"/>
                  <a:lumOff val="25000"/>
                </a:schemeClr>
              </a:solidFill>
              <a:latin typeface="Franklin Gothic Book"/>
            </a:endParaRPr>
          </a:p>
          <a:p>
            <a:pPr lvl="1" marL="630000" indent="-306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1">
                    <a:lumMod val="75000"/>
                    <a:lumOff val="25000"/>
                  </a:schemeClr>
                </a:solidFill>
                <a:latin typeface="Arial"/>
              </a:rPr>
              <a:t>Regulations around keylogger use may become stricter.</a:t>
            </a:r>
            <a:endParaRPr b="0" lang="en-US" sz="1600" spc="-1" strike="noStrike">
              <a:solidFill>
                <a:schemeClr val="dk1">
                  <a:lumMod val="75000"/>
                  <a:lumOff val="25000"/>
                </a:schemeClr>
              </a:solidFill>
              <a:latin typeface="Franklin Gothic Book"/>
            </a:endParaRPr>
          </a:p>
        </p:txBody>
      </p:sp>
      <p:sp>
        <p:nvSpPr>
          <p:cNvPr id="155" name="Title 4"/>
          <p:cNvSpPr/>
          <p:nvPr/>
        </p:nvSpPr>
        <p:spPr>
          <a:xfrm>
            <a:off x="581040" y="643320"/>
            <a:ext cx="10937880" cy="529920"/>
          </a:xfrm>
          <a:prstGeom prst="rect">
            <a:avLst/>
          </a:prstGeom>
          <a:noFill/>
          <a:ln w="0">
            <a:noFill/>
          </a:ln>
        </p:spPr>
        <p:style>
          <a:lnRef idx="0"/>
          <a:fillRef idx="0"/>
          <a:effectRef idx="0"/>
          <a:fontRef idx="minor"/>
        </p:style>
        <p:txBody>
          <a:bodyPr anchor="b">
            <a:noAutofit/>
          </a:bodyPr>
          <a:p>
            <a:pPr defTabSz="457200">
              <a:lnSpc>
                <a:spcPct val="100000"/>
              </a:lnSpc>
            </a:pPr>
            <a:r>
              <a:rPr b="1" lang="en-US" sz="4000" spc="-1" strike="noStrike" cap="all">
                <a:solidFill>
                  <a:schemeClr val="accent1"/>
                </a:solidFill>
                <a:latin typeface="Arial"/>
              </a:rPr>
              <a:t>Future scope</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Application>LibreOffice/7.6.2.1$Windows_X86_64 LibreOffice_project/56f7684011345957bbf33a7ee678afaf4d2ba333</Application>
  <AppVersion>15.0000</AppVersion>
  <Words>692</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2024-04-05T16:21:05Z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