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72" r:id="rId5"/>
    <p:sldId id="273" r:id="rId6"/>
    <p:sldId id="259" r:id="rId7"/>
    <p:sldId id="263" r:id="rId8"/>
    <p:sldId id="278" r:id="rId9"/>
    <p:sldId id="284" r:id="rId10"/>
    <p:sldId id="264" r:id="rId11"/>
    <p:sldId id="285" r:id="rId12"/>
    <p:sldId id="286" r:id="rId13"/>
    <p:sldId id="288" r:id="rId14"/>
    <p:sldId id="289" r:id="rId15"/>
    <p:sldId id="290" r:id="rId16"/>
    <p:sldId id="292" r:id="rId17"/>
    <p:sldId id="287" r:id="rId18"/>
    <p:sldId id="291" r:id="rId19"/>
    <p:sldId id="293" r:id="rId20"/>
    <p:sldId id="294" r:id="rId21"/>
    <p:sldId id="295" r:id="rId22"/>
    <p:sldId id="280"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2" d="100"/>
          <a:sy n="82" d="100"/>
        </p:scale>
        <p:origin x="720" y="67"/>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02/25/2024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02/25/2024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Sivagiri12"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IN" b="0" i="0" dirty="0">
                <a:effectLst/>
                <a:latin typeface="Helvetica Neue"/>
              </a:rPr>
              <a:t>Lead Scoring Case Study</a:t>
            </a:r>
            <a:endParaRPr lang="en-US" dirty="0"/>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normAutofit/>
          </a:bodyPr>
          <a:lstStyle/>
          <a:p>
            <a:r>
              <a:rPr lang="en-US" sz="4000" dirty="0">
                <a:solidFill>
                  <a:schemeClr val="bg2">
                    <a:lumMod val="50000"/>
                  </a:schemeClr>
                </a:solidFill>
                <a:latin typeface="+mj-lt"/>
              </a:rPr>
              <a:t>Sivagiri </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678D8A1-B318-4672-E325-0682DC5CF917}"/>
              </a:ext>
            </a:extLst>
          </p:cNvPr>
          <p:cNvSpPr>
            <a:spLocks noGrp="1"/>
          </p:cNvSpPr>
          <p:nvPr>
            <p:ph type="title"/>
          </p:nvPr>
        </p:nvSpPr>
        <p:spPr>
          <a:xfrm>
            <a:off x="576072" y="186612"/>
            <a:ext cx="10515600" cy="1194132"/>
          </a:xfrm>
        </p:spPr>
        <p:txBody>
          <a:bodyPr/>
          <a:lstStyle/>
          <a:p>
            <a:r>
              <a:rPr lang="en-US" sz="2000" b="1" i="0" u="none" strike="noStrike" baseline="0" dirty="0">
                <a:solidFill>
                  <a:schemeClr val="bg2">
                    <a:lumMod val="25000"/>
                  </a:schemeClr>
                </a:solidFill>
                <a:latin typeface="+mn-lt"/>
              </a:rPr>
              <a:t>Leads from HR, Finance &amp; Marketing management specializations are high</a:t>
            </a:r>
            <a:br>
              <a:rPr lang="en-US" sz="2000" b="1" i="0" u="none" strike="noStrike" baseline="0" dirty="0">
                <a:solidFill>
                  <a:schemeClr val="bg2">
                    <a:lumMod val="25000"/>
                  </a:schemeClr>
                </a:solidFill>
                <a:latin typeface="+mn-lt"/>
              </a:rPr>
            </a:br>
            <a:r>
              <a:rPr lang="en-IN" sz="2000" b="1" i="0" u="none" strike="noStrike" baseline="0" dirty="0">
                <a:solidFill>
                  <a:schemeClr val="bg2">
                    <a:lumMod val="25000"/>
                  </a:schemeClr>
                </a:solidFill>
                <a:latin typeface="+mn-lt"/>
              </a:rPr>
              <a:t>probability to convert.</a:t>
            </a:r>
            <a:br>
              <a:rPr lang="en-IN" sz="2000" b="1" i="0" u="none" strike="noStrike" baseline="0" dirty="0">
                <a:solidFill>
                  <a:schemeClr val="bg2">
                    <a:lumMod val="25000"/>
                  </a:schemeClr>
                </a:solidFill>
                <a:latin typeface="+mn-lt"/>
              </a:rPr>
            </a:br>
            <a:br>
              <a:rPr lang="en-IN" sz="2000" b="1" i="0" u="none" strike="noStrike" baseline="0" dirty="0">
                <a:solidFill>
                  <a:schemeClr val="bg2">
                    <a:lumMod val="25000"/>
                  </a:schemeClr>
                </a:solidFill>
              </a:rPr>
            </a:br>
            <a:r>
              <a:rPr lang="en-US" sz="2000" b="1" i="0" u="none" strike="noStrike" baseline="0" dirty="0">
                <a:solidFill>
                  <a:schemeClr val="bg2">
                    <a:lumMod val="25000"/>
                  </a:schemeClr>
                </a:solidFill>
                <a:latin typeface="+mn-lt"/>
              </a:rPr>
              <a:t>Leads which are Unemployed are more interested to join the course than others.</a:t>
            </a:r>
            <a:endParaRPr lang="en-US" sz="2000" b="1" dirty="0">
              <a:solidFill>
                <a:schemeClr val="bg2">
                  <a:lumMod val="25000"/>
                </a:schemeClr>
              </a:solidFill>
              <a:latin typeface="+mn-lt"/>
            </a:endParaRPr>
          </a:p>
        </p:txBody>
      </p:sp>
      <p:sp>
        <p:nvSpPr>
          <p:cNvPr id="4" name="Date Placeholder 3">
            <a:extLst>
              <a:ext uri="{FF2B5EF4-FFF2-40B4-BE49-F238E27FC236}">
                <a16:creationId xmlns:a16="http://schemas.microsoft.com/office/drawing/2014/main" id="{D24B1492-F2CB-D267-F2C8-71478D5AFBD7}"/>
              </a:ext>
            </a:extLst>
          </p:cNvPr>
          <p:cNvSpPr>
            <a:spLocks noGrp="1"/>
          </p:cNvSpPr>
          <p:nvPr>
            <p:ph type="dt" sz="half" idx="10"/>
          </p:nvPr>
        </p:nvSpPr>
        <p:spPr>
          <a:xfrm>
            <a:off x="365760" y="6464808"/>
            <a:ext cx="987552" cy="310896"/>
          </a:xfrm>
        </p:spPr>
        <p:txBody>
          <a:bodyPr anchor="ctr">
            <a:normAutofit/>
          </a:bodyPr>
          <a:lstStyle/>
          <a:p>
            <a:r>
              <a:rPr lang="en-US" dirty="0"/>
              <a:t>Feb 2024</a:t>
            </a:r>
          </a:p>
        </p:txBody>
      </p:sp>
      <p:sp>
        <p:nvSpPr>
          <p:cNvPr id="5" name="Footer Placeholder 4">
            <a:extLst>
              <a:ext uri="{FF2B5EF4-FFF2-40B4-BE49-F238E27FC236}">
                <a16:creationId xmlns:a16="http://schemas.microsoft.com/office/drawing/2014/main" id="{EBE4F3A9-10C7-0C2B-D7E8-230819C56708}"/>
              </a:ext>
            </a:extLst>
          </p:cNvPr>
          <p:cNvSpPr>
            <a:spLocks noGrp="1"/>
          </p:cNvSpPr>
          <p:nvPr>
            <p:ph type="ftr" sz="quarter" idx="11"/>
          </p:nvPr>
        </p:nvSpPr>
        <p:spPr>
          <a:xfrm>
            <a:off x="4379976" y="6464808"/>
            <a:ext cx="3438144" cy="310896"/>
          </a:xfrm>
        </p:spPr>
        <p:txBody>
          <a:bodyPr anchor="ctr">
            <a:normAutofit/>
          </a:bodyPr>
          <a:lstStyle/>
          <a:p>
            <a:r>
              <a:rPr lang="en-IN" b="0" i="0" dirty="0">
                <a:solidFill>
                  <a:srgbClr val="000000"/>
                </a:solidFill>
                <a:effectLst/>
                <a:latin typeface="Helvetica Neue"/>
              </a:rPr>
              <a:t>Lead Scoring Case Study</a:t>
            </a:r>
            <a:endParaRPr lang="en-US" dirty="0"/>
          </a:p>
        </p:txBody>
      </p:sp>
      <p:sp>
        <p:nvSpPr>
          <p:cNvPr id="6" name="Slide Number Placeholder 5">
            <a:extLst>
              <a:ext uri="{FF2B5EF4-FFF2-40B4-BE49-F238E27FC236}">
                <a16:creationId xmlns:a16="http://schemas.microsoft.com/office/drawing/2014/main" id="{7242A926-4355-01C1-06C8-CA06E527B53F}"/>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10</a:t>
            </a:fld>
            <a:endParaRPr lang="en-US"/>
          </a:p>
        </p:txBody>
      </p:sp>
      <p:pic>
        <p:nvPicPr>
          <p:cNvPr id="19" name="Content Placeholder 18" descr="A comparison of a graph">
            <a:extLst>
              <a:ext uri="{FF2B5EF4-FFF2-40B4-BE49-F238E27FC236}">
                <a16:creationId xmlns:a16="http://schemas.microsoft.com/office/drawing/2014/main" id="{8F8B76AA-E8AA-88A5-A547-7ADA4EDA45CF}"/>
              </a:ext>
            </a:extLst>
          </p:cNvPr>
          <p:cNvPicPr>
            <a:picLocks noChangeAspect="1"/>
          </p:cNvPicPr>
          <p:nvPr/>
        </p:nvPicPr>
        <p:blipFill>
          <a:blip r:embed="rId2"/>
          <a:stretch>
            <a:fillRect/>
          </a:stretch>
        </p:blipFill>
        <p:spPr>
          <a:xfrm>
            <a:off x="576072" y="1613209"/>
            <a:ext cx="9510608" cy="4619133"/>
          </a:xfrm>
          <a:prstGeom prst="rect">
            <a:avLst/>
          </a:prstGeom>
        </p:spPr>
      </p:pic>
    </p:spTree>
    <p:extLst>
      <p:ext uri="{BB962C8B-B14F-4D97-AF65-F5344CB8AC3E}">
        <p14:creationId xmlns:p14="http://schemas.microsoft.com/office/powerpoint/2010/main" val="2019803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comparison of a bar graph&#10;&#10;Description automatically generated">
            <a:extLst>
              <a:ext uri="{FF2B5EF4-FFF2-40B4-BE49-F238E27FC236}">
                <a16:creationId xmlns:a16="http://schemas.microsoft.com/office/drawing/2014/main" id="{6C555DB8-D9A6-DD57-1E40-DDD9A729A2E3}"/>
              </a:ext>
            </a:extLst>
          </p:cNvPr>
          <p:cNvPicPr>
            <a:picLocks noGrp="1" noChangeAspect="1"/>
          </p:cNvPicPr>
          <p:nvPr>
            <p:ph idx="1"/>
          </p:nvPr>
        </p:nvPicPr>
        <p:blipFill>
          <a:blip r:embed="rId2"/>
          <a:stretch>
            <a:fillRect/>
          </a:stretch>
        </p:blipFill>
        <p:spPr>
          <a:xfrm>
            <a:off x="859536" y="615820"/>
            <a:ext cx="8822452" cy="5133023"/>
          </a:xfrm>
        </p:spPr>
      </p:pic>
      <p:sp>
        <p:nvSpPr>
          <p:cNvPr id="4" name="Date Placeholder 3">
            <a:extLst>
              <a:ext uri="{FF2B5EF4-FFF2-40B4-BE49-F238E27FC236}">
                <a16:creationId xmlns:a16="http://schemas.microsoft.com/office/drawing/2014/main" id="{B908795D-9018-EC93-29C3-A57D19CA172D}"/>
              </a:ext>
            </a:extLst>
          </p:cNvPr>
          <p:cNvSpPr>
            <a:spLocks noGrp="1"/>
          </p:cNvSpPr>
          <p:nvPr>
            <p:ph type="dt" sz="half" idx="10"/>
          </p:nvPr>
        </p:nvSpPr>
        <p:spPr/>
        <p:txBody>
          <a:bodyPr/>
          <a:lstStyle/>
          <a:p>
            <a:r>
              <a:rPr lang="en-US" dirty="0"/>
              <a:t>Feb 2024</a:t>
            </a:r>
          </a:p>
        </p:txBody>
      </p:sp>
      <p:sp>
        <p:nvSpPr>
          <p:cNvPr id="5" name="Footer Placeholder 4">
            <a:extLst>
              <a:ext uri="{FF2B5EF4-FFF2-40B4-BE49-F238E27FC236}">
                <a16:creationId xmlns:a16="http://schemas.microsoft.com/office/drawing/2014/main" id="{F547BBD8-D952-C5F0-F30B-5463AA82F5FE}"/>
              </a:ext>
            </a:extLst>
          </p:cNvPr>
          <p:cNvSpPr>
            <a:spLocks noGrp="1"/>
          </p:cNvSpPr>
          <p:nvPr>
            <p:ph type="ftr" sz="quarter" idx="11"/>
          </p:nvPr>
        </p:nvSpPr>
        <p:spPr/>
        <p:txBody>
          <a:bodyPr/>
          <a:lstStyle/>
          <a:p>
            <a:r>
              <a:rPr lang="en-IN" b="0" i="0" dirty="0">
                <a:solidFill>
                  <a:srgbClr val="000000"/>
                </a:solidFill>
                <a:effectLst/>
                <a:latin typeface="Helvetica Neue"/>
              </a:rPr>
              <a:t>Lead Scoring Case Study</a:t>
            </a:r>
            <a:endParaRPr lang="en-US" dirty="0"/>
          </a:p>
        </p:txBody>
      </p:sp>
      <p:sp>
        <p:nvSpPr>
          <p:cNvPr id="6" name="Slide Number Placeholder 5">
            <a:extLst>
              <a:ext uri="{FF2B5EF4-FFF2-40B4-BE49-F238E27FC236}">
                <a16:creationId xmlns:a16="http://schemas.microsoft.com/office/drawing/2014/main" id="{9AF090BB-483A-414A-70E4-C91E408ABB9F}"/>
              </a:ext>
            </a:extLst>
          </p:cNvPr>
          <p:cNvSpPr>
            <a:spLocks noGrp="1"/>
          </p:cNvSpPr>
          <p:nvPr>
            <p:ph type="sldNum" sz="quarter" idx="12"/>
          </p:nvPr>
        </p:nvSpPr>
        <p:spPr/>
        <p:txBody>
          <a:bodyPr/>
          <a:lstStyle/>
          <a:p>
            <a:fld id="{58FB4751-880F-D840-AAA9-3A15815CC996}" type="slidenum">
              <a:rPr lang="en-US" smtClean="0"/>
              <a:t>11</a:t>
            </a:fld>
            <a:endParaRPr lang="en-US" dirty="0"/>
          </a:p>
        </p:txBody>
      </p:sp>
    </p:spTree>
    <p:extLst>
      <p:ext uri="{BB962C8B-B14F-4D97-AF65-F5344CB8AC3E}">
        <p14:creationId xmlns:p14="http://schemas.microsoft.com/office/powerpoint/2010/main" val="1328771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graph of a newspaper article and a newspaper article&#10;&#10;Description automatically generated">
            <a:extLst>
              <a:ext uri="{FF2B5EF4-FFF2-40B4-BE49-F238E27FC236}">
                <a16:creationId xmlns:a16="http://schemas.microsoft.com/office/drawing/2014/main" id="{ACF0182D-F325-EE19-E9EE-1F57295893AD}"/>
              </a:ext>
            </a:extLst>
          </p:cNvPr>
          <p:cNvPicPr>
            <a:picLocks noGrp="1" noChangeAspect="1"/>
          </p:cNvPicPr>
          <p:nvPr>
            <p:ph idx="1"/>
          </p:nvPr>
        </p:nvPicPr>
        <p:blipFill>
          <a:blip r:embed="rId2"/>
          <a:stretch>
            <a:fillRect/>
          </a:stretch>
        </p:blipFill>
        <p:spPr>
          <a:xfrm>
            <a:off x="850206" y="737120"/>
            <a:ext cx="9131540" cy="5029198"/>
          </a:xfrm>
        </p:spPr>
      </p:pic>
      <p:sp>
        <p:nvSpPr>
          <p:cNvPr id="4" name="Date Placeholder 3">
            <a:extLst>
              <a:ext uri="{FF2B5EF4-FFF2-40B4-BE49-F238E27FC236}">
                <a16:creationId xmlns:a16="http://schemas.microsoft.com/office/drawing/2014/main" id="{B4FE14B8-5185-ADA6-CDCE-44352758CFDD}"/>
              </a:ext>
            </a:extLst>
          </p:cNvPr>
          <p:cNvSpPr>
            <a:spLocks noGrp="1"/>
          </p:cNvSpPr>
          <p:nvPr>
            <p:ph type="dt" sz="half" idx="10"/>
          </p:nvPr>
        </p:nvSpPr>
        <p:spPr/>
        <p:txBody>
          <a:bodyPr/>
          <a:lstStyle/>
          <a:p>
            <a:r>
              <a:rPr lang="en-US" dirty="0"/>
              <a:t>Feb 2024</a:t>
            </a:r>
          </a:p>
        </p:txBody>
      </p:sp>
      <p:sp>
        <p:nvSpPr>
          <p:cNvPr id="5" name="Footer Placeholder 4">
            <a:extLst>
              <a:ext uri="{FF2B5EF4-FFF2-40B4-BE49-F238E27FC236}">
                <a16:creationId xmlns:a16="http://schemas.microsoft.com/office/drawing/2014/main" id="{16475B33-267F-827A-FD5B-A356B55CBCA6}"/>
              </a:ext>
            </a:extLst>
          </p:cNvPr>
          <p:cNvSpPr>
            <a:spLocks noGrp="1"/>
          </p:cNvSpPr>
          <p:nvPr>
            <p:ph type="ftr" sz="quarter" idx="11"/>
          </p:nvPr>
        </p:nvSpPr>
        <p:spPr/>
        <p:txBody>
          <a:bodyPr/>
          <a:lstStyle/>
          <a:p>
            <a:r>
              <a:rPr lang="en-IN" b="0" i="0" dirty="0">
                <a:solidFill>
                  <a:srgbClr val="000000"/>
                </a:solidFill>
                <a:effectLst/>
                <a:latin typeface="Helvetica Neue"/>
              </a:rPr>
              <a:t>Lead Scoring Case Study</a:t>
            </a:r>
            <a:endParaRPr lang="en-US" dirty="0"/>
          </a:p>
        </p:txBody>
      </p:sp>
      <p:sp>
        <p:nvSpPr>
          <p:cNvPr id="6" name="Slide Number Placeholder 5">
            <a:extLst>
              <a:ext uri="{FF2B5EF4-FFF2-40B4-BE49-F238E27FC236}">
                <a16:creationId xmlns:a16="http://schemas.microsoft.com/office/drawing/2014/main" id="{1097D9BD-310F-760C-FEE9-A3D327F38F17}"/>
              </a:ext>
            </a:extLst>
          </p:cNvPr>
          <p:cNvSpPr>
            <a:spLocks noGrp="1"/>
          </p:cNvSpPr>
          <p:nvPr>
            <p:ph type="sldNum" sz="quarter" idx="12"/>
          </p:nvPr>
        </p:nvSpPr>
        <p:spPr/>
        <p:txBody>
          <a:bodyPr/>
          <a:lstStyle/>
          <a:p>
            <a:fld id="{58FB4751-880F-D840-AAA9-3A15815CC996}" type="slidenum">
              <a:rPr lang="en-US" smtClean="0"/>
              <a:t>12</a:t>
            </a:fld>
            <a:endParaRPr lang="en-US" dirty="0"/>
          </a:p>
        </p:txBody>
      </p:sp>
    </p:spTree>
    <p:extLst>
      <p:ext uri="{BB962C8B-B14F-4D97-AF65-F5344CB8AC3E}">
        <p14:creationId xmlns:p14="http://schemas.microsoft.com/office/powerpoint/2010/main" val="2141476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C6A57A9-1C67-55DC-3EDD-6B7B13429B0B}"/>
              </a:ext>
            </a:extLst>
          </p:cNvPr>
          <p:cNvSpPr>
            <a:spLocks noGrp="1"/>
          </p:cNvSpPr>
          <p:nvPr>
            <p:ph type="dt" sz="half" idx="10"/>
          </p:nvPr>
        </p:nvSpPr>
        <p:spPr/>
        <p:txBody>
          <a:bodyPr/>
          <a:lstStyle/>
          <a:p>
            <a:r>
              <a:rPr lang="en-US" dirty="0"/>
              <a:t>Feb 2024</a:t>
            </a:r>
          </a:p>
        </p:txBody>
      </p:sp>
      <p:sp>
        <p:nvSpPr>
          <p:cNvPr id="4" name="Footer Placeholder 3">
            <a:extLst>
              <a:ext uri="{FF2B5EF4-FFF2-40B4-BE49-F238E27FC236}">
                <a16:creationId xmlns:a16="http://schemas.microsoft.com/office/drawing/2014/main" id="{527E2944-26B7-BDA0-E963-6D2CEF28862E}"/>
              </a:ext>
            </a:extLst>
          </p:cNvPr>
          <p:cNvSpPr>
            <a:spLocks noGrp="1"/>
          </p:cNvSpPr>
          <p:nvPr>
            <p:ph type="ftr" sz="quarter" idx="11"/>
          </p:nvPr>
        </p:nvSpPr>
        <p:spPr/>
        <p:txBody>
          <a:bodyPr/>
          <a:lstStyle/>
          <a:p>
            <a:r>
              <a:rPr lang="en-IN" b="0" i="0" dirty="0">
                <a:solidFill>
                  <a:srgbClr val="000000"/>
                </a:solidFill>
                <a:effectLst/>
                <a:latin typeface="Helvetica Neue"/>
              </a:rPr>
              <a:t>Lead Scoring Case Study</a:t>
            </a:r>
            <a:endParaRPr lang="en-US" dirty="0"/>
          </a:p>
        </p:txBody>
      </p:sp>
      <p:sp>
        <p:nvSpPr>
          <p:cNvPr id="5" name="Slide Number Placeholder 4">
            <a:extLst>
              <a:ext uri="{FF2B5EF4-FFF2-40B4-BE49-F238E27FC236}">
                <a16:creationId xmlns:a16="http://schemas.microsoft.com/office/drawing/2014/main" id="{049C758C-649B-F873-6674-9A0DB8E821EA}"/>
              </a:ext>
            </a:extLst>
          </p:cNvPr>
          <p:cNvSpPr>
            <a:spLocks noGrp="1"/>
          </p:cNvSpPr>
          <p:nvPr>
            <p:ph type="sldNum" sz="quarter" idx="12"/>
          </p:nvPr>
        </p:nvSpPr>
        <p:spPr/>
        <p:txBody>
          <a:bodyPr/>
          <a:lstStyle/>
          <a:p>
            <a:fld id="{58FB4751-880F-D840-AAA9-3A15815CC996}" type="slidenum">
              <a:rPr lang="en-US" smtClean="0"/>
              <a:pPr/>
              <a:t>13</a:t>
            </a:fld>
            <a:endParaRPr lang="en-US" dirty="0"/>
          </a:p>
        </p:txBody>
      </p:sp>
      <p:sp>
        <p:nvSpPr>
          <p:cNvPr id="9" name="Title 8">
            <a:extLst>
              <a:ext uri="{FF2B5EF4-FFF2-40B4-BE49-F238E27FC236}">
                <a16:creationId xmlns:a16="http://schemas.microsoft.com/office/drawing/2014/main" id="{8778220D-705A-82F8-990C-41C61C1FD393}"/>
              </a:ext>
            </a:extLst>
          </p:cNvPr>
          <p:cNvSpPr>
            <a:spLocks noGrp="1"/>
          </p:cNvSpPr>
          <p:nvPr>
            <p:ph type="title"/>
          </p:nvPr>
        </p:nvSpPr>
        <p:spPr>
          <a:xfrm>
            <a:off x="673402" y="107456"/>
            <a:ext cx="10515600" cy="676656"/>
          </a:xfrm>
        </p:spPr>
        <p:txBody>
          <a:bodyPr/>
          <a:lstStyle/>
          <a:p>
            <a:br>
              <a:rPr lang="en-IN" sz="1800" b="0" i="0" u="none" strike="noStrike" baseline="0" dirty="0">
                <a:solidFill>
                  <a:srgbClr val="000000"/>
                </a:solidFill>
                <a:latin typeface="Trebuchet MS" panose="020B0603020202020204" pitchFamily="34" charset="0"/>
              </a:rPr>
            </a:br>
            <a:r>
              <a:rPr lang="en-IN" b="0" i="0" u="none" strike="noStrike" baseline="0" dirty="0">
                <a:solidFill>
                  <a:schemeClr val="bg2">
                    <a:lumMod val="25000"/>
                  </a:schemeClr>
                </a:solidFill>
              </a:rPr>
              <a:t>Categorical Variable Relation</a:t>
            </a:r>
            <a:endParaRPr lang="en-IN" dirty="0">
              <a:solidFill>
                <a:schemeClr val="bg2">
                  <a:lumMod val="25000"/>
                </a:schemeClr>
              </a:solidFill>
            </a:endParaRPr>
          </a:p>
        </p:txBody>
      </p:sp>
      <p:pic>
        <p:nvPicPr>
          <p:cNvPr id="12" name="Picture 11" descr="A graph of different sizes and colors&#10;&#10;Description automatically generated with medium confidence">
            <a:extLst>
              <a:ext uri="{FF2B5EF4-FFF2-40B4-BE49-F238E27FC236}">
                <a16:creationId xmlns:a16="http://schemas.microsoft.com/office/drawing/2014/main" id="{62F2B39F-A620-06A8-8E16-5ADF3D7574D0}"/>
              </a:ext>
            </a:extLst>
          </p:cNvPr>
          <p:cNvPicPr>
            <a:picLocks noChangeAspect="1"/>
          </p:cNvPicPr>
          <p:nvPr/>
        </p:nvPicPr>
        <p:blipFill rotWithShape="1">
          <a:blip r:embed="rId2"/>
          <a:srcRect l="8737" r="3930"/>
          <a:stretch/>
        </p:blipFill>
        <p:spPr>
          <a:xfrm>
            <a:off x="673402" y="1771663"/>
            <a:ext cx="9133663" cy="4302225"/>
          </a:xfrm>
          <a:prstGeom prst="rect">
            <a:avLst/>
          </a:prstGeom>
        </p:spPr>
      </p:pic>
      <p:sp>
        <p:nvSpPr>
          <p:cNvPr id="13" name="TextBox 12">
            <a:extLst>
              <a:ext uri="{FF2B5EF4-FFF2-40B4-BE49-F238E27FC236}">
                <a16:creationId xmlns:a16="http://schemas.microsoft.com/office/drawing/2014/main" id="{F9F6C7D1-CBBB-97D3-3DAB-391402FC8014}"/>
              </a:ext>
            </a:extLst>
          </p:cNvPr>
          <p:cNvSpPr txBox="1"/>
          <p:nvPr/>
        </p:nvSpPr>
        <p:spPr>
          <a:xfrm>
            <a:off x="673402" y="923944"/>
            <a:ext cx="7705966" cy="707886"/>
          </a:xfrm>
          <a:prstGeom prst="rect">
            <a:avLst/>
          </a:prstGeom>
          <a:noFill/>
        </p:spPr>
        <p:txBody>
          <a:bodyPr wrap="square" rtlCol="0">
            <a:spAutoFit/>
          </a:bodyPr>
          <a:lstStyle/>
          <a:p>
            <a:pPr algn="l"/>
            <a:r>
              <a:rPr lang="en-US" sz="2000" b="1" i="0" u="none" strike="noStrike" baseline="0" dirty="0">
                <a:solidFill>
                  <a:schemeClr val="bg2">
                    <a:lumMod val="25000"/>
                  </a:schemeClr>
                </a:solidFill>
              </a:rPr>
              <a:t>In lead source the leads through google &amp; direct traffic high probability to</a:t>
            </a:r>
          </a:p>
          <a:p>
            <a:pPr algn="l"/>
            <a:r>
              <a:rPr lang="en-IN" sz="2000" b="1" i="0" u="none" strike="noStrike" baseline="0" dirty="0">
                <a:solidFill>
                  <a:schemeClr val="bg2">
                    <a:lumMod val="25000"/>
                  </a:schemeClr>
                </a:solidFill>
              </a:rPr>
              <a:t>convert</a:t>
            </a:r>
            <a:endParaRPr lang="en-IN" sz="2000" b="1" dirty="0">
              <a:solidFill>
                <a:schemeClr val="bg2">
                  <a:lumMod val="25000"/>
                </a:schemeClr>
              </a:solidFill>
            </a:endParaRPr>
          </a:p>
        </p:txBody>
      </p:sp>
    </p:spTree>
    <p:extLst>
      <p:ext uri="{BB962C8B-B14F-4D97-AF65-F5344CB8AC3E}">
        <p14:creationId xmlns:p14="http://schemas.microsoft.com/office/powerpoint/2010/main" val="4053214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576C404-0653-4019-8161-AD5E6F951EE9}"/>
              </a:ext>
            </a:extLst>
          </p:cNvPr>
          <p:cNvSpPr>
            <a:spLocks noGrp="1"/>
          </p:cNvSpPr>
          <p:nvPr>
            <p:ph type="dt" sz="half" idx="10"/>
          </p:nvPr>
        </p:nvSpPr>
        <p:spPr/>
        <p:txBody>
          <a:bodyPr/>
          <a:lstStyle/>
          <a:p>
            <a:r>
              <a:rPr lang="en-US" dirty="0"/>
              <a:t>Feb 2024</a:t>
            </a:r>
          </a:p>
        </p:txBody>
      </p:sp>
      <p:sp>
        <p:nvSpPr>
          <p:cNvPr id="4" name="Footer Placeholder 3">
            <a:extLst>
              <a:ext uri="{FF2B5EF4-FFF2-40B4-BE49-F238E27FC236}">
                <a16:creationId xmlns:a16="http://schemas.microsoft.com/office/drawing/2014/main" id="{EA4DACC6-0984-CFF5-9318-B272A01A5078}"/>
              </a:ext>
            </a:extLst>
          </p:cNvPr>
          <p:cNvSpPr>
            <a:spLocks noGrp="1"/>
          </p:cNvSpPr>
          <p:nvPr>
            <p:ph type="ftr" sz="quarter" idx="11"/>
          </p:nvPr>
        </p:nvSpPr>
        <p:spPr/>
        <p:txBody>
          <a:bodyPr/>
          <a:lstStyle/>
          <a:p>
            <a:r>
              <a:rPr lang="en-IN" b="0" i="0" dirty="0">
                <a:solidFill>
                  <a:srgbClr val="000000"/>
                </a:solidFill>
                <a:effectLst/>
                <a:latin typeface="Helvetica Neue"/>
              </a:rPr>
              <a:t>Lead Scoring Case Study</a:t>
            </a:r>
            <a:endParaRPr lang="en-US" dirty="0"/>
          </a:p>
        </p:txBody>
      </p:sp>
      <p:sp>
        <p:nvSpPr>
          <p:cNvPr id="5" name="Slide Number Placeholder 4">
            <a:extLst>
              <a:ext uri="{FF2B5EF4-FFF2-40B4-BE49-F238E27FC236}">
                <a16:creationId xmlns:a16="http://schemas.microsoft.com/office/drawing/2014/main" id="{F055201C-D96A-AD4A-ED6E-C8737C74E272}"/>
              </a:ext>
            </a:extLst>
          </p:cNvPr>
          <p:cNvSpPr>
            <a:spLocks noGrp="1"/>
          </p:cNvSpPr>
          <p:nvPr>
            <p:ph type="sldNum" sz="quarter" idx="12"/>
          </p:nvPr>
        </p:nvSpPr>
        <p:spPr/>
        <p:txBody>
          <a:bodyPr/>
          <a:lstStyle/>
          <a:p>
            <a:fld id="{58FB4751-880F-D840-AAA9-3A15815CC996}" type="slidenum">
              <a:rPr lang="en-US" smtClean="0"/>
              <a:pPr/>
              <a:t>14</a:t>
            </a:fld>
            <a:endParaRPr lang="en-US" dirty="0"/>
          </a:p>
        </p:txBody>
      </p:sp>
      <p:sp>
        <p:nvSpPr>
          <p:cNvPr id="9" name="Title 8">
            <a:extLst>
              <a:ext uri="{FF2B5EF4-FFF2-40B4-BE49-F238E27FC236}">
                <a16:creationId xmlns:a16="http://schemas.microsoft.com/office/drawing/2014/main" id="{5360C3A9-16CF-A840-D684-1E4E4FE84285}"/>
              </a:ext>
            </a:extLst>
          </p:cNvPr>
          <p:cNvSpPr>
            <a:spLocks noGrp="1"/>
          </p:cNvSpPr>
          <p:nvPr>
            <p:ph type="title"/>
          </p:nvPr>
        </p:nvSpPr>
        <p:spPr>
          <a:xfrm>
            <a:off x="512064" y="508145"/>
            <a:ext cx="10515600" cy="676656"/>
          </a:xfrm>
        </p:spPr>
        <p:txBody>
          <a:bodyPr/>
          <a:lstStyle/>
          <a:p>
            <a:r>
              <a:rPr lang="en-US" sz="2400" b="1" i="0" u="none" strike="noStrike" baseline="0" dirty="0">
                <a:solidFill>
                  <a:schemeClr val="bg2">
                    <a:lumMod val="25000"/>
                  </a:schemeClr>
                </a:solidFill>
                <a:latin typeface="+mn-lt"/>
              </a:rPr>
              <a:t>Leads which are opening email have high probability to convert, Same as</a:t>
            </a:r>
            <a:br>
              <a:rPr lang="en-US" sz="2400" b="1" i="0" u="none" strike="noStrike" baseline="0" dirty="0">
                <a:solidFill>
                  <a:schemeClr val="bg2">
                    <a:lumMod val="25000"/>
                  </a:schemeClr>
                </a:solidFill>
                <a:latin typeface="+mn-lt"/>
              </a:rPr>
            </a:br>
            <a:r>
              <a:rPr lang="en-US" sz="2400" b="1" i="0" u="none" strike="noStrike" baseline="0" dirty="0">
                <a:solidFill>
                  <a:schemeClr val="bg2">
                    <a:lumMod val="25000"/>
                  </a:schemeClr>
                </a:solidFill>
                <a:latin typeface="+mn-lt"/>
              </a:rPr>
              <a:t>Sending SMS will also benefit.</a:t>
            </a:r>
            <a:endParaRPr lang="en-IN" sz="2400" b="1" dirty="0">
              <a:solidFill>
                <a:schemeClr val="bg2">
                  <a:lumMod val="25000"/>
                </a:schemeClr>
              </a:solidFill>
              <a:latin typeface="+mn-lt"/>
            </a:endParaRPr>
          </a:p>
        </p:txBody>
      </p:sp>
      <p:pic>
        <p:nvPicPr>
          <p:cNvPr id="20" name="Picture 19" descr="A screenshot of a graph">
            <a:extLst>
              <a:ext uri="{FF2B5EF4-FFF2-40B4-BE49-F238E27FC236}">
                <a16:creationId xmlns:a16="http://schemas.microsoft.com/office/drawing/2014/main" id="{221315D5-0A92-4D26-CE78-0B9256518452}"/>
              </a:ext>
            </a:extLst>
          </p:cNvPr>
          <p:cNvPicPr>
            <a:picLocks noChangeAspect="1"/>
          </p:cNvPicPr>
          <p:nvPr/>
        </p:nvPicPr>
        <p:blipFill>
          <a:blip r:embed="rId2"/>
          <a:stretch>
            <a:fillRect/>
          </a:stretch>
        </p:blipFill>
        <p:spPr>
          <a:xfrm>
            <a:off x="576072" y="1529895"/>
            <a:ext cx="9631119" cy="4738930"/>
          </a:xfrm>
          <a:prstGeom prst="rect">
            <a:avLst/>
          </a:prstGeom>
        </p:spPr>
      </p:pic>
    </p:spTree>
    <p:extLst>
      <p:ext uri="{BB962C8B-B14F-4D97-AF65-F5344CB8AC3E}">
        <p14:creationId xmlns:p14="http://schemas.microsoft.com/office/powerpoint/2010/main" val="2617117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FD0D831-06D3-89B5-4C06-93C4D5144A8A}"/>
              </a:ext>
            </a:extLst>
          </p:cNvPr>
          <p:cNvSpPr>
            <a:spLocks noGrp="1"/>
          </p:cNvSpPr>
          <p:nvPr>
            <p:ph type="dt" sz="half" idx="10"/>
          </p:nvPr>
        </p:nvSpPr>
        <p:spPr/>
        <p:txBody>
          <a:bodyPr/>
          <a:lstStyle/>
          <a:p>
            <a:r>
              <a:rPr lang="en-US" dirty="0"/>
              <a:t>Feb 2024</a:t>
            </a:r>
          </a:p>
        </p:txBody>
      </p:sp>
      <p:sp>
        <p:nvSpPr>
          <p:cNvPr id="4" name="Footer Placeholder 3">
            <a:extLst>
              <a:ext uri="{FF2B5EF4-FFF2-40B4-BE49-F238E27FC236}">
                <a16:creationId xmlns:a16="http://schemas.microsoft.com/office/drawing/2014/main" id="{06B0F0B4-01EF-8786-2DC1-84F5CEB3FE42}"/>
              </a:ext>
            </a:extLst>
          </p:cNvPr>
          <p:cNvSpPr>
            <a:spLocks noGrp="1"/>
          </p:cNvSpPr>
          <p:nvPr>
            <p:ph type="ftr" sz="quarter" idx="11"/>
          </p:nvPr>
        </p:nvSpPr>
        <p:spPr/>
        <p:txBody>
          <a:bodyPr/>
          <a:lstStyle/>
          <a:p>
            <a:r>
              <a:rPr lang="en-IN" b="0" i="0" dirty="0">
                <a:solidFill>
                  <a:srgbClr val="000000"/>
                </a:solidFill>
                <a:effectLst/>
                <a:latin typeface="Helvetica Neue"/>
              </a:rPr>
              <a:t>Lead Scoring Case Study</a:t>
            </a:r>
            <a:endParaRPr lang="en-US" dirty="0"/>
          </a:p>
        </p:txBody>
      </p:sp>
      <p:sp>
        <p:nvSpPr>
          <p:cNvPr id="5" name="Slide Number Placeholder 4">
            <a:extLst>
              <a:ext uri="{FF2B5EF4-FFF2-40B4-BE49-F238E27FC236}">
                <a16:creationId xmlns:a16="http://schemas.microsoft.com/office/drawing/2014/main" id="{BAA17F69-8F44-1467-D9F1-673A928060A2}"/>
              </a:ext>
            </a:extLst>
          </p:cNvPr>
          <p:cNvSpPr>
            <a:spLocks noGrp="1"/>
          </p:cNvSpPr>
          <p:nvPr>
            <p:ph type="sldNum" sz="quarter" idx="12"/>
          </p:nvPr>
        </p:nvSpPr>
        <p:spPr/>
        <p:txBody>
          <a:bodyPr/>
          <a:lstStyle/>
          <a:p>
            <a:fld id="{58FB4751-880F-D840-AAA9-3A15815CC996}" type="slidenum">
              <a:rPr lang="en-US" smtClean="0"/>
              <a:pPr/>
              <a:t>15</a:t>
            </a:fld>
            <a:endParaRPr lang="en-US" dirty="0"/>
          </a:p>
        </p:txBody>
      </p:sp>
      <p:pic>
        <p:nvPicPr>
          <p:cNvPr id="23" name="Content Placeholder 22" descr="A graph of different colored bars&#10;&#10;Description automatically generated with medium confidence">
            <a:extLst>
              <a:ext uri="{FF2B5EF4-FFF2-40B4-BE49-F238E27FC236}">
                <a16:creationId xmlns:a16="http://schemas.microsoft.com/office/drawing/2014/main" id="{89ED592F-DE6A-12F6-F3CC-D56DCEFA49A3}"/>
              </a:ext>
            </a:extLst>
          </p:cNvPr>
          <p:cNvPicPr>
            <a:picLocks noGrp="1" noChangeAspect="1"/>
          </p:cNvPicPr>
          <p:nvPr>
            <p:ph sz="quarter" idx="4"/>
          </p:nvPr>
        </p:nvPicPr>
        <p:blipFill>
          <a:blip r:embed="rId2"/>
          <a:stretch>
            <a:fillRect/>
          </a:stretch>
        </p:blipFill>
        <p:spPr>
          <a:xfrm>
            <a:off x="859536" y="615821"/>
            <a:ext cx="9005673" cy="5026109"/>
          </a:xfrm>
        </p:spPr>
      </p:pic>
    </p:spTree>
    <p:extLst>
      <p:ext uri="{BB962C8B-B14F-4D97-AF65-F5344CB8AC3E}">
        <p14:creationId xmlns:p14="http://schemas.microsoft.com/office/powerpoint/2010/main" val="306134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32C66-C2E4-6145-EEEC-97EAEF2C95F2}"/>
              </a:ext>
            </a:extLst>
          </p:cNvPr>
          <p:cNvSpPr>
            <a:spLocks noGrp="1"/>
          </p:cNvSpPr>
          <p:nvPr>
            <p:ph type="title"/>
          </p:nvPr>
        </p:nvSpPr>
        <p:spPr>
          <a:xfrm>
            <a:off x="576072" y="365759"/>
            <a:ext cx="10515600" cy="825345"/>
          </a:xfrm>
        </p:spPr>
        <p:txBody>
          <a:bodyPr/>
          <a:lstStyle/>
          <a:p>
            <a:r>
              <a:rPr lang="en-IN" b="0" i="0" u="none" strike="noStrike" baseline="0" dirty="0">
                <a:solidFill>
                  <a:schemeClr val="bg2">
                    <a:lumMod val="25000"/>
                  </a:schemeClr>
                </a:solidFill>
              </a:rPr>
              <a:t>Correlation</a:t>
            </a:r>
            <a:br>
              <a:rPr lang="en-IN" b="0" i="0" u="none" strike="noStrike" baseline="0" dirty="0">
                <a:solidFill>
                  <a:schemeClr val="bg2">
                    <a:lumMod val="25000"/>
                  </a:schemeClr>
                </a:solidFill>
              </a:rPr>
            </a:br>
            <a:br>
              <a:rPr lang="en-IN" sz="1800" b="0" i="0" u="none" strike="noStrike" baseline="0" dirty="0">
                <a:solidFill>
                  <a:srgbClr val="ECECEC"/>
                </a:solidFill>
                <a:latin typeface="CIDFont+F1"/>
              </a:rPr>
            </a:br>
            <a:r>
              <a:rPr lang="en-US" sz="2400" b="0" i="0" u="none" strike="noStrike" baseline="0" dirty="0">
                <a:solidFill>
                  <a:schemeClr val="bg2">
                    <a:lumMod val="25000"/>
                  </a:schemeClr>
                </a:solidFill>
                <a:latin typeface="CIDFont+F1"/>
              </a:rPr>
              <a:t>There is no correlation between the variables</a:t>
            </a:r>
            <a:endParaRPr lang="en-IN" sz="2400" dirty="0">
              <a:solidFill>
                <a:schemeClr val="bg2">
                  <a:lumMod val="25000"/>
                </a:schemeClr>
              </a:solidFill>
            </a:endParaRPr>
          </a:p>
        </p:txBody>
      </p:sp>
      <p:sp>
        <p:nvSpPr>
          <p:cNvPr id="15" name="Date Placeholder 14">
            <a:extLst>
              <a:ext uri="{FF2B5EF4-FFF2-40B4-BE49-F238E27FC236}">
                <a16:creationId xmlns:a16="http://schemas.microsoft.com/office/drawing/2014/main" id="{DAFE8479-D152-DBB3-B497-9E150BF8E3FB}"/>
              </a:ext>
            </a:extLst>
          </p:cNvPr>
          <p:cNvSpPr>
            <a:spLocks noGrp="1"/>
          </p:cNvSpPr>
          <p:nvPr>
            <p:ph type="dt" sz="half" idx="10"/>
          </p:nvPr>
        </p:nvSpPr>
        <p:spPr/>
        <p:txBody>
          <a:bodyPr/>
          <a:lstStyle/>
          <a:p>
            <a:r>
              <a:rPr lang="en-US" dirty="0"/>
              <a:t>Feb 2024</a:t>
            </a:r>
          </a:p>
        </p:txBody>
      </p:sp>
      <p:sp>
        <p:nvSpPr>
          <p:cNvPr id="16" name="Footer Placeholder 15">
            <a:extLst>
              <a:ext uri="{FF2B5EF4-FFF2-40B4-BE49-F238E27FC236}">
                <a16:creationId xmlns:a16="http://schemas.microsoft.com/office/drawing/2014/main" id="{2AF9743D-FB2F-D55B-664E-D10971832E05}"/>
              </a:ext>
            </a:extLst>
          </p:cNvPr>
          <p:cNvSpPr>
            <a:spLocks noGrp="1"/>
          </p:cNvSpPr>
          <p:nvPr>
            <p:ph type="ftr" sz="quarter" idx="11"/>
          </p:nvPr>
        </p:nvSpPr>
        <p:spPr/>
        <p:txBody>
          <a:bodyPr/>
          <a:lstStyle/>
          <a:p>
            <a:r>
              <a:rPr lang="en-IN" b="0" i="0" dirty="0">
                <a:solidFill>
                  <a:srgbClr val="000000"/>
                </a:solidFill>
                <a:effectLst/>
                <a:latin typeface="Helvetica Neue"/>
              </a:rPr>
              <a:t>Lead Scoring Case Study</a:t>
            </a:r>
            <a:endParaRPr lang="en-US" dirty="0"/>
          </a:p>
        </p:txBody>
      </p:sp>
      <p:sp>
        <p:nvSpPr>
          <p:cNvPr id="17" name="Slide Number Placeholder 16">
            <a:extLst>
              <a:ext uri="{FF2B5EF4-FFF2-40B4-BE49-F238E27FC236}">
                <a16:creationId xmlns:a16="http://schemas.microsoft.com/office/drawing/2014/main" id="{AEDA8437-5178-72DF-1B5B-CF1B0CA17950}"/>
              </a:ext>
            </a:extLst>
          </p:cNvPr>
          <p:cNvSpPr>
            <a:spLocks noGrp="1"/>
          </p:cNvSpPr>
          <p:nvPr>
            <p:ph type="sldNum" sz="quarter" idx="12"/>
          </p:nvPr>
        </p:nvSpPr>
        <p:spPr/>
        <p:txBody>
          <a:bodyPr/>
          <a:lstStyle/>
          <a:p>
            <a:fld id="{58FB4751-880F-D840-AAA9-3A15815CC996}" type="slidenum">
              <a:rPr lang="en-US" smtClean="0"/>
              <a:t>16</a:t>
            </a:fld>
            <a:endParaRPr lang="en-US" dirty="0"/>
          </a:p>
        </p:txBody>
      </p:sp>
      <p:pic>
        <p:nvPicPr>
          <p:cNvPr id="19" name="Picture 18" descr="A colorful squares with text&#10;&#10;Description automatically generated with medium confidence">
            <a:extLst>
              <a:ext uri="{FF2B5EF4-FFF2-40B4-BE49-F238E27FC236}">
                <a16:creationId xmlns:a16="http://schemas.microsoft.com/office/drawing/2014/main" id="{5A356EE8-2615-FA04-9E48-947A4D400DA0}"/>
              </a:ext>
            </a:extLst>
          </p:cNvPr>
          <p:cNvPicPr>
            <a:picLocks noChangeAspect="1"/>
          </p:cNvPicPr>
          <p:nvPr/>
        </p:nvPicPr>
        <p:blipFill>
          <a:blip r:embed="rId2"/>
          <a:stretch>
            <a:fillRect/>
          </a:stretch>
        </p:blipFill>
        <p:spPr>
          <a:xfrm>
            <a:off x="576072" y="1502001"/>
            <a:ext cx="9412013" cy="4651911"/>
          </a:xfrm>
          <a:prstGeom prst="rect">
            <a:avLst/>
          </a:prstGeom>
        </p:spPr>
      </p:pic>
    </p:spTree>
    <p:extLst>
      <p:ext uri="{BB962C8B-B14F-4D97-AF65-F5344CB8AC3E}">
        <p14:creationId xmlns:p14="http://schemas.microsoft.com/office/powerpoint/2010/main" val="2691979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7744EB-FD22-F990-E7BE-06D7280ECE7F}"/>
              </a:ext>
            </a:extLst>
          </p:cNvPr>
          <p:cNvSpPr>
            <a:spLocks noGrp="1"/>
          </p:cNvSpPr>
          <p:nvPr>
            <p:ph type="body" idx="1"/>
          </p:nvPr>
        </p:nvSpPr>
        <p:spPr>
          <a:xfrm>
            <a:off x="576072" y="1621846"/>
            <a:ext cx="6225944" cy="4200456"/>
          </a:xfrm>
        </p:spPr>
        <p:txBody>
          <a:bodyPr>
            <a:normAutofit/>
          </a:bodyPr>
          <a:lstStyle/>
          <a:p>
            <a:pPr marL="342900" indent="-342900">
              <a:buFont typeface="Wingdings" panose="05000000000000000000" pitchFamily="2" charset="2"/>
              <a:buChar char="v"/>
            </a:pPr>
            <a:r>
              <a:rPr lang="en-US" dirty="0"/>
              <a:t>Splitting the Data into Training and Testing Sets</a:t>
            </a:r>
          </a:p>
          <a:p>
            <a:pPr marL="342900" indent="-342900">
              <a:buFont typeface="Wingdings" panose="05000000000000000000" pitchFamily="2" charset="2"/>
              <a:buChar char="v"/>
            </a:pPr>
            <a:r>
              <a:rPr lang="en-US" dirty="0"/>
              <a:t>The first basic step for regression is performing a train-test split, we have chosen 70:30 ratio.</a:t>
            </a:r>
          </a:p>
          <a:p>
            <a:pPr marL="342900" indent="-342900">
              <a:buFont typeface="Wingdings" panose="05000000000000000000" pitchFamily="2" charset="2"/>
              <a:buChar char="v"/>
            </a:pPr>
            <a:r>
              <a:rPr lang="en-US" dirty="0"/>
              <a:t>Use RFE for Feature Selection</a:t>
            </a:r>
          </a:p>
          <a:p>
            <a:pPr marL="342900" indent="-342900">
              <a:buFont typeface="Wingdings" panose="05000000000000000000" pitchFamily="2" charset="2"/>
              <a:buChar char="v"/>
            </a:pPr>
            <a:r>
              <a:rPr lang="en-US" dirty="0"/>
              <a:t>Running RFE with 15 variables as output</a:t>
            </a:r>
          </a:p>
          <a:p>
            <a:pPr marL="342900" indent="-342900">
              <a:buFont typeface="Wingdings" panose="05000000000000000000" pitchFamily="2" charset="2"/>
              <a:buChar char="v"/>
            </a:pPr>
            <a:r>
              <a:rPr lang="en-US" dirty="0"/>
              <a:t>Building Model by removing the variable whose p-value is greater than 0.05 and </a:t>
            </a:r>
            <a:r>
              <a:rPr lang="en-US" dirty="0" err="1"/>
              <a:t>vif</a:t>
            </a:r>
            <a:r>
              <a:rPr lang="en-US" dirty="0"/>
              <a:t> value is greater than 5</a:t>
            </a:r>
          </a:p>
          <a:p>
            <a:pPr marL="342900" indent="-342900">
              <a:buFont typeface="Wingdings" panose="05000000000000000000" pitchFamily="2" charset="2"/>
              <a:buChar char="v"/>
            </a:pPr>
            <a:r>
              <a:rPr lang="en-US" dirty="0"/>
              <a:t>Predictions on test data set</a:t>
            </a:r>
          </a:p>
          <a:p>
            <a:pPr marL="342900" indent="-342900">
              <a:buFont typeface="Wingdings" panose="05000000000000000000" pitchFamily="2" charset="2"/>
              <a:buChar char="v"/>
            </a:pPr>
            <a:r>
              <a:rPr lang="en-US" dirty="0"/>
              <a:t>Overall accuracy 81%</a:t>
            </a:r>
            <a:endParaRPr lang="en-IN" dirty="0"/>
          </a:p>
        </p:txBody>
      </p:sp>
      <p:sp>
        <p:nvSpPr>
          <p:cNvPr id="6" name="Date Placeholder 5">
            <a:extLst>
              <a:ext uri="{FF2B5EF4-FFF2-40B4-BE49-F238E27FC236}">
                <a16:creationId xmlns:a16="http://schemas.microsoft.com/office/drawing/2014/main" id="{43F6F84C-6B03-2A7A-8FB4-84FD3D478A8F}"/>
              </a:ext>
            </a:extLst>
          </p:cNvPr>
          <p:cNvSpPr>
            <a:spLocks noGrp="1"/>
          </p:cNvSpPr>
          <p:nvPr>
            <p:ph type="dt" sz="half" idx="10"/>
          </p:nvPr>
        </p:nvSpPr>
        <p:spPr/>
        <p:txBody>
          <a:bodyPr/>
          <a:lstStyle/>
          <a:p>
            <a:r>
              <a:rPr lang="en-US" dirty="0"/>
              <a:t>Feb 2024</a:t>
            </a:r>
          </a:p>
        </p:txBody>
      </p:sp>
      <p:sp>
        <p:nvSpPr>
          <p:cNvPr id="7" name="Footer Placeholder 6">
            <a:extLst>
              <a:ext uri="{FF2B5EF4-FFF2-40B4-BE49-F238E27FC236}">
                <a16:creationId xmlns:a16="http://schemas.microsoft.com/office/drawing/2014/main" id="{B321BBD4-2C52-33ED-6D96-4DA6071B917C}"/>
              </a:ext>
            </a:extLst>
          </p:cNvPr>
          <p:cNvSpPr>
            <a:spLocks noGrp="1"/>
          </p:cNvSpPr>
          <p:nvPr>
            <p:ph type="ftr" sz="quarter" idx="11"/>
          </p:nvPr>
        </p:nvSpPr>
        <p:spPr/>
        <p:txBody>
          <a:bodyPr/>
          <a:lstStyle/>
          <a:p>
            <a:r>
              <a:rPr lang="en-IN" b="0" i="0" dirty="0">
                <a:solidFill>
                  <a:srgbClr val="000000"/>
                </a:solidFill>
                <a:effectLst/>
                <a:latin typeface="Helvetica Neue"/>
              </a:rPr>
              <a:t>Lead Scoring Case Study</a:t>
            </a:r>
            <a:endParaRPr lang="en-US" dirty="0"/>
          </a:p>
        </p:txBody>
      </p:sp>
      <p:sp>
        <p:nvSpPr>
          <p:cNvPr id="8" name="Slide Number Placeholder 7">
            <a:extLst>
              <a:ext uri="{FF2B5EF4-FFF2-40B4-BE49-F238E27FC236}">
                <a16:creationId xmlns:a16="http://schemas.microsoft.com/office/drawing/2014/main" id="{6663FF5B-DA43-9C8B-190C-528DDE4BC51E}"/>
              </a:ext>
            </a:extLst>
          </p:cNvPr>
          <p:cNvSpPr>
            <a:spLocks noGrp="1"/>
          </p:cNvSpPr>
          <p:nvPr>
            <p:ph type="sldNum" sz="quarter" idx="12"/>
          </p:nvPr>
        </p:nvSpPr>
        <p:spPr/>
        <p:txBody>
          <a:bodyPr/>
          <a:lstStyle/>
          <a:p>
            <a:fld id="{58FB4751-880F-D840-AAA9-3A15815CC996}" type="slidenum">
              <a:rPr lang="en-US" smtClean="0"/>
              <a:pPr/>
              <a:t>17</a:t>
            </a:fld>
            <a:endParaRPr lang="en-US" dirty="0"/>
          </a:p>
        </p:txBody>
      </p:sp>
      <p:sp>
        <p:nvSpPr>
          <p:cNvPr id="9" name="Title 8">
            <a:extLst>
              <a:ext uri="{FF2B5EF4-FFF2-40B4-BE49-F238E27FC236}">
                <a16:creationId xmlns:a16="http://schemas.microsoft.com/office/drawing/2014/main" id="{4B3607B6-E550-DB1D-80BA-A7ADC4500351}"/>
              </a:ext>
            </a:extLst>
          </p:cNvPr>
          <p:cNvSpPr>
            <a:spLocks noGrp="1"/>
          </p:cNvSpPr>
          <p:nvPr>
            <p:ph type="title"/>
          </p:nvPr>
        </p:nvSpPr>
        <p:spPr>
          <a:xfrm>
            <a:off x="576072" y="419877"/>
            <a:ext cx="10515600" cy="634483"/>
          </a:xfrm>
        </p:spPr>
        <p:txBody>
          <a:bodyPr/>
          <a:lstStyle/>
          <a:p>
            <a:r>
              <a:rPr lang="en-IN" b="0" i="0" u="none" strike="noStrike" baseline="0" dirty="0">
                <a:solidFill>
                  <a:schemeClr val="bg2">
                    <a:lumMod val="25000"/>
                  </a:schemeClr>
                </a:solidFill>
              </a:rPr>
              <a:t>Model Evaluation</a:t>
            </a:r>
            <a:endParaRPr lang="en-IN" dirty="0">
              <a:solidFill>
                <a:schemeClr val="bg2">
                  <a:lumMod val="25000"/>
                </a:schemeClr>
              </a:solidFill>
            </a:endParaRPr>
          </a:p>
        </p:txBody>
      </p:sp>
    </p:spTree>
    <p:extLst>
      <p:ext uri="{BB962C8B-B14F-4D97-AF65-F5344CB8AC3E}">
        <p14:creationId xmlns:p14="http://schemas.microsoft.com/office/powerpoint/2010/main" val="3440892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24385D-5629-50D1-5C29-411B2B29DFE3}"/>
              </a:ext>
            </a:extLst>
          </p:cNvPr>
          <p:cNvSpPr>
            <a:spLocks noGrp="1"/>
          </p:cNvSpPr>
          <p:nvPr>
            <p:ph type="body" idx="1"/>
          </p:nvPr>
        </p:nvSpPr>
        <p:spPr>
          <a:xfrm>
            <a:off x="678709" y="978408"/>
            <a:ext cx="6897748" cy="1037004"/>
          </a:xfrm>
        </p:spPr>
        <p:txBody>
          <a:bodyPr>
            <a:normAutofit fontScale="25000" lnSpcReduction="20000"/>
          </a:bodyPr>
          <a:lstStyle/>
          <a:p>
            <a:pPr algn="l"/>
            <a:endParaRPr lang="en-IN" sz="4400" b="0" i="0" u="none" strike="noStrike" baseline="0" dirty="0">
              <a:solidFill>
                <a:srgbClr val="000000"/>
              </a:solidFill>
              <a:latin typeface="Calibri" panose="020F0502020204030204" pitchFamily="34" charset="0"/>
            </a:endParaRPr>
          </a:p>
          <a:p>
            <a:pPr marL="571500" indent="-571500">
              <a:buFont typeface="Wingdings" panose="05000000000000000000" pitchFamily="2" charset="2"/>
              <a:buChar char="§"/>
            </a:pPr>
            <a:r>
              <a:rPr lang="en-US" sz="4400" b="1" i="0" u="none" strike="noStrike" baseline="0" dirty="0">
                <a:solidFill>
                  <a:schemeClr val="bg1"/>
                </a:solidFill>
                <a:latin typeface="+mn-lt"/>
              </a:rPr>
              <a:t>Finding Optimal Cut off Point</a:t>
            </a:r>
          </a:p>
          <a:p>
            <a:pPr marL="571500" indent="-571500">
              <a:buFont typeface="Wingdings" panose="05000000000000000000" pitchFamily="2" charset="2"/>
              <a:buChar char="§"/>
            </a:pPr>
            <a:r>
              <a:rPr lang="en-US" sz="4400" b="1" i="0" u="none" strike="noStrike" baseline="0" dirty="0">
                <a:solidFill>
                  <a:schemeClr val="bg1"/>
                </a:solidFill>
                <a:latin typeface="+mn-lt"/>
              </a:rPr>
              <a:t>Optimal cut off probability is that </a:t>
            </a:r>
          </a:p>
          <a:p>
            <a:pPr marL="571500" indent="-571500">
              <a:buFont typeface="Wingdings" panose="05000000000000000000" pitchFamily="2" charset="2"/>
              <a:buChar char="§"/>
            </a:pPr>
            <a:r>
              <a:rPr lang="en-US" sz="4400" b="1" i="0" u="none" strike="noStrike" baseline="0" dirty="0">
                <a:solidFill>
                  <a:schemeClr val="bg1"/>
                </a:solidFill>
                <a:latin typeface="+mn-lt"/>
              </a:rPr>
              <a:t>probability where we get balanced sensitivity and specificity.</a:t>
            </a:r>
          </a:p>
          <a:p>
            <a:pPr marL="571500" indent="-571500">
              <a:buFont typeface="Wingdings" panose="05000000000000000000" pitchFamily="2" charset="2"/>
              <a:buChar char="§"/>
            </a:pPr>
            <a:r>
              <a:rPr lang="en-US" sz="4400" b="1" i="0" u="none" strike="noStrike" baseline="0" dirty="0">
                <a:solidFill>
                  <a:schemeClr val="bg1"/>
                </a:solidFill>
                <a:latin typeface="+mn-lt"/>
              </a:rPr>
              <a:t>From the second graph it is visible that the optimal cut off is at 0.35.</a:t>
            </a:r>
          </a:p>
          <a:p>
            <a:endParaRPr lang="en-IN" dirty="0"/>
          </a:p>
        </p:txBody>
      </p:sp>
      <p:pic>
        <p:nvPicPr>
          <p:cNvPr id="13" name="Content Placeholder 12" descr="A graph of a positive rate&#10;&#10;Description automatically generated">
            <a:extLst>
              <a:ext uri="{FF2B5EF4-FFF2-40B4-BE49-F238E27FC236}">
                <a16:creationId xmlns:a16="http://schemas.microsoft.com/office/drawing/2014/main" id="{B483C93C-F8D2-64D7-D9DD-4D15D8A6B024}"/>
              </a:ext>
            </a:extLst>
          </p:cNvPr>
          <p:cNvPicPr>
            <a:picLocks noGrp="1" noChangeAspect="1"/>
          </p:cNvPicPr>
          <p:nvPr>
            <p:ph sz="half" idx="2"/>
          </p:nvPr>
        </p:nvPicPr>
        <p:blipFill>
          <a:blip r:embed="rId2"/>
          <a:stretch>
            <a:fillRect/>
          </a:stretch>
        </p:blipFill>
        <p:spPr>
          <a:xfrm>
            <a:off x="576072" y="3341787"/>
            <a:ext cx="2944812" cy="2617739"/>
          </a:xfrm>
        </p:spPr>
      </p:pic>
      <p:sp>
        <p:nvSpPr>
          <p:cNvPr id="4" name="Text Placeholder 3">
            <a:extLst>
              <a:ext uri="{FF2B5EF4-FFF2-40B4-BE49-F238E27FC236}">
                <a16:creationId xmlns:a16="http://schemas.microsoft.com/office/drawing/2014/main" id="{2D4E2A2F-31D8-5D1F-7BC8-5B82FB34E59D}"/>
              </a:ext>
            </a:extLst>
          </p:cNvPr>
          <p:cNvSpPr>
            <a:spLocks noGrp="1"/>
          </p:cNvSpPr>
          <p:nvPr>
            <p:ph type="body" sz="quarter" idx="3"/>
          </p:nvPr>
        </p:nvSpPr>
        <p:spPr>
          <a:xfrm>
            <a:off x="678709" y="2276855"/>
            <a:ext cx="9277055" cy="830425"/>
          </a:xfrm>
        </p:spPr>
        <p:txBody>
          <a:bodyPr>
            <a:normAutofit fontScale="70000" lnSpcReduction="20000"/>
          </a:bodyPr>
          <a:lstStyle/>
          <a:p>
            <a:pPr algn="l"/>
            <a:r>
              <a:rPr lang="en-US" sz="1800" b="1" i="0" u="none" strike="noStrike" baseline="0" dirty="0">
                <a:latin typeface="+mn-lt"/>
              </a:rPr>
              <a:t>0.42 is the tradeoff between Precision and Recall -</a:t>
            </a:r>
          </a:p>
          <a:p>
            <a:pPr algn="l"/>
            <a:r>
              <a:rPr lang="en-US" sz="1800" b="1" i="0" u="none" strike="noStrike" baseline="0" dirty="0">
                <a:latin typeface="+mn-lt"/>
              </a:rPr>
              <a:t>Thus, we can safely choose to consider any Prospect Lead with Conversion Probability higher than</a:t>
            </a:r>
          </a:p>
          <a:p>
            <a:pPr algn="l"/>
            <a:r>
              <a:rPr lang="en-US" sz="1800" b="1" i="0" u="none" strike="noStrike" baseline="0" dirty="0">
                <a:latin typeface="+mn-lt"/>
              </a:rPr>
              <a:t>42 % to be a hot Lead</a:t>
            </a:r>
            <a:endParaRPr lang="en-IN" b="1" dirty="0">
              <a:latin typeface="+mn-lt"/>
            </a:endParaRPr>
          </a:p>
        </p:txBody>
      </p:sp>
      <p:pic>
        <p:nvPicPr>
          <p:cNvPr id="15" name="Content Placeholder 14" descr="A graph with different colored lines&#10;&#10;Description automatically generated">
            <a:extLst>
              <a:ext uri="{FF2B5EF4-FFF2-40B4-BE49-F238E27FC236}">
                <a16:creationId xmlns:a16="http://schemas.microsoft.com/office/drawing/2014/main" id="{A9874103-FECF-7B9C-0CBB-00A96A847256}"/>
              </a:ext>
            </a:extLst>
          </p:cNvPr>
          <p:cNvPicPr>
            <a:picLocks noGrp="1" noChangeAspect="1"/>
          </p:cNvPicPr>
          <p:nvPr>
            <p:ph sz="quarter" idx="4"/>
          </p:nvPr>
        </p:nvPicPr>
        <p:blipFill>
          <a:blip r:embed="rId3"/>
          <a:stretch>
            <a:fillRect/>
          </a:stretch>
        </p:blipFill>
        <p:spPr>
          <a:xfrm>
            <a:off x="4730395" y="3341787"/>
            <a:ext cx="2944813" cy="2617738"/>
          </a:xfrm>
        </p:spPr>
      </p:pic>
      <p:sp>
        <p:nvSpPr>
          <p:cNvPr id="6" name="Date Placeholder 5">
            <a:extLst>
              <a:ext uri="{FF2B5EF4-FFF2-40B4-BE49-F238E27FC236}">
                <a16:creationId xmlns:a16="http://schemas.microsoft.com/office/drawing/2014/main" id="{0BA3DCAA-C4B0-57D7-8917-68A8AF0CAE28}"/>
              </a:ext>
            </a:extLst>
          </p:cNvPr>
          <p:cNvSpPr>
            <a:spLocks noGrp="1"/>
          </p:cNvSpPr>
          <p:nvPr>
            <p:ph type="dt" sz="half" idx="10"/>
          </p:nvPr>
        </p:nvSpPr>
        <p:spPr/>
        <p:txBody>
          <a:bodyPr/>
          <a:lstStyle/>
          <a:p>
            <a:r>
              <a:rPr lang="en-US" dirty="0"/>
              <a:t>Feb 2024</a:t>
            </a:r>
          </a:p>
        </p:txBody>
      </p:sp>
      <p:sp>
        <p:nvSpPr>
          <p:cNvPr id="7" name="Footer Placeholder 6">
            <a:extLst>
              <a:ext uri="{FF2B5EF4-FFF2-40B4-BE49-F238E27FC236}">
                <a16:creationId xmlns:a16="http://schemas.microsoft.com/office/drawing/2014/main" id="{DF7B4A34-0FA7-5B52-6029-ADC541FEC0D4}"/>
              </a:ext>
            </a:extLst>
          </p:cNvPr>
          <p:cNvSpPr>
            <a:spLocks noGrp="1"/>
          </p:cNvSpPr>
          <p:nvPr>
            <p:ph type="ftr" sz="quarter" idx="11"/>
          </p:nvPr>
        </p:nvSpPr>
        <p:spPr/>
        <p:txBody>
          <a:bodyPr/>
          <a:lstStyle/>
          <a:p>
            <a:r>
              <a:rPr lang="en-IN" b="0" i="0" dirty="0">
                <a:solidFill>
                  <a:srgbClr val="000000"/>
                </a:solidFill>
                <a:effectLst/>
                <a:latin typeface="Helvetica Neue"/>
              </a:rPr>
              <a:t>Lead Scoring Case Study</a:t>
            </a:r>
            <a:endParaRPr lang="en-US" dirty="0"/>
          </a:p>
        </p:txBody>
      </p:sp>
      <p:sp>
        <p:nvSpPr>
          <p:cNvPr id="8" name="Slide Number Placeholder 7">
            <a:extLst>
              <a:ext uri="{FF2B5EF4-FFF2-40B4-BE49-F238E27FC236}">
                <a16:creationId xmlns:a16="http://schemas.microsoft.com/office/drawing/2014/main" id="{172BACE8-5721-6FB0-6A0F-D24E96AFD35A}"/>
              </a:ext>
            </a:extLst>
          </p:cNvPr>
          <p:cNvSpPr>
            <a:spLocks noGrp="1"/>
          </p:cNvSpPr>
          <p:nvPr>
            <p:ph type="sldNum" sz="quarter" idx="12"/>
          </p:nvPr>
        </p:nvSpPr>
        <p:spPr/>
        <p:txBody>
          <a:bodyPr/>
          <a:lstStyle/>
          <a:p>
            <a:fld id="{58FB4751-880F-D840-AAA9-3A15815CC996}" type="slidenum">
              <a:rPr lang="en-US" smtClean="0"/>
              <a:pPr/>
              <a:t>18</a:t>
            </a:fld>
            <a:endParaRPr lang="en-US" dirty="0"/>
          </a:p>
        </p:txBody>
      </p:sp>
      <p:sp>
        <p:nvSpPr>
          <p:cNvPr id="9" name="Title 8">
            <a:extLst>
              <a:ext uri="{FF2B5EF4-FFF2-40B4-BE49-F238E27FC236}">
                <a16:creationId xmlns:a16="http://schemas.microsoft.com/office/drawing/2014/main" id="{E93F6A21-712C-D997-CE58-92CB2606DBD8}"/>
              </a:ext>
            </a:extLst>
          </p:cNvPr>
          <p:cNvSpPr>
            <a:spLocks noGrp="1"/>
          </p:cNvSpPr>
          <p:nvPr>
            <p:ph type="title"/>
          </p:nvPr>
        </p:nvSpPr>
        <p:spPr>
          <a:xfrm>
            <a:off x="576072" y="301752"/>
            <a:ext cx="10515600" cy="676656"/>
          </a:xfrm>
        </p:spPr>
        <p:txBody>
          <a:bodyPr/>
          <a:lstStyle/>
          <a:p>
            <a:r>
              <a:rPr lang="en-IN" i="0" u="none" strike="noStrike" baseline="0" dirty="0">
                <a:solidFill>
                  <a:schemeClr val="bg2">
                    <a:lumMod val="25000"/>
                  </a:schemeClr>
                </a:solidFill>
              </a:rPr>
              <a:t>ROC Curve</a:t>
            </a:r>
            <a:endParaRPr lang="en-IN" dirty="0">
              <a:solidFill>
                <a:schemeClr val="bg2">
                  <a:lumMod val="25000"/>
                </a:schemeClr>
              </a:solidFill>
            </a:endParaRPr>
          </a:p>
        </p:txBody>
      </p:sp>
      <p:pic>
        <p:nvPicPr>
          <p:cNvPr id="17" name="Content Placeholder 16" descr="A graph of a red and green line&#10;&#10;Description automatically generated">
            <a:extLst>
              <a:ext uri="{FF2B5EF4-FFF2-40B4-BE49-F238E27FC236}">
                <a16:creationId xmlns:a16="http://schemas.microsoft.com/office/drawing/2014/main" id="{A1886149-81A4-174E-E03F-6C54E3BCF774}"/>
              </a:ext>
            </a:extLst>
          </p:cNvPr>
          <p:cNvPicPr>
            <a:picLocks noGrp="1" noChangeAspect="1"/>
          </p:cNvPicPr>
          <p:nvPr>
            <p:ph sz="quarter" idx="14"/>
          </p:nvPr>
        </p:nvPicPr>
        <p:blipFill>
          <a:blip r:embed="rId4"/>
          <a:stretch>
            <a:fillRect/>
          </a:stretch>
        </p:blipFill>
        <p:spPr>
          <a:xfrm>
            <a:off x="8884719" y="3341787"/>
            <a:ext cx="2944812" cy="2617738"/>
          </a:xfrm>
        </p:spPr>
      </p:pic>
    </p:spTree>
    <p:extLst>
      <p:ext uri="{BB962C8B-B14F-4D97-AF65-F5344CB8AC3E}">
        <p14:creationId xmlns:p14="http://schemas.microsoft.com/office/powerpoint/2010/main" val="3736977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a:xfrm>
            <a:off x="494966" y="253021"/>
            <a:ext cx="9144000" cy="564845"/>
          </a:xfrm>
        </p:spPr>
        <p:txBody>
          <a:bodyPr/>
          <a:lstStyle/>
          <a:p>
            <a:r>
              <a:rPr lang="en-IN" sz="4800" i="0" u="none" strike="noStrike" kern="1200" baseline="0" dirty="0">
                <a:solidFill>
                  <a:schemeClr val="tx1"/>
                </a:solidFill>
                <a:latin typeface="+mn-lt"/>
                <a:ea typeface="+mn-ea"/>
                <a:cs typeface="+mn-cs"/>
              </a:rPr>
              <a:t>Conclusion</a:t>
            </a:r>
            <a:endParaRPr lang="en-US" dirty="0"/>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494966" y="890731"/>
            <a:ext cx="6151298" cy="5425382"/>
          </a:xfrm>
        </p:spPr>
        <p:txBody>
          <a:bodyPr>
            <a:noAutofit/>
          </a:bodyPr>
          <a:lstStyle/>
          <a:p>
            <a:r>
              <a:rPr lang="en-US" sz="1600" dirty="0">
                <a:solidFill>
                  <a:schemeClr val="bg2">
                    <a:lumMod val="25000"/>
                  </a:schemeClr>
                </a:solidFill>
              </a:rPr>
              <a:t>I</a:t>
            </a:r>
            <a:r>
              <a:rPr lang="en-US" sz="1600" i="0" u="none" strike="noStrike" baseline="0" dirty="0">
                <a:solidFill>
                  <a:schemeClr val="bg2">
                    <a:lumMod val="25000"/>
                  </a:schemeClr>
                </a:solidFill>
              </a:rPr>
              <a:t>t was found that the variables that mattered the most in the potential buyers are (In descending order): </a:t>
            </a:r>
            <a:br>
              <a:rPr lang="en-US" sz="1600" i="0" u="none" strike="noStrike" baseline="0" dirty="0">
                <a:solidFill>
                  <a:schemeClr val="bg2">
                    <a:lumMod val="25000"/>
                  </a:schemeClr>
                </a:solidFill>
              </a:rPr>
            </a:br>
            <a:endParaRPr lang="en-US" sz="1600" i="0" u="none" strike="noStrike" baseline="0" dirty="0">
              <a:solidFill>
                <a:schemeClr val="bg2">
                  <a:lumMod val="25000"/>
                </a:schemeClr>
              </a:solidFill>
            </a:endParaRPr>
          </a:p>
          <a:p>
            <a:pPr marL="285750" indent="-285750">
              <a:buFont typeface="Wingdings" panose="05000000000000000000" pitchFamily="2" charset="2"/>
              <a:buChar char="Ø"/>
            </a:pPr>
            <a:r>
              <a:rPr lang="en-US" sz="1600" i="0" u="none" strike="noStrike" baseline="0" dirty="0">
                <a:solidFill>
                  <a:schemeClr val="bg2">
                    <a:lumMod val="25000"/>
                  </a:schemeClr>
                </a:solidFill>
              </a:rPr>
              <a:t>The total time spend on the Website. </a:t>
            </a:r>
          </a:p>
          <a:p>
            <a:pPr marL="285750" indent="-285750">
              <a:buFont typeface="Wingdings" panose="05000000000000000000" pitchFamily="2" charset="2"/>
              <a:buChar char="Ø"/>
            </a:pPr>
            <a:r>
              <a:rPr lang="en-US" sz="1600" i="0" u="none" strike="noStrike" baseline="0" dirty="0">
                <a:solidFill>
                  <a:schemeClr val="bg2">
                    <a:lumMod val="25000"/>
                  </a:schemeClr>
                </a:solidFill>
              </a:rPr>
              <a:t>Total number of visits. </a:t>
            </a:r>
          </a:p>
          <a:p>
            <a:pPr marL="285750" indent="-285750">
              <a:buFont typeface="Wingdings" panose="05000000000000000000" pitchFamily="2" charset="2"/>
              <a:buChar char="Ø"/>
            </a:pPr>
            <a:r>
              <a:rPr lang="en-US" sz="1600" i="0" u="none" strike="noStrike" baseline="0" dirty="0">
                <a:solidFill>
                  <a:schemeClr val="bg2">
                    <a:lumMod val="25000"/>
                  </a:schemeClr>
                </a:solidFill>
              </a:rPr>
              <a:t>When the lead source was: </a:t>
            </a:r>
          </a:p>
          <a:p>
            <a:r>
              <a:rPr lang="en-IN" sz="1600" i="0" u="none" strike="noStrike" baseline="0" dirty="0">
                <a:solidFill>
                  <a:schemeClr val="bg2">
                    <a:lumMod val="25000"/>
                  </a:schemeClr>
                </a:solidFill>
              </a:rPr>
              <a:t>    a. Google </a:t>
            </a:r>
          </a:p>
          <a:p>
            <a:r>
              <a:rPr lang="en-IN" sz="1600" i="0" u="none" strike="noStrike" baseline="0" dirty="0">
                <a:solidFill>
                  <a:schemeClr val="bg2">
                    <a:lumMod val="25000"/>
                  </a:schemeClr>
                </a:solidFill>
              </a:rPr>
              <a:t>    b. Direct traffic </a:t>
            </a:r>
          </a:p>
          <a:p>
            <a:r>
              <a:rPr lang="en-IN" sz="1600" i="0" u="none" strike="noStrike" baseline="0" dirty="0">
                <a:solidFill>
                  <a:schemeClr val="bg2">
                    <a:lumMod val="25000"/>
                  </a:schemeClr>
                </a:solidFill>
              </a:rPr>
              <a:t>    c. Organic search </a:t>
            </a:r>
          </a:p>
          <a:p>
            <a:r>
              <a:rPr lang="en-IN" sz="1600" i="0" u="none" strike="noStrike" baseline="0" dirty="0">
                <a:solidFill>
                  <a:schemeClr val="bg2">
                    <a:lumMod val="25000"/>
                  </a:schemeClr>
                </a:solidFill>
              </a:rPr>
              <a:t>    d. </a:t>
            </a:r>
            <a:r>
              <a:rPr lang="en-IN" sz="1600" i="0" u="none" strike="noStrike" baseline="0" dirty="0" err="1">
                <a:solidFill>
                  <a:schemeClr val="bg2">
                    <a:lumMod val="25000"/>
                  </a:schemeClr>
                </a:solidFill>
              </a:rPr>
              <a:t>Welingak</a:t>
            </a:r>
            <a:r>
              <a:rPr lang="en-IN" sz="1600" i="0" u="none" strike="noStrike" baseline="0" dirty="0">
                <a:solidFill>
                  <a:schemeClr val="bg2">
                    <a:lumMod val="25000"/>
                  </a:schemeClr>
                </a:solidFill>
              </a:rPr>
              <a:t> website </a:t>
            </a:r>
          </a:p>
          <a:p>
            <a:pPr marL="285750" indent="-285750">
              <a:buFont typeface="Wingdings" panose="05000000000000000000" pitchFamily="2" charset="2"/>
              <a:buChar char="Ø"/>
            </a:pPr>
            <a:r>
              <a:rPr lang="en-US" sz="1600" i="0" u="none" strike="noStrike" baseline="0" dirty="0">
                <a:solidFill>
                  <a:schemeClr val="bg2">
                    <a:lumMod val="25000"/>
                  </a:schemeClr>
                </a:solidFill>
              </a:rPr>
              <a:t>When the last activity was: </a:t>
            </a:r>
          </a:p>
          <a:p>
            <a:r>
              <a:rPr lang="en-IN" sz="1600" i="0" u="none" strike="noStrike" baseline="0" dirty="0">
                <a:solidFill>
                  <a:schemeClr val="bg2">
                    <a:lumMod val="25000"/>
                  </a:schemeClr>
                </a:solidFill>
              </a:rPr>
              <a:t>    a. SMS </a:t>
            </a:r>
          </a:p>
          <a:p>
            <a:r>
              <a:rPr lang="en-IN" sz="1600" i="0" u="none" strike="noStrike" baseline="0" dirty="0">
                <a:solidFill>
                  <a:schemeClr val="bg2">
                    <a:lumMod val="25000"/>
                  </a:schemeClr>
                </a:solidFill>
              </a:rPr>
              <a:t>    b. Olark chat conversation </a:t>
            </a:r>
          </a:p>
          <a:p>
            <a:pPr marL="285750" indent="-285750">
              <a:buFont typeface="Wingdings" panose="05000000000000000000" pitchFamily="2" charset="2"/>
              <a:buChar char="Ø"/>
            </a:pPr>
            <a:r>
              <a:rPr lang="en-US" sz="1600" i="0" u="none" strike="noStrike" baseline="0" dirty="0">
                <a:solidFill>
                  <a:schemeClr val="bg2">
                    <a:lumMod val="25000"/>
                  </a:schemeClr>
                </a:solidFill>
              </a:rPr>
              <a:t>When the lead origin is Lead add format. </a:t>
            </a:r>
          </a:p>
          <a:p>
            <a:pPr marL="285750" indent="-285750">
              <a:buFont typeface="Wingdings" panose="05000000000000000000" pitchFamily="2" charset="2"/>
              <a:buChar char="Ø"/>
            </a:pPr>
            <a:r>
              <a:rPr lang="en-US" sz="1600" i="0" u="none" strike="noStrike" baseline="0" dirty="0">
                <a:solidFill>
                  <a:schemeClr val="bg2">
                    <a:lumMod val="25000"/>
                  </a:schemeClr>
                </a:solidFill>
              </a:rPr>
              <a:t>When their current occupation is as a working professional.</a:t>
            </a:r>
          </a:p>
          <a:p>
            <a:pPr marL="285750" indent="-285750">
              <a:buFont typeface="Wingdings" panose="05000000000000000000" pitchFamily="2" charset="2"/>
              <a:buChar char="Ø"/>
            </a:pPr>
            <a:r>
              <a:rPr lang="en-US" sz="1600" i="0" u="none" strike="noStrike" baseline="0" dirty="0">
                <a:solidFill>
                  <a:schemeClr val="bg2">
                    <a:lumMod val="25000"/>
                  </a:schemeClr>
                </a:solidFill>
              </a:rPr>
              <a:t>Most of leads current occupation is Unemployed, which means gave more focus on unemployed leads. </a:t>
            </a:r>
            <a:r>
              <a:rPr lang="en-US" sz="1800" b="0" i="0" u="none" strike="noStrike" baseline="0" dirty="0"/>
              <a:t>the lead origin is Lead add format.</a:t>
            </a:r>
            <a:r>
              <a:rPr lang="en-US" sz="1600" i="0" u="none" strike="noStrike" baseline="0" dirty="0">
                <a:solidFill>
                  <a:schemeClr val="bg2">
                    <a:lumMod val="25000"/>
                  </a:schemeClr>
                </a:solidFill>
              </a:rPr>
              <a:t> </a:t>
            </a:r>
          </a:p>
          <a:p>
            <a:pPr marL="285750" indent="-285750">
              <a:buFont typeface="Wingdings" panose="05000000000000000000" pitchFamily="2" charset="2"/>
              <a:buChar char="Ø"/>
            </a:pPr>
            <a:r>
              <a:rPr lang="en-US" sz="1600" i="0" u="none" strike="noStrike" baseline="0" dirty="0">
                <a:solidFill>
                  <a:schemeClr val="bg2">
                    <a:lumMod val="25000"/>
                  </a:schemeClr>
                </a:solidFill>
              </a:rPr>
              <a:t>Keeping these in mind the X Education can flourish as they have an extremely high chance to get almost all the potential buyers to change their mind and buy their courses</a:t>
            </a:r>
            <a:r>
              <a:rPr lang="en-US" sz="2000" i="0" u="none" strike="noStrike" baseline="0" dirty="0">
                <a:solidFill>
                  <a:schemeClr val="bg2">
                    <a:lumMod val="25000"/>
                  </a:schemeClr>
                </a:solidFill>
              </a:rPr>
              <a:t>. </a:t>
            </a:r>
            <a:endParaRPr lang="en-US" sz="2000" dirty="0">
              <a:solidFill>
                <a:schemeClr val="bg2">
                  <a:lumMod val="25000"/>
                </a:schemeClr>
              </a:solidFill>
            </a:endParaRPr>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2"/>
          <a:srcRect l="32" r="32"/>
          <a:stretch>
            <a:fillRect/>
          </a:stretch>
        </p:blipFill>
        <p:spPr/>
      </p:pic>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Feb 2024</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IN" b="0" i="0" dirty="0">
                <a:solidFill>
                  <a:srgbClr val="000000"/>
                </a:solidFill>
                <a:effectLst/>
                <a:latin typeface="Helvetica Neue"/>
              </a:rPr>
              <a:t>Lead Scoring Case Study</a:t>
            </a:r>
            <a:endParaRPr lang="en-US" dirty="0"/>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19</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2067470539"/>
              </p:ext>
            </p:extLst>
          </p:nvPr>
        </p:nvGraphicFramePr>
        <p:xfrm>
          <a:off x="7595507" y="599764"/>
          <a:ext cx="4226379" cy="5257841"/>
        </p:xfrm>
        <a:graphic>
          <a:graphicData uri="http://schemas.openxmlformats.org/drawingml/2006/table">
            <a:tbl>
              <a:tblPr firstRow="1" bandRow="1"/>
              <a:tblGrid>
                <a:gridCol w="4226379">
                  <a:extLst>
                    <a:ext uri="{9D8B030D-6E8A-4147-A177-3AD203B41FA5}">
                      <a16:colId xmlns:a16="http://schemas.microsoft.com/office/drawing/2014/main" val="1563570424"/>
                    </a:ext>
                  </a:extLst>
                </a:gridCol>
              </a:tblGrid>
              <a:tr h="787284">
                <a:tc>
                  <a:txBody>
                    <a:bodyPr/>
                    <a:lstStyle/>
                    <a:p>
                      <a:pPr algn="r"/>
                      <a:r>
                        <a:rPr lang="en-IN" sz="2400" b="0" i="0" u="none" strike="noStrike" kern="1200" baseline="0" dirty="0">
                          <a:solidFill>
                            <a:schemeClr val="tx1"/>
                          </a:solidFill>
                          <a:latin typeface="+mn-lt"/>
                          <a:ea typeface="+mn-ea"/>
                          <a:cs typeface="+mn-cs"/>
                        </a:rPr>
                        <a:t> Problem statement</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400" b="0" i="0" u="none" strike="noStrike" kern="1200" baseline="0" dirty="0">
                          <a:solidFill>
                            <a:schemeClr val="tx1"/>
                          </a:solidFill>
                          <a:latin typeface="+mn-lt"/>
                          <a:ea typeface="+mn-ea"/>
                          <a:cs typeface="+mn-cs"/>
                        </a:rPr>
                        <a:t>Problem approach</a:t>
                      </a:r>
                      <a:endParaRPr lang="en-US" sz="2400" dirty="0">
                        <a:latin typeface="+mn-lt"/>
                        <a:cs typeface="Gill Sans Light" panose="020B0302020104020203" pitchFamily="34" charset="-79"/>
                      </a:endParaRPr>
                    </a:p>
                    <a:p>
                      <a:pPr marL="0" algn="r" defTabSz="914400" rtl="0" eaLnBrk="1" latinLnBrk="0" hangingPunct="1"/>
                      <a:r>
                        <a:rPr lang="en-US" sz="1800" kern="1200" dirty="0">
                          <a:solidFill>
                            <a:schemeClr val="tx1"/>
                          </a:solidFill>
                          <a:latin typeface="+mj-lt"/>
                          <a:ea typeface="+mn-ea"/>
                          <a:cs typeface="+mn-cs"/>
                        </a:rPr>
                        <a:t>7</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br>
                        <a:rPr lang="en-IN" sz="2400" b="0" i="0" u="none" strike="noStrike" kern="1200" baseline="0" dirty="0">
                          <a:solidFill>
                            <a:schemeClr val="tx1"/>
                          </a:solidFill>
                          <a:latin typeface="+mn-lt"/>
                          <a:ea typeface="+mn-ea"/>
                          <a:cs typeface="+mn-cs"/>
                        </a:rPr>
                      </a:br>
                      <a:r>
                        <a:rPr lang="en-IN" sz="2400" b="0" i="0" u="none" strike="noStrike" kern="1200" baseline="0" dirty="0">
                          <a:solidFill>
                            <a:schemeClr val="tx1"/>
                          </a:solidFill>
                          <a:latin typeface="+mn-lt"/>
                          <a:ea typeface="+mn-ea"/>
                          <a:cs typeface="+mn-cs"/>
                        </a:rPr>
                        <a:t>EDA</a:t>
                      </a:r>
                      <a:br>
                        <a:rPr lang="en-US" sz="2400" dirty="0">
                          <a:latin typeface="+mn-lt"/>
                          <a:cs typeface="Gill Sans Light" panose="020B0302020104020203" pitchFamily="34" charset="-79"/>
                        </a:rPr>
                      </a:br>
                      <a:r>
                        <a:rPr lang="en-IN" sz="2400" b="0" i="0" u="none" strike="noStrike" kern="1200" baseline="0" dirty="0">
                          <a:solidFill>
                            <a:schemeClr val="tx1"/>
                          </a:solidFill>
                          <a:latin typeface="+mn-lt"/>
                          <a:ea typeface="+mn-ea"/>
                          <a:cs typeface="+mn-cs"/>
                        </a:rPr>
                        <a:t>Correlations</a:t>
                      </a:r>
                    </a:p>
                    <a:p>
                      <a:pPr marL="0" algn="r" defTabSz="914400" rtl="0" eaLnBrk="1" latinLnBrk="0" hangingPunct="1"/>
                      <a:r>
                        <a:rPr lang="en-US" sz="1800" kern="1200" dirty="0">
                          <a:solidFill>
                            <a:schemeClr val="tx1"/>
                          </a:solidFill>
                          <a:latin typeface="+mj-lt"/>
                          <a:ea typeface="+mn-ea"/>
                          <a:cs typeface="+mn-cs"/>
                        </a:rPr>
                        <a:t>9</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400" b="0" i="0" u="none" strike="noStrike" kern="1200" baseline="0" dirty="0">
                          <a:solidFill>
                            <a:schemeClr val="tx1"/>
                          </a:solidFill>
                          <a:latin typeface="+mn-lt"/>
                          <a:ea typeface="+mn-ea"/>
                          <a:cs typeface="+mn-cs"/>
                        </a:rPr>
                        <a:t>Model Evaluation</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j-lt"/>
                          <a:ea typeface="+mn-ea"/>
                          <a:cs typeface="+mn-cs"/>
                        </a:rPr>
                        <a:t>17</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400" b="0" i="0" u="none" strike="noStrike" kern="1200" baseline="0" dirty="0">
                          <a:solidFill>
                            <a:schemeClr val="tx1"/>
                          </a:solidFill>
                          <a:latin typeface="+mn-lt"/>
                          <a:ea typeface="+mn-ea"/>
                          <a:cs typeface="+mn-cs"/>
                        </a:rPr>
                        <a:t>Conclusion</a:t>
                      </a:r>
                      <a:br>
                        <a:rPr lang="en-US" sz="1800" kern="1200" dirty="0">
                          <a:solidFill>
                            <a:schemeClr val="tx1"/>
                          </a:solidFill>
                          <a:latin typeface="+mj-lt"/>
                          <a:ea typeface="+mn-ea"/>
                          <a:cs typeface="+mn-cs"/>
                        </a:rPr>
                      </a:br>
                      <a:r>
                        <a:rPr lang="en-US" sz="1800" kern="1200" dirty="0">
                          <a:solidFill>
                            <a:schemeClr val="tx1"/>
                          </a:solidFill>
                          <a:latin typeface="+mj-lt"/>
                          <a:ea typeface="+mn-ea"/>
                          <a:cs typeface="+mn-cs"/>
                        </a:rPr>
                        <a:t>19</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sz="4800" dirty="0"/>
              <a:t>Sivagiri</a:t>
            </a:r>
          </a:p>
          <a:p>
            <a:r>
              <a:rPr lang="en-US" dirty="0" err="1">
                <a:hlinkClick r:id="rId2"/>
              </a:rPr>
              <a:t>Github</a:t>
            </a:r>
            <a:endParaRPr lang="en-US" dirty="0"/>
          </a:p>
        </p:txBody>
      </p:sp>
    </p:spTree>
    <p:extLst>
      <p:ext uri="{BB962C8B-B14F-4D97-AF65-F5344CB8AC3E}">
        <p14:creationId xmlns:p14="http://schemas.microsoft.com/office/powerpoint/2010/main" val="257793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IN" sz="4800" b="0" i="0" u="none" strike="noStrike" kern="1200" baseline="0" dirty="0">
                <a:solidFill>
                  <a:schemeClr val="tx1"/>
                </a:solidFill>
                <a:ea typeface="+mn-ea"/>
                <a:cs typeface="+mn-cs"/>
              </a:rPr>
              <a:t>Problem statement</a:t>
            </a:r>
            <a:endParaRPr lang="en-US"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89081" y="1548882"/>
            <a:ext cx="5737074" cy="4404049"/>
          </a:xfrm>
        </p:spPr>
        <p:txBody>
          <a:bodyPr>
            <a:normAutofit fontScale="77500" lnSpcReduction="20000"/>
          </a:bodyPr>
          <a:lstStyle/>
          <a:p>
            <a:pPr marL="285750" indent="-285750" algn="l">
              <a:buFont typeface="Wingdings" panose="05000000000000000000" pitchFamily="2" charset="2"/>
              <a:buChar char="v"/>
            </a:pPr>
            <a:r>
              <a:rPr lang="en-US" sz="1800" b="0" i="0" u="none" strike="noStrike" baseline="0" dirty="0">
                <a:solidFill>
                  <a:schemeClr val="bg2">
                    <a:lumMod val="25000"/>
                  </a:schemeClr>
                </a:solidFill>
              </a:rPr>
              <a:t>An education company named X Education sells online courses to industry professionals.</a:t>
            </a:r>
          </a:p>
          <a:p>
            <a:pPr algn="l"/>
            <a:r>
              <a:rPr lang="en-US" sz="1800" b="0" i="0" u="none" strike="noStrike" baseline="0" dirty="0">
                <a:solidFill>
                  <a:schemeClr val="bg2">
                    <a:lumMod val="25000"/>
                  </a:schemeClr>
                </a:solidFill>
              </a:rPr>
              <a:t>On any given day, many professionals who are interested in the courses land on their website and</a:t>
            </a:r>
          </a:p>
          <a:p>
            <a:pPr algn="l"/>
            <a:r>
              <a:rPr lang="en-US" sz="1800" b="0" i="0" u="none" strike="noStrike" baseline="0" dirty="0">
                <a:solidFill>
                  <a:schemeClr val="bg2">
                    <a:lumMod val="25000"/>
                  </a:schemeClr>
                </a:solidFill>
              </a:rPr>
              <a:t>browse for courses. They have process of form filling on their website after which the company</a:t>
            </a:r>
          </a:p>
          <a:p>
            <a:pPr algn="l"/>
            <a:r>
              <a:rPr lang="en-US" sz="1800" b="0" i="0" u="none" strike="noStrike" baseline="0" dirty="0">
                <a:solidFill>
                  <a:schemeClr val="bg2">
                    <a:lumMod val="25000"/>
                  </a:schemeClr>
                </a:solidFill>
              </a:rPr>
              <a:t>that individual as a lead.</a:t>
            </a:r>
            <a:br>
              <a:rPr lang="en-US" sz="1800" b="0" i="0" u="none" strike="noStrike" baseline="0" dirty="0">
                <a:solidFill>
                  <a:schemeClr val="bg2">
                    <a:lumMod val="25000"/>
                  </a:schemeClr>
                </a:solidFill>
              </a:rPr>
            </a:br>
            <a:endParaRPr lang="en-US" sz="1800" b="0" i="0" u="none" strike="noStrike" baseline="0" dirty="0">
              <a:solidFill>
                <a:schemeClr val="bg2">
                  <a:lumMod val="25000"/>
                </a:schemeClr>
              </a:solidFill>
            </a:endParaRPr>
          </a:p>
          <a:p>
            <a:pPr marL="285750" indent="-285750" algn="l">
              <a:buFont typeface="Wingdings" panose="05000000000000000000" pitchFamily="2" charset="2"/>
              <a:buChar char="v"/>
            </a:pPr>
            <a:r>
              <a:rPr lang="en-US" sz="1800" b="0" i="0" u="none" strike="noStrike" baseline="0" dirty="0">
                <a:solidFill>
                  <a:schemeClr val="bg2">
                    <a:lumMod val="25000"/>
                  </a:schemeClr>
                </a:solidFill>
              </a:rPr>
              <a:t>Once these leads are acquired, employees from the sales team start making calls, writing emails,</a:t>
            </a:r>
          </a:p>
          <a:p>
            <a:pPr algn="l"/>
            <a:r>
              <a:rPr lang="en-US" sz="1800" b="0" i="0" u="none" strike="noStrike" baseline="0" dirty="0">
                <a:solidFill>
                  <a:schemeClr val="bg2">
                    <a:lumMod val="25000"/>
                  </a:schemeClr>
                </a:solidFill>
              </a:rPr>
              <a:t>etc. Through this process, some of the leads get converted while most do not.</a:t>
            </a:r>
            <a:br>
              <a:rPr lang="en-US" sz="1800" b="0" i="0" u="none" strike="noStrike" baseline="0" dirty="0">
                <a:solidFill>
                  <a:schemeClr val="bg2">
                    <a:lumMod val="25000"/>
                  </a:schemeClr>
                </a:solidFill>
              </a:rPr>
            </a:br>
            <a:endParaRPr lang="en-US" sz="1800" b="0" i="0" u="none" strike="noStrike" baseline="0" dirty="0">
              <a:solidFill>
                <a:schemeClr val="bg2">
                  <a:lumMod val="25000"/>
                </a:schemeClr>
              </a:solidFill>
            </a:endParaRPr>
          </a:p>
          <a:p>
            <a:pPr marL="285750" indent="-285750" algn="l">
              <a:buFont typeface="Wingdings" panose="05000000000000000000" pitchFamily="2" charset="2"/>
              <a:buChar char="v"/>
            </a:pPr>
            <a:r>
              <a:rPr lang="en-US" sz="1800" b="0" i="0" u="none" strike="noStrike" baseline="0" dirty="0">
                <a:solidFill>
                  <a:schemeClr val="bg2">
                    <a:lumMod val="25000"/>
                  </a:schemeClr>
                </a:solidFill>
              </a:rPr>
              <a:t>The typical lead conversion rate at X education is around 30%. Now, this means if, say, they</a:t>
            </a:r>
          </a:p>
          <a:p>
            <a:pPr algn="l"/>
            <a:r>
              <a:rPr lang="en-US" sz="1800" b="0" i="0" u="none" strike="noStrike" baseline="0" dirty="0">
                <a:solidFill>
                  <a:schemeClr val="bg2">
                    <a:lumMod val="25000"/>
                  </a:schemeClr>
                </a:solidFill>
              </a:rPr>
              <a:t>acquire 100 leads in a day, only about 30 of them are converted. To make this process more</a:t>
            </a:r>
          </a:p>
          <a:p>
            <a:pPr algn="l"/>
            <a:r>
              <a:rPr lang="en-US" sz="1800" b="0" i="0" u="none" strike="noStrike" baseline="0" dirty="0">
                <a:solidFill>
                  <a:schemeClr val="bg2">
                    <a:lumMod val="25000"/>
                  </a:schemeClr>
                </a:solidFill>
              </a:rPr>
              <a:t>efficient, the company wishes to identify the most potential leads, also known as Hot Leads.</a:t>
            </a:r>
            <a:br>
              <a:rPr lang="en-US" sz="1800" b="0" i="0" u="none" strike="noStrike" baseline="0" dirty="0">
                <a:solidFill>
                  <a:schemeClr val="bg2">
                    <a:lumMod val="25000"/>
                  </a:schemeClr>
                </a:solidFill>
              </a:rPr>
            </a:br>
            <a:endParaRPr lang="en-US" sz="1800" b="0" i="0" u="none" strike="noStrike" baseline="0" dirty="0">
              <a:solidFill>
                <a:schemeClr val="bg2">
                  <a:lumMod val="25000"/>
                </a:schemeClr>
              </a:solidFill>
            </a:endParaRPr>
          </a:p>
          <a:p>
            <a:pPr marL="285750" indent="-285750" algn="l">
              <a:buFont typeface="Wingdings" panose="05000000000000000000" pitchFamily="2" charset="2"/>
              <a:buChar char="v"/>
            </a:pPr>
            <a:r>
              <a:rPr lang="en-US" sz="1800" b="0" i="0" u="none" strike="noStrike" baseline="0" dirty="0">
                <a:solidFill>
                  <a:schemeClr val="bg2">
                    <a:lumMod val="25000"/>
                  </a:schemeClr>
                </a:solidFill>
              </a:rPr>
              <a:t>If they successfully identify this set of leads, the lead conversion rate should go up as the sales</a:t>
            </a:r>
          </a:p>
          <a:p>
            <a:pPr algn="l"/>
            <a:r>
              <a:rPr lang="en-US" sz="1800" b="0" i="0" u="none" strike="noStrike" baseline="0" dirty="0">
                <a:solidFill>
                  <a:schemeClr val="bg2">
                    <a:lumMod val="25000"/>
                  </a:schemeClr>
                </a:solidFill>
              </a:rPr>
              <a:t>team will now be focusing more on communicating with the potential leads rather than making</a:t>
            </a:r>
          </a:p>
          <a:p>
            <a:pPr algn="l"/>
            <a:r>
              <a:rPr lang="en-IN" sz="1800" b="0" i="0" u="none" strike="noStrike" baseline="0" dirty="0">
                <a:solidFill>
                  <a:schemeClr val="bg2">
                    <a:lumMod val="25000"/>
                  </a:schemeClr>
                </a:solidFill>
              </a:rPr>
              <a:t>calls to everyone</a:t>
            </a:r>
            <a:endParaRPr lang="en-US" dirty="0">
              <a:solidFill>
                <a:schemeClr val="bg2">
                  <a:lumMod val="25000"/>
                </a:schemeClr>
              </a:solidFill>
            </a:endParaRPr>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Feb 2024</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IN" b="0" i="0" dirty="0">
                <a:solidFill>
                  <a:srgbClr val="000000"/>
                </a:solidFill>
                <a:effectLst/>
                <a:latin typeface="Helvetica Neue"/>
              </a:rPr>
              <a:t>Lead Scoring Case Study</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p:txBody>
          <a:bodyPr/>
          <a:lstStyle/>
          <a:p>
            <a:r>
              <a:rPr lang="en-IN" sz="2400" b="0" i="0" u="none" strike="noStrike" baseline="0" dirty="0">
                <a:solidFill>
                  <a:schemeClr val="bg2">
                    <a:lumMod val="50000"/>
                  </a:schemeClr>
                </a:solidFill>
                <a:latin typeface="+mj-lt"/>
                <a:ea typeface="Gadugi" panose="020B0502040204020203" pitchFamily="34" charset="0"/>
              </a:rPr>
              <a:t>Business Objective</a:t>
            </a:r>
            <a:endParaRPr lang="en-US" dirty="0">
              <a:solidFill>
                <a:schemeClr val="bg2">
                  <a:lumMod val="50000"/>
                </a:schemeClr>
              </a:solidFill>
              <a:latin typeface="+mj-lt"/>
              <a:ea typeface="Gadugi" panose="020B0502040204020203" pitchFamily="34" charset="0"/>
            </a:endParaRP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2416629" y="2668555"/>
            <a:ext cx="7725746" cy="2659225"/>
          </a:xfrm>
        </p:spPr>
        <p:txBody>
          <a:bodyPr>
            <a:normAutofit fontScale="62500" lnSpcReduction="20000"/>
          </a:bodyPr>
          <a:lstStyle/>
          <a:p>
            <a:pPr marL="457200" indent="-457200" algn="l">
              <a:buFont typeface="Wingdings" panose="05000000000000000000" pitchFamily="2" charset="2"/>
              <a:buChar char="Ø"/>
            </a:pPr>
            <a:r>
              <a:rPr lang="en-US" sz="3100" dirty="0"/>
              <a:t>Lead X wants us to build a model to give every lead a lead score between 0 -100 . So that they can identify the Hot leads and increase their conversion rate as well. </a:t>
            </a:r>
            <a:br>
              <a:rPr lang="en-US" sz="3100" dirty="0"/>
            </a:br>
            <a:endParaRPr lang="en-US" sz="3100" dirty="0"/>
          </a:p>
          <a:p>
            <a:pPr marL="457200" indent="-457200" algn="l">
              <a:buFont typeface="Wingdings" panose="05000000000000000000" pitchFamily="2" charset="2"/>
              <a:buChar char="Ø"/>
            </a:pPr>
            <a:r>
              <a:rPr lang="en-US" sz="3100" dirty="0"/>
              <a:t>The CEO want to achieve a lead conversion rate of 80%.</a:t>
            </a:r>
            <a:br>
              <a:rPr lang="en-US" sz="3100" dirty="0"/>
            </a:br>
            <a:endParaRPr lang="en-US" sz="3100" dirty="0"/>
          </a:p>
          <a:p>
            <a:pPr marL="457200" indent="-457200" algn="l">
              <a:buFont typeface="Wingdings" panose="05000000000000000000" pitchFamily="2" charset="2"/>
              <a:buChar char="Ø"/>
            </a:pPr>
            <a:r>
              <a:rPr lang="en-US" sz="3100" dirty="0"/>
              <a:t>They want the model to be able to handle future constraints as well like Peak time actions required, how to utilize full manpower and after achieving target what should be the approaches.</a:t>
            </a:r>
            <a:br>
              <a:rPr lang="en-US" dirty="0"/>
            </a:br>
            <a:br>
              <a:rPr lang="en-US" dirty="0"/>
            </a:br>
            <a:endParaRPr lang="en-US" dirty="0"/>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Feb 2024</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IN" b="0" i="0" dirty="0">
                <a:solidFill>
                  <a:srgbClr val="000000"/>
                </a:solidFill>
                <a:effectLst/>
                <a:latin typeface="Helvetica Neue"/>
              </a:rPr>
              <a:t>Lead Scoring Case Study</a:t>
            </a:r>
            <a:endParaRPr lang="en-US" dirty="0"/>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4</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p:txBody>
          <a:bodyPr/>
          <a:lstStyle/>
          <a:p>
            <a:r>
              <a:rPr lang="en-US" dirty="0"/>
              <a:t>primary goals</a:t>
            </a:r>
          </a:p>
        </p:txBody>
      </p:sp>
    </p:spTree>
    <p:extLst>
      <p:ext uri="{BB962C8B-B14F-4D97-AF65-F5344CB8AC3E}">
        <p14:creationId xmlns:p14="http://schemas.microsoft.com/office/powerpoint/2010/main" val="52000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FFE6-DEB7-2FC6-41F5-BAFF0FF12474}"/>
              </a:ext>
            </a:extLst>
          </p:cNvPr>
          <p:cNvSpPr>
            <a:spLocks noGrp="1"/>
          </p:cNvSpPr>
          <p:nvPr>
            <p:ph type="title"/>
          </p:nvPr>
        </p:nvSpPr>
        <p:spPr/>
        <p:txBody>
          <a:bodyPr/>
          <a:lstStyle/>
          <a:p>
            <a:r>
              <a:rPr lang="en-US" sz="3600" b="0" i="0" dirty="0">
                <a:solidFill>
                  <a:schemeClr val="bg2">
                    <a:lumMod val="50000"/>
                  </a:schemeClr>
                </a:solidFill>
                <a:effectLst/>
              </a:rPr>
              <a:t>There are quite a few goals for this case study:</a:t>
            </a:r>
            <a:br>
              <a:rPr lang="en-US" sz="1200" b="0" i="0" dirty="0">
                <a:solidFill>
                  <a:srgbClr val="091E42"/>
                </a:solidFill>
                <a:effectLst/>
                <a:latin typeface="freight-text-pro"/>
              </a:rPr>
            </a:br>
            <a:endParaRPr lang="en-IN" sz="2400" dirty="0"/>
          </a:p>
        </p:txBody>
      </p:sp>
      <p:sp>
        <p:nvSpPr>
          <p:cNvPr id="3" name="Content Placeholder 2">
            <a:extLst>
              <a:ext uri="{FF2B5EF4-FFF2-40B4-BE49-F238E27FC236}">
                <a16:creationId xmlns:a16="http://schemas.microsoft.com/office/drawing/2014/main" id="{533CA4AD-315C-5E33-97D0-F71D371E012E}"/>
              </a:ext>
            </a:extLst>
          </p:cNvPr>
          <p:cNvSpPr>
            <a:spLocks noGrp="1"/>
          </p:cNvSpPr>
          <p:nvPr>
            <p:ph idx="1"/>
          </p:nvPr>
        </p:nvSpPr>
        <p:spPr>
          <a:xfrm>
            <a:off x="576072" y="1799315"/>
            <a:ext cx="9363456" cy="3877056"/>
          </a:xfrm>
        </p:spPr>
        <p:txBody>
          <a:bodyPr>
            <a:normAutofit fontScale="92500"/>
          </a:bodyPr>
          <a:lstStyle/>
          <a:p>
            <a:pPr algn="l">
              <a:buFont typeface="Wingdings" panose="05000000000000000000" pitchFamily="2" charset="2"/>
              <a:buChar char="v"/>
            </a:pPr>
            <a:r>
              <a:rPr lang="en-US" b="0" i="0" dirty="0">
                <a:solidFill>
                  <a:schemeClr val="bg2">
                    <a:lumMod val="25000"/>
                  </a:schemeClr>
                </a:solidFill>
                <a:effectLst/>
              </a:rPr>
              <a:t>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p>
          <a:p>
            <a:pPr algn="l">
              <a:buFont typeface="Wingdings" panose="05000000000000000000" pitchFamily="2" charset="2"/>
              <a:buChar char="v"/>
            </a:pPr>
            <a:r>
              <a:rPr lang="en-US" b="0" i="0" dirty="0">
                <a:solidFill>
                  <a:schemeClr val="bg2">
                    <a:lumMod val="25000"/>
                  </a:schemeClr>
                </a:solidFill>
                <a:effectLst/>
              </a:rPr>
              <a:t>There are some more problems presented by the company which  your model should be able to adjust to if the company's requirement   changes in the future so you will need to handle these as well. These problems are provided in a separate doc file. Please fill it based on the logistic regression model you got in the first step. </a:t>
            </a:r>
          </a:p>
          <a:p>
            <a:endParaRPr lang="en-IN" dirty="0"/>
          </a:p>
        </p:txBody>
      </p:sp>
      <p:sp>
        <p:nvSpPr>
          <p:cNvPr id="4" name="Date Placeholder 3">
            <a:extLst>
              <a:ext uri="{FF2B5EF4-FFF2-40B4-BE49-F238E27FC236}">
                <a16:creationId xmlns:a16="http://schemas.microsoft.com/office/drawing/2014/main" id="{676D3427-07F8-7FBD-9679-280CC7D8B0A1}"/>
              </a:ext>
            </a:extLst>
          </p:cNvPr>
          <p:cNvSpPr>
            <a:spLocks noGrp="1"/>
          </p:cNvSpPr>
          <p:nvPr>
            <p:ph type="dt" sz="half" idx="10"/>
          </p:nvPr>
        </p:nvSpPr>
        <p:spPr/>
        <p:txBody>
          <a:bodyPr/>
          <a:lstStyle/>
          <a:p>
            <a:r>
              <a:rPr lang="en-US" dirty="0"/>
              <a:t>Feb 2024</a:t>
            </a:r>
          </a:p>
        </p:txBody>
      </p:sp>
      <p:sp>
        <p:nvSpPr>
          <p:cNvPr id="5" name="Footer Placeholder 4">
            <a:extLst>
              <a:ext uri="{FF2B5EF4-FFF2-40B4-BE49-F238E27FC236}">
                <a16:creationId xmlns:a16="http://schemas.microsoft.com/office/drawing/2014/main" id="{85025763-34E0-EFDF-9B88-335CDEA67464}"/>
              </a:ext>
            </a:extLst>
          </p:cNvPr>
          <p:cNvSpPr>
            <a:spLocks noGrp="1"/>
          </p:cNvSpPr>
          <p:nvPr>
            <p:ph type="ftr" sz="quarter" idx="11"/>
          </p:nvPr>
        </p:nvSpPr>
        <p:spPr/>
        <p:txBody>
          <a:bodyPr/>
          <a:lstStyle/>
          <a:p>
            <a:r>
              <a:rPr lang="en-IN" b="0" i="0" dirty="0">
                <a:solidFill>
                  <a:srgbClr val="000000"/>
                </a:solidFill>
                <a:effectLst/>
                <a:latin typeface="Helvetica Neue"/>
              </a:rPr>
              <a:t>Lead Scoring Case Study</a:t>
            </a:r>
            <a:endParaRPr lang="en-US" dirty="0"/>
          </a:p>
        </p:txBody>
      </p:sp>
      <p:sp>
        <p:nvSpPr>
          <p:cNvPr id="6" name="Slide Number Placeholder 5">
            <a:extLst>
              <a:ext uri="{FF2B5EF4-FFF2-40B4-BE49-F238E27FC236}">
                <a16:creationId xmlns:a16="http://schemas.microsoft.com/office/drawing/2014/main" id="{4EA83473-A0CB-570C-CA23-CDF41A82790F}"/>
              </a:ext>
            </a:extLst>
          </p:cNvPr>
          <p:cNvSpPr>
            <a:spLocks noGrp="1"/>
          </p:cNvSpPr>
          <p:nvPr>
            <p:ph type="sldNum" sz="quarter" idx="12"/>
          </p:nvPr>
        </p:nvSpPr>
        <p:spPr/>
        <p:txBody>
          <a:bodyPr/>
          <a:lstStyle/>
          <a:p>
            <a:fld id="{58FB4751-880F-D840-AAA9-3A15815CC996}" type="slidenum">
              <a:rPr lang="en-US" smtClean="0"/>
              <a:t>6</a:t>
            </a:fld>
            <a:endParaRPr lang="en-US" dirty="0"/>
          </a:p>
        </p:txBody>
      </p:sp>
    </p:spTree>
    <p:extLst>
      <p:ext uri="{BB962C8B-B14F-4D97-AF65-F5344CB8AC3E}">
        <p14:creationId xmlns:p14="http://schemas.microsoft.com/office/powerpoint/2010/main" val="2831098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576071" y="704088"/>
            <a:ext cx="6502620" cy="676656"/>
          </a:xfrm>
        </p:spPr>
        <p:txBody>
          <a:bodyPr anchor="b">
            <a:noAutofit/>
          </a:bodyPr>
          <a:lstStyle/>
          <a:p>
            <a:r>
              <a:rPr lang="en-US" dirty="0"/>
              <a:t>Problem Approach</a:t>
            </a:r>
          </a:p>
        </p:txBody>
      </p:sp>
      <p:sp>
        <p:nvSpPr>
          <p:cNvPr id="14" name="Text Placeholder 13">
            <a:extLst>
              <a:ext uri="{FF2B5EF4-FFF2-40B4-BE49-F238E27FC236}">
                <a16:creationId xmlns:a16="http://schemas.microsoft.com/office/drawing/2014/main" id="{0C2CAEA9-C241-6A39-7366-F0436150C77F}"/>
              </a:ext>
            </a:extLst>
          </p:cNvPr>
          <p:cNvSpPr>
            <a:spLocks noGrp="1"/>
          </p:cNvSpPr>
          <p:nvPr>
            <p:ph type="body" sz="half" idx="2"/>
          </p:nvPr>
        </p:nvSpPr>
        <p:spPr>
          <a:xfrm>
            <a:off x="576072" y="1947671"/>
            <a:ext cx="4572000" cy="4070729"/>
          </a:xfrm>
        </p:spPr>
        <p:txBody>
          <a:bodyPr>
            <a:normAutofit/>
          </a:bodyPr>
          <a:lstStyle/>
          <a:p>
            <a:pPr marL="285750" indent="-285750">
              <a:spcAft>
                <a:spcPts val="600"/>
              </a:spcAft>
              <a:buFont typeface="Wingdings" panose="05000000000000000000" pitchFamily="2" charset="2"/>
              <a:buChar char="§"/>
            </a:pPr>
            <a:r>
              <a:rPr lang="en-US" b="0" i="0" u="none" strike="noStrike" baseline="0" dirty="0"/>
              <a:t>Importing the data and inspecting the </a:t>
            </a:r>
            <a:r>
              <a:rPr lang="en-IN" b="0" i="0" u="none" strike="noStrike" baseline="0" dirty="0"/>
              <a:t>data frame</a:t>
            </a:r>
          </a:p>
          <a:p>
            <a:pPr marL="285750" indent="-285750">
              <a:spcAft>
                <a:spcPts val="600"/>
              </a:spcAft>
              <a:buFont typeface="Wingdings" panose="05000000000000000000" pitchFamily="2" charset="2"/>
              <a:buChar char="§"/>
            </a:pPr>
            <a:r>
              <a:rPr lang="en-IN" b="0" i="0" u="none" strike="noStrike" baseline="0" dirty="0"/>
              <a:t>Data preparation</a:t>
            </a:r>
          </a:p>
          <a:p>
            <a:pPr marL="285750" indent="-285750">
              <a:spcAft>
                <a:spcPts val="600"/>
              </a:spcAft>
              <a:buFont typeface="Wingdings" panose="05000000000000000000" pitchFamily="2" charset="2"/>
              <a:buChar char="§"/>
            </a:pPr>
            <a:r>
              <a:rPr lang="en-IN" b="0" i="0" u="none" strike="noStrike" baseline="0" dirty="0"/>
              <a:t>EDA</a:t>
            </a:r>
          </a:p>
          <a:p>
            <a:pPr marL="285750" indent="-285750">
              <a:spcAft>
                <a:spcPts val="600"/>
              </a:spcAft>
              <a:buFont typeface="Wingdings" panose="05000000000000000000" pitchFamily="2" charset="2"/>
              <a:buChar char="§"/>
            </a:pPr>
            <a:r>
              <a:rPr lang="en-IN" b="0" i="0" u="none" strike="noStrike" baseline="0" dirty="0"/>
              <a:t>Dummy variable creation</a:t>
            </a:r>
          </a:p>
          <a:p>
            <a:pPr marL="285750" indent="-285750">
              <a:spcAft>
                <a:spcPts val="600"/>
              </a:spcAft>
              <a:buFont typeface="Wingdings" panose="05000000000000000000" pitchFamily="2" charset="2"/>
              <a:buChar char="§"/>
            </a:pPr>
            <a:r>
              <a:rPr lang="en-IN" b="0" i="0" u="none" strike="noStrike" baseline="0" dirty="0"/>
              <a:t>Test-Train split</a:t>
            </a:r>
          </a:p>
          <a:p>
            <a:pPr marL="285750" indent="-285750">
              <a:spcAft>
                <a:spcPts val="600"/>
              </a:spcAft>
              <a:buFont typeface="Wingdings" panose="05000000000000000000" pitchFamily="2" charset="2"/>
              <a:buChar char="§"/>
            </a:pPr>
            <a:r>
              <a:rPr lang="en-IN" b="0" i="0" u="none" strike="noStrike" baseline="0" dirty="0"/>
              <a:t>Feature scaling</a:t>
            </a:r>
          </a:p>
          <a:p>
            <a:pPr marL="285750" indent="-285750">
              <a:spcAft>
                <a:spcPts val="600"/>
              </a:spcAft>
              <a:buFont typeface="Wingdings" panose="05000000000000000000" pitchFamily="2" charset="2"/>
              <a:buChar char="§"/>
            </a:pPr>
            <a:r>
              <a:rPr lang="en-IN" b="0" i="0" u="none" strike="noStrike" baseline="0" dirty="0"/>
              <a:t>Correlations</a:t>
            </a:r>
          </a:p>
          <a:p>
            <a:pPr marL="285750" indent="-285750">
              <a:spcAft>
                <a:spcPts val="600"/>
              </a:spcAft>
              <a:buFont typeface="Wingdings" panose="05000000000000000000" pitchFamily="2" charset="2"/>
              <a:buChar char="§"/>
            </a:pPr>
            <a:r>
              <a:rPr lang="en-US" b="0" i="0" u="none" strike="noStrike" baseline="0" dirty="0"/>
              <a:t>Model Building (RFE R-squared VIF and         p-values)</a:t>
            </a:r>
          </a:p>
          <a:p>
            <a:pPr marL="285750" indent="-285750">
              <a:spcAft>
                <a:spcPts val="600"/>
              </a:spcAft>
              <a:buFont typeface="Wingdings" panose="05000000000000000000" pitchFamily="2" charset="2"/>
              <a:buChar char="§"/>
            </a:pPr>
            <a:r>
              <a:rPr lang="en-IN" b="0" i="0" u="none" strike="noStrike" baseline="0" dirty="0"/>
              <a:t>Model Evaluation</a:t>
            </a:r>
          </a:p>
          <a:p>
            <a:pPr marL="285750" indent="-285750">
              <a:spcAft>
                <a:spcPts val="600"/>
              </a:spcAft>
              <a:buFont typeface="Wingdings" panose="05000000000000000000" pitchFamily="2" charset="2"/>
              <a:buChar char="§"/>
            </a:pPr>
            <a:r>
              <a:rPr lang="en-US" b="0" i="0" u="none" strike="noStrike" baseline="0" dirty="0"/>
              <a:t>Making predictions on test set</a:t>
            </a:r>
            <a:endParaRPr lang="en-IN" dirty="0"/>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a:xfrm>
            <a:off x="365760" y="6464808"/>
            <a:ext cx="987552" cy="310896"/>
          </a:xfrm>
        </p:spPr>
        <p:txBody>
          <a:bodyPr anchor="ctr">
            <a:normAutofit/>
          </a:bodyPr>
          <a:lstStyle/>
          <a:p>
            <a:r>
              <a:rPr lang="en-US" dirty="0"/>
              <a:t>Feb 2024</a:t>
            </a:r>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a:xfrm>
            <a:off x="4379976" y="6464808"/>
            <a:ext cx="3438144" cy="310896"/>
          </a:xfrm>
        </p:spPr>
        <p:txBody>
          <a:bodyPr anchor="ctr">
            <a:normAutofit/>
          </a:bodyPr>
          <a:lstStyle/>
          <a:p>
            <a:r>
              <a:rPr lang="en-IN" b="0" i="0" dirty="0">
                <a:solidFill>
                  <a:srgbClr val="000000"/>
                </a:solidFill>
                <a:effectLst/>
                <a:latin typeface="Helvetica Neue"/>
              </a:rPr>
              <a:t>Lead Scoring Case Study</a:t>
            </a:r>
            <a:endParaRPr lang="en-US" dirty="0"/>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7</a:t>
            </a:fld>
            <a:endParaRPr lang="en-US"/>
          </a:p>
        </p:txBody>
      </p:sp>
    </p:spTree>
    <p:extLst>
      <p:ext uri="{BB962C8B-B14F-4D97-AF65-F5344CB8AC3E}">
        <p14:creationId xmlns:p14="http://schemas.microsoft.com/office/powerpoint/2010/main" val="1002104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73323-B3CA-0C84-B347-6865D0153F56}"/>
              </a:ext>
            </a:extLst>
          </p:cNvPr>
          <p:cNvSpPr>
            <a:spLocks noGrp="1"/>
          </p:cNvSpPr>
          <p:nvPr>
            <p:ph type="title"/>
          </p:nvPr>
        </p:nvSpPr>
        <p:spPr/>
        <p:txBody>
          <a:bodyPr/>
          <a:lstStyle/>
          <a:p>
            <a:br>
              <a:rPr lang="en-IN" sz="1800" b="0" i="0" u="none" strike="noStrike" baseline="0" dirty="0">
                <a:solidFill>
                  <a:srgbClr val="000000"/>
                </a:solidFill>
                <a:latin typeface="Trebuchet MS" panose="020B0603020202020204" pitchFamily="34" charset="0"/>
              </a:rPr>
            </a:br>
            <a:r>
              <a:rPr lang="en-IN" b="0" i="0" u="none" strike="noStrike" baseline="0" dirty="0"/>
              <a:t>Data Manipulation</a:t>
            </a:r>
            <a:endParaRPr lang="en-IN" dirty="0"/>
          </a:p>
        </p:txBody>
      </p:sp>
      <p:sp>
        <p:nvSpPr>
          <p:cNvPr id="3" name="Content Placeholder 2">
            <a:extLst>
              <a:ext uri="{FF2B5EF4-FFF2-40B4-BE49-F238E27FC236}">
                <a16:creationId xmlns:a16="http://schemas.microsoft.com/office/drawing/2014/main" id="{B461746B-26AC-9541-8B65-96D65AD9894A}"/>
              </a:ext>
            </a:extLst>
          </p:cNvPr>
          <p:cNvSpPr>
            <a:spLocks noGrp="1"/>
          </p:cNvSpPr>
          <p:nvPr>
            <p:ph idx="1"/>
          </p:nvPr>
        </p:nvSpPr>
        <p:spPr>
          <a:xfrm>
            <a:off x="576072" y="1782147"/>
            <a:ext cx="9363456" cy="3862873"/>
          </a:xfrm>
        </p:spPr>
        <p:txBody>
          <a:bodyPr>
            <a:normAutofit fontScale="70000" lnSpcReduction="20000"/>
          </a:bodyPr>
          <a:lstStyle/>
          <a:p>
            <a:r>
              <a:rPr lang="en-US" dirty="0"/>
              <a:t>Total Number of Rows =37, Total Number of Columns =9240.</a:t>
            </a:r>
          </a:p>
          <a:p>
            <a:r>
              <a:rPr lang="en-US" dirty="0"/>
              <a:t>Single value features like “Magazine”, “Receive More Updates About Our Courses”, “Update me on Supply”</a:t>
            </a:r>
          </a:p>
          <a:p>
            <a:r>
              <a:rPr lang="en-US" dirty="0"/>
              <a:t>Chain Content”, “Get updates on DM Content”, “I agree to pay the amount through cheque” etc. have been dropped.</a:t>
            </a:r>
          </a:p>
          <a:p>
            <a:r>
              <a:rPr lang="en-US" dirty="0"/>
              <a:t>Removing the “Prospect ID” and “Lead Number” which is not necessary for the analysis.</a:t>
            </a:r>
          </a:p>
          <a:p>
            <a:r>
              <a:rPr lang="en-US" dirty="0"/>
              <a:t>After checking for the value counts for some of the object type variables, we find some of the features which has no enough variance, which we have dropped, the features are: “Do Not Call”, “What matters most to you in choosing course”, “Search”, “Newspaper Article”, “X Education Forums”, “Newspaper”, “Digital Advertisement” etc.</a:t>
            </a:r>
          </a:p>
          <a:p>
            <a:r>
              <a:rPr lang="en-US" dirty="0"/>
              <a:t>Dropping the columns having more than 35% as missing value such as ‘How did you hear about X Education’ and ‘Lead Profile’.</a:t>
            </a:r>
          </a:p>
          <a:p>
            <a:pPr marL="0" indent="0">
              <a:buNone/>
            </a:pPr>
            <a:endParaRPr lang="en-IN" dirty="0"/>
          </a:p>
        </p:txBody>
      </p:sp>
      <p:sp>
        <p:nvSpPr>
          <p:cNvPr id="4" name="Date Placeholder 3">
            <a:extLst>
              <a:ext uri="{FF2B5EF4-FFF2-40B4-BE49-F238E27FC236}">
                <a16:creationId xmlns:a16="http://schemas.microsoft.com/office/drawing/2014/main" id="{9282D785-1E39-27AE-BCBA-424282E3BEE2}"/>
              </a:ext>
            </a:extLst>
          </p:cNvPr>
          <p:cNvSpPr>
            <a:spLocks noGrp="1"/>
          </p:cNvSpPr>
          <p:nvPr>
            <p:ph type="dt" sz="half" idx="10"/>
          </p:nvPr>
        </p:nvSpPr>
        <p:spPr/>
        <p:txBody>
          <a:bodyPr/>
          <a:lstStyle/>
          <a:p>
            <a:r>
              <a:rPr lang="en-US" dirty="0"/>
              <a:t>Feb 2024</a:t>
            </a:r>
          </a:p>
        </p:txBody>
      </p:sp>
      <p:sp>
        <p:nvSpPr>
          <p:cNvPr id="5" name="Footer Placeholder 4">
            <a:extLst>
              <a:ext uri="{FF2B5EF4-FFF2-40B4-BE49-F238E27FC236}">
                <a16:creationId xmlns:a16="http://schemas.microsoft.com/office/drawing/2014/main" id="{ED425F75-EE13-96FF-61A2-DF537A5945DB}"/>
              </a:ext>
            </a:extLst>
          </p:cNvPr>
          <p:cNvSpPr>
            <a:spLocks noGrp="1"/>
          </p:cNvSpPr>
          <p:nvPr>
            <p:ph type="ftr" sz="quarter" idx="11"/>
          </p:nvPr>
        </p:nvSpPr>
        <p:spPr/>
        <p:txBody>
          <a:bodyPr/>
          <a:lstStyle/>
          <a:p>
            <a:r>
              <a:rPr lang="en-IN" b="0" i="0" dirty="0">
                <a:solidFill>
                  <a:srgbClr val="000000"/>
                </a:solidFill>
                <a:effectLst/>
                <a:latin typeface="Helvetica Neue"/>
              </a:rPr>
              <a:t>Lead Scoring Case Study</a:t>
            </a:r>
            <a:endParaRPr lang="en-US" dirty="0"/>
          </a:p>
        </p:txBody>
      </p:sp>
      <p:sp>
        <p:nvSpPr>
          <p:cNvPr id="6" name="Slide Number Placeholder 5">
            <a:extLst>
              <a:ext uri="{FF2B5EF4-FFF2-40B4-BE49-F238E27FC236}">
                <a16:creationId xmlns:a16="http://schemas.microsoft.com/office/drawing/2014/main" id="{F2817056-B3FB-B34A-148B-B4A4F753B887}"/>
              </a:ext>
            </a:extLst>
          </p:cNvPr>
          <p:cNvSpPr>
            <a:spLocks noGrp="1"/>
          </p:cNvSpPr>
          <p:nvPr>
            <p:ph type="sldNum" sz="quarter" idx="12"/>
          </p:nvPr>
        </p:nvSpPr>
        <p:spPr/>
        <p:txBody>
          <a:bodyPr/>
          <a:lstStyle/>
          <a:p>
            <a:fld id="{58FB4751-880F-D840-AAA9-3A15815CC996}" type="slidenum">
              <a:rPr lang="en-US" smtClean="0"/>
              <a:t>8</a:t>
            </a:fld>
            <a:endParaRPr lang="en-US" dirty="0"/>
          </a:p>
        </p:txBody>
      </p:sp>
    </p:spTree>
    <p:extLst>
      <p:ext uri="{BB962C8B-B14F-4D97-AF65-F5344CB8AC3E}">
        <p14:creationId xmlns:p14="http://schemas.microsoft.com/office/powerpoint/2010/main" val="1378047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E2106B0-A5D2-F15A-5D7C-32E6F0EECBAA}"/>
              </a:ext>
            </a:extLst>
          </p:cNvPr>
          <p:cNvPicPr>
            <a:picLocks noChangeAspect="1"/>
          </p:cNvPicPr>
          <p:nvPr/>
        </p:nvPicPr>
        <p:blipFill>
          <a:blip r:embed="rId2"/>
          <a:stretch>
            <a:fillRect/>
          </a:stretch>
        </p:blipFill>
        <p:spPr>
          <a:xfrm>
            <a:off x="576071" y="1459009"/>
            <a:ext cx="6754168" cy="4546894"/>
          </a:xfrm>
          <a:prstGeom prst="rect">
            <a:avLst/>
          </a:prstGeom>
        </p:spPr>
      </p:pic>
      <p:sp>
        <p:nvSpPr>
          <p:cNvPr id="2" name="Date Placeholder 1">
            <a:extLst>
              <a:ext uri="{FF2B5EF4-FFF2-40B4-BE49-F238E27FC236}">
                <a16:creationId xmlns:a16="http://schemas.microsoft.com/office/drawing/2014/main" id="{B27986FC-8A19-544C-6450-B98A1E7890AD}"/>
              </a:ext>
            </a:extLst>
          </p:cNvPr>
          <p:cNvSpPr>
            <a:spLocks noGrp="1"/>
          </p:cNvSpPr>
          <p:nvPr>
            <p:ph type="dt" sz="half" idx="10"/>
          </p:nvPr>
        </p:nvSpPr>
        <p:spPr>
          <a:xfrm>
            <a:off x="365760" y="6464808"/>
            <a:ext cx="987552" cy="310896"/>
          </a:xfrm>
        </p:spPr>
        <p:txBody>
          <a:bodyPr anchor="ctr">
            <a:normAutofit/>
          </a:bodyPr>
          <a:lstStyle/>
          <a:p>
            <a:r>
              <a:rPr lang="en-US" dirty="0"/>
              <a:t>Feb 2024</a:t>
            </a:r>
          </a:p>
        </p:txBody>
      </p:sp>
      <p:sp>
        <p:nvSpPr>
          <p:cNvPr id="3" name="Footer Placeholder 2">
            <a:extLst>
              <a:ext uri="{FF2B5EF4-FFF2-40B4-BE49-F238E27FC236}">
                <a16:creationId xmlns:a16="http://schemas.microsoft.com/office/drawing/2014/main" id="{E7BADF39-CAC7-09BF-14C4-EFBD1494CC36}"/>
              </a:ext>
            </a:extLst>
          </p:cNvPr>
          <p:cNvSpPr>
            <a:spLocks noGrp="1"/>
          </p:cNvSpPr>
          <p:nvPr>
            <p:ph type="ftr" sz="quarter" idx="11"/>
          </p:nvPr>
        </p:nvSpPr>
        <p:spPr>
          <a:xfrm>
            <a:off x="4379976" y="6464808"/>
            <a:ext cx="3438144" cy="310896"/>
          </a:xfrm>
        </p:spPr>
        <p:txBody>
          <a:bodyPr anchor="ctr">
            <a:normAutofit/>
          </a:bodyPr>
          <a:lstStyle/>
          <a:p>
            <a:r>
              <a:rPr lang="en-IN" b="0" i="0" dirty="0">
                <a:solidFill>
                  <a:srgbClr val="000000"/>
                </a:solidFill>
                <a:effectLst/>
                <a:latin typeface="Helvetica Neue"/>
              </a:rPr>
              <a:t>Lead Scoring Case Study</a:t>
            </a:r>
            <a:endParaRPr lang="en-US" dirty="0"/>
          </a:p>
        </p:txBody>
      </p:sp>
      <p:sp>
        <p:nvSpPr>
          <p:cNvPr id="5" name="Title 4">
            <a:extLst>
              <a:ext uri="{FF2B5EF4-FFF2-40B4-BE49-F238E27FC236}">
                <a16:creationId xmlns:a16="http://schemas.microsoft.com/office/drawing/2014/main" id="{1DB644E9-0C99-F500-E705-72D231C23D69}"/>
              </a:ext>
            </a:extLst>
          </p:cNvPr>
          <p:cNvSpPr>
            <a:spLocks noGrp="1"/>
          </p:cNvSpPr>
          <p:nvPr>
            <p:ph type="title"/>
          </p:nvPr>
        </p:nvSpPr>
        <p:spPr>
          <a:xfrm>
            <a:off x="576071" y="323449"/>
            <a:ext cx="9144000" cy="676656"/>
          </a:xfrm>
        </p:spPr>
        <p:txBody>
          <a:bodyPr anchor="b">
            <a:normAutofit/>
          </a:bodyPr>
          <a:lstStyle/>
          <a:p>
            <a:r>
              <a:rPr lang="en-IN" sz="4100" dirty="0"/>
              <a:t>EDA</a:t>
            </a:r>
          </a:p>
        </p:txBody>
      </p:sp>
    </p:spTree>
    <p:extLst>
      <p:ext uri="{BB962C8B-B14F-4D97-AF65-F5344CB8AC3E}">
        <p14:creationId xmlns:p14="http://schemas.microsoft.com/office/powerpoint/2010/main" val="215345352"/>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AE7813-FB42-416C-BEF8-5F3180DDB0F6}">
  <ds:schemaRefs>
    <ds:schemaRef ds:uri="http://schemas.microsoft.com/office/infopath/2007/PartnerControls"/>
    <ds:schemaRef ds:uri="http://schemas.microsoft.com/sharepoint/v3"/>
    <ds:schemaRef ds:uri="http://purl.org/dc/terms/"/>
    <ds:schemaRef ds:uri="http://purl.org/dc/dcmitype/"/>
    <ds:schemaRef ds:uri="http://schemas.microsoft.com/office/2006/documentManagement/types"/>
    <ds:schemaRef ds:uri="http://www.w3.org/XML/1998/namespace"/>
    <ds:schemaRef ds:uri="http://schemas.openxmlformats.org/package/2006/metadata/core-properties"/>
    <ds:schemaRef ds:uri="http://purl.org/dc/elements/1.1/"/>
    <ds:schemaRef ds:uri="230e9df3-be65-4c73-a93b-d1236ebd677e"/>
    <ds:schemaRef ds:uri="16c05727-aa75-4e4a-9b5f-8a80a1165891"/>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1EE26AC2-BC04-45BA-BD7C-5CDF09AA942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{E3A46BD4-4B16-4C62-958F-FFA27A4CEBD1}tf11964407_win32</Template>
  <TotalTime>831</TotalTime>
  <Words>1152</Words>
  <Application>Microsoft Office PowerPoint</Application>
  <PresentationFormat>Widescreen</PresentationFormat>
  <Paragraphs>142</Paragraphs>
  <Slides>20</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Calibri</vt:lpstr>
      <vt:lpstr>CIDFont+F1</vt:lpstr>
      <vt:lpstr>Courier New</vt:lpstr>
      <vt:lpstr>freight-text-pro</vt:lpstr>
      <vt:lpstr>Gill Sans Nova</vt:lpstr>
      <vt:lpstr>Gill Sans Nova Light</vt:lpstr>
      <vt:lpstr>Helvetica Neue</vt:lpstr>
      <vt:lpstr>Sagona Book</vt:lpstr>
      <vt:lpstr>Trebuchet MS</vt:lpstr>
      <vt:lpstr>Wingdings</vt:lpstr>
      <vt:lpstr>Office Theme</vt:lpstr>
      <vt:lpstr>Lead Scoring Case Study</vt:lpstr>
      <vt:lpstr>agenda</vt:lpstr>
      <vt:lpstr>Problem statement</vt:lpstr>
      <vt:lpstr>Business Objective</vt:lpstr>
      <vt:lpstr>primary goals</vt:lpstr>
      <vt:lpstr>There are quite a few goals for this case study: </vt:lpstr>
      <vt:lpstr>Problem Approach</vt:lpstr>
      <vt:lpstr> Data Manipulation</vt:lpstr>
      <vt:lpstr>EDA</vt:lpstr>
      <vt:lpstr>Leads from HR, Finance &amp; Marketing management specializations are high probability to convert.  Leads which are Unemployed are more interested to join the course than others.</vt:lpstr>
      <vt:lpstr>PowerPoint Presentation</vt:lpstr>
      <vt:lpstr>PowerPoint Presentation</vt:lpstr>
      <vt:lpstr> Categorical Variable Relation</vt:lpstr>
      <vt:lpstr>Leads which are opening email have high probability to convert, Same as Sending SMS will also benefit.</vt:lpstr>
      <vt:lpstr>PowerPoint Presentation</vt:lpstr>
      <vt:lpstr>Correlation  There is no correlation between the variables</vt:lpstr>
      <vt:lpstr>Model Evaluation</vt:lpstr>
      <vt:lpstr>ROC Curve</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Sivagiri N</dc:creator>
  <cp:lastModifiedBy>Sivagiri N</cp:lastModifiedBy>
  <cp:revision>3</cp:revision>
  <dcterms:created xsi:type="dcterms:W3CDTF">2024-02-24T05:24:51Z</dcterms:created>
  <dcterms:modified xsi:type="dcterms:W3CDTF">2024-02-24T19:25:09Z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