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57" r:id="rId2"/>
    <p:sldId id="258" r:id="rId3"/>
    <p:sldId id="259" r:id="rId4"/>
    <p:sldId id="260" r:id="rId5"/>
    <p:sldId id="261" r:id="rId6"/>
    <p:sldId id="262" r:id="rId7"/>
    <p:sldId id="264" r:id="rId8"/>
    <p:sldId id="266"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20A877-34F8-49E8-9A16-05A031C69E21}"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2982A7C2-B8EC-42D0-9A88-94956D8E8D7B}">
      <dgm:prSet/>
      <dgm:spPr/>
      <dgm:t>
        <a:bodyPr/>
        <a:lstStyle/>
        <a:p>
          <a:pPr>
            <a:defRPr cap="all"/>
          </a:pPr>
          <a:r>
            <a:rPr lang="en-US" b="0" i="0"/>
            <a:t>Step into the shoes of an ML engineer working at food.com. </a:t>
          </a:r>
          <a:r>
            <a:rPr lang="en-US"/>
            <a:t>O</a:t>
          </a:r>
          <a:r>
            <a:rPr lang="en-US" b="0" i="0"/>
            <a:t>ur job is to design a recommender system to recommend recipes to users based on their choice and the current recipe they are looking at. </a:t>
          </a:r>
          <a:endParaRPr lang="en-US"/>
        </a:p>
      </dgm:t>
    </dgm:pt>
    <dgm:pt modelId="{B85BE8FA-95BF-49DC-B309-999E59358227}" type="parTrans" cxnId="{C271DDA9-0F29-4B90-9E30-DEC67A5B6D1C}">
      <dgm:prSet/>
      <dgm:spPr/>
      <dgm:t>
        <a:bodyPr/>
        <a:lstStyle/>
        <a:p>
          <a:endParaRPr lang="en-US"/>
        </a:p>
      </dgm:t>
    </dgm:pt>
    <dgm:pt modelId="{054CC522-14AA-4EBD-A116-B5EC3F3772C1}" type="sibTrans" cxnId="{C271DDA9-0F29-4B90-9E30-DEC67A5B6D1C}">
      <dgm:prSet/>
      <dgm:spPr/>
      <dgm:t>
        <a:bodyPr/>
        <a:lstStyle/>
        <a:p>
          <a:endParaRPr lang="en-US"/>
        </a:p>
      </dgm:t>
    </dgm:pt>
    <dgm:pt modelId="{B0FA4A3C-247D-4042-A311-3D60AB13D5BD}">
      <dgm:prSet/>
      <dgm:spPr/>
      <dgm:t>
        <a:bodyPr/>
        <a:lstStyle/>
        <a:p>
          <a:pPr>
            <a:defRPr cap="all"/>
          </a:pPr>
          <a:r>
            <a:rPr lang="en-US" b="0" i="0"/>
            <a:t>The recommendation engine is a way to increase the website's user engagement. If a user is shown relevant recipes, they are more likely to spend more time on your site reading about recipes. Higher user engagement will likely result in more business opportunities like collaborations, promotions, etc.</a:t>
          </a:r>
          <a:endParaRPr lang="en-US"/>
        </a:p>
      </dgm:t>
    </dgm:pt>
    <dgm:pt modelId="{7D4CD52F-47E3-4500-BDE8-73725BC106AD}" type="parTrans" cxnId="{E835193C-EC53-4872-AD20-C0E126BE117B}">
      <dgm:prSet/>
      <dgm:spPr/>
      <dgm:t>
        <a:bodyPr/>
        <a:lstStyle/>
        <a:p>
          <a:endParaRPr lang="en-US"/>
        </a:p>
      </dgm:t>
    </dgm:pt>
    <dgm:pt modelId="{BEF3DD0D-1CCA-43C8-8728-6488142F262B}" type="sibTrans" cxnId="{E835193C-EC53-4872-AD20-C0E126BE117B}">
      <dgm:prSet/>
      <dgm:spPr/>
      <dgm:t>
        <a:bodyPr/>
        <a:lstStyle/>
        <a:p>
          <a:endParaRPr lang="en-US"/>
        </a:p>
      </dgm:t>
    </dgm:pt>
    <dgm:pt modelId="{BFFB31CD-3DB6-4102-8FB1-B328A9C62997}">
      <dgm:prSet/>
      <dgm:spPr/>
      <dgm:t>
        <a:bodyPr/>
        <a:lstStyle/>
        <a:p>
          <a:pPr>
            <a:defRPr cap="all"/>
          </a:pPr>
          <a:r>
            <a:rPr lang="en-US" b="0" i="0"/>
            <a:t>The performance of a recommendation engine will significantly impact the revenue the recipe site can generate. </a:t>
          </a:r>
          <a:endParaRPr lang="en-US"/>
        </a:p>
      </dgm:t>
    </dgm:pt>
    <dgm:pt modelId="{E817A3EA-A5CF-4FA7-B797-EA56D32AAA5D}" type="parTrans" cxnId="{86DB6BB3-479B-4942-895F-E0AAC41B4FEA}">
      <dgm:prSet/>
      <dgm:spPr/>
      <dgm:t>
        <a:bodyPr/>
        <a:lstStyle/>
        <a:p>
          <a:endParaRPr lang="en-US"/>
        </a:p>
      </dgm:t>
    </dgm:pt>
    <dgm:pt modelId="{4B055B02-25FE-457E-928E-1C3278508FFD}" type="sibTrans" cxnId="{86DB6BB3-479B-4942-895F-E0AAC41B4FEA}">
      <dgm:prSet/>
      <dgm:spPr/>
      <dgm:t>
        <a:bodyPr/>
        <a:lstStyle/>
        <a:p>
          <a:endParaRPr lang="en-US"/>
        </a:p>
      </dgm:t>
    </dgm:pt>
    <dgm:pt modelId="{7A459169-4248-4384-B2FE-D70749609C11}">
      <dgm:prSet/>
      <dgm:spPr/>
      <dgm:t>
        <a:bodyPr/>
        <a:lstStyle/>
        <a:p>
          <a:pPr>
            <a:defRPr cap="all"/>
          </a:pPr>
          <a:r>
            <a:rPr lang="en-US"/>
            <a:t>By exploring the data we need to create features that will be used to build the recommender.</a:t>
          </a:r>
        </a:p>
      </dgm:t>
    </dgm:pt>
    <dgm:pt modelId="{0F62E1FD-5570-4B33-98E4-58F7B5B52911}" type="parTrans" cxnId="{0D752D62-78D4-411B-B5EF-F6EEC1D71126}">
      <dgm:prSet/>
      <dgm:spPr/>
      <dgm:t>
        <a:bodyPr/>
        <a:lstStyle/>
        <a:p>
          <a:endParaRPr lang="en-US"/>
        </a:p>
      </dgm:t>
    </dgm:pt>
    <dgm:pt modelId="{80677D39-2ADD-4B00-B453-6D9DD69F812D}" type="sibTrans" cxnId="{0D752D62-78D4-411B-B5EF-F6EEC1D71126}">
      <dgm:prSet/>
      <dgm:spPr/>
      <dgm:t>
        <a:bodyPr/>
        <a:lstStyle/>
        <a:p>
          <a:endParaRPr lang="en-US"/>
        </a:p>
      </dgm:t>
    </dgm:pt>
    <dgm:pt modelId="{0CC34B1E-1132-4F5C-B3DE-D856FDEA8FD1}" type="pres">
      <dgm:prSet presAssocID="{6620A877-34F8-49E8-9A16-05A031C69E21}" presName="vert0" presStyleCnt="0">
        <dgm:presLayoutVars>
          <dgm:dir/>
          <dgm:animOne val="branch"/>
          <dgm:animLvl val="lvl"/>
        </dgm:presLayoutVars>
      </dgm:prSet>
      <dgm:spPr/>
    </dgm:pt>
    <dgm:pt modelId="{15379D21-1F10-4DB6-B71E-07A592725E2F}" type="pres">
      <dgm:prSet presAssocID="{2982A7C2-B8EC-42D0-9A88-94956D8E8D7B}" presName="thickLine" presStyleLbl="alignNode1" presStyleIdx="0" presStyleCnt="4"/>
      <dgm:spPr/>
    </dgm:pt>
    <dgm:pt modelId="{AFCDF232-7FA9-4094-A0CE-89FC2550013A}" type="pres">
      <dgm:prSet presAssocID="{2982A7C2-B8EC-42D0-9A88-94956D8E8D7B}" presName="horz1" presStyleCnt="0"/>
      <dgm:spPr/>
    </dgm:pt>
    <dgm:pt modelId="{5175482A-1E5A-46A9-A6BC-CCE97F9BB4BE}" type="pres">
      <dgm:prSet presAssocID="{2982A7C2-B8EC-42D0-9A88-94956D8E8D7B}" presName="tx1" presStyleLbl="revTx" presStyleIdx="0" presStyleCnt="4"/>
      <dgm:spPr/>
    </dgm:pt>
    <dgm:pt modelId="{ACFF0A56-64D7-479B-97B0-04508D9C51A2}" type="pres">
      <dgm:prSet presAssocID="{2982A7C2-B8EC-42D0-9A88-94956D8E8D7B}" presName="vert1" presStyleCnt="0"/>
      <dgm:spPr/>
    </dgm:pt>
    <dgm:pt modelId="{66CE980C-3045-4B60-BDF4-2DA188BD8F5B}" type="pres">
      <dgm:prSet presAssocID="{B0FA4A3C-247D-4042-A311-3D60AB13D5BD}" presName="thickLine" presStyleLbl="alignNode1" presStyleIdx="1" presStyleCnt="4"/>
      <dgm:spPr/>
    </dgm:pt>
    <dgm:pt modelId="{E0127BD7-6D45-4EAB-B342-708DC29DCD91}" type="pres">
      <dgm:prSet presAssocID="{B0FA4A3C-247D-4042-A311-3D60AB13D5BD}" presName="horz1" presStyleCnt="0"/>
      <dgm:spPr/>
    </dgm:pt>
    <dgm:pt modelId="{9203F5C8-9012-47E3-9463-BC62989D4E95}" type="pres">
      <dgm:prSet presAssocID="{B0FA4A3C-247D-4042-A311-3D60AB13D5BD}" presName="tx1" presStyleLbl="revTx" presStyleIdx="1" presStyleCnt="4"/>
      <dgm:spPr/>
    </dgm:pt>
    <dgm:pt modelId="{29410868-9F34-4C00-81DD-8900CC269C54}" type="pres">
      <dgm:prSet presAssocID="{B0FA4A3C-247D-4042-A311-3D60AB13D5BD}" presName="vert1" presStyleCnt="0"/>
      <dgm:spPr/>
    </dgm:pt>
    <dgm:pt modelId="{B8B3BA99-01A0-4E51-8707-5AF37F727C6E}" type="pres">
      <dgm:prSet presAssocID="{BFFB31CD-3DB6-4102-8FB1-B328A9C62997}" presName="thickLine" presStyleLbl="alignNode1" presStyleIdx="2" presStyleCnt="4"/>
      <dgm:spPr/>
    </dgm:pt>
    <dgm:pt modelId="{EC9C6B52-EF98-4EEE-830F-F11EC1018AFF}" type="pres">
      <dgm:prSet presAssocID="{BFFB31CD-3DB6-4102-8FB1-B328A9C62997}" presName="horz1" presStyleCnt="0"/>
      <dgm:spPr/>
    </dgm:pt>
    <dgm:pt modelId="{6E79572E-6886-4B3E-BA04-5C676AD17BBC}" type="pres">
      <dgm:prSet presAssocID="{BFFB31CD-3DB6-4102-8FB1-B328A9C62997}" presName="tx1" presStyleLbl="revTx" presStyleIdx="2" presStyleCnt="4"/>
      <dgm:spPr/>
    </dgm:pt>
    <dgm:pt modelId="{6EE56CA6-3DB0-4FF8-81A2-343C29F116AB}" type="pres">
      <dgm:prSet presAssocID="{BFFB31CD-3DB6-4102-8FB1-B328A9C62997}" presName="vert1" presStyleCnt="0"/>
      <dgm:spPr/>
    </dgm:pt>
    <dgm:pt modelId="{320D2D65-7A1A-4DE8-A6CC-81ED00B5DDC3}" type="pres">
      <dgm:prSet presAssocID="{7A459169-4248-4384-B2FE-D70749609C11}" presName="thickLine" presStyleLbl="alignNode1" presStyleIdx="3" presStyleCnt="4"/>
      <dgm:spPr/>
    </dgm:pt>
    <dgm:pt modelId="{B6AF8273-0326-4DDD-A38F-161C0A7C1398}" type="pres">
      <dgm:prSet presAssocID="{7A459169-4248-4384-B2FE-D70749609C11}" presName="horz1" presStyleCnt="0"/>
      <dgm:spPr/>
    </dgm:pt>
    <dgm:pt modelId="{D90A1DBE-A3EB-4472-A579-6CEE948A5CFE}" type="pres">
      <dgm:prSet presAssocID="{7A459169-4248-4384-B2FE-D70749609C11}" presName="tx1" presStyleLbl="revTx" presStyleIdx="3" presStyleCnt="4"/>
      <dgm:spPr/>
    </dgm:pt>
    <dgm:pt modelId="{1EF2237A-24D8-45F4-9AE5-B8F7F6ED529B}" type="pres">
      <dgm:prSet presAssocID="{7A459169-4248-4384-B2FE-D70749609C11}" presName="vert1" presStyleCnt="0"/>
      <dgm:spPr/>
    </dgm:pt>
  </dgm:ptLst>
  <dgm:cxnLst>
    <dgm:cxn modelId="{EA5BC61D-DEA6-4EC8-A54B-C9E768DD124A}" type="presOf" srcId="{2982A7C2-B8EC-42D0-9A88-94956D8E8D7B}" destId="{5175482A-1E5A-46A9-A6BC-CCE97F9BB4BE}" srcOrd="0" destOrd="0" presId="urn:microsoft.com/office/officeart/2008/layout/LinedList"/>
    <dgm:cxn modelId="{77172A37-F9E7-4A7B-9466-42204A2EDA58}" type="presOf" srcId="{B0FA4A3C-247D-4042-A311-3D60AB13D5BD}" destId="{9203F5C8-9012-47E3-9463-BC62989D4E95}" srcOrd="0" destOrd="0" presId="urn:microsoft.com/office/officeart/2008/layout/LinedList"/>
    <dgm:cxn modelId="{E835193C-EC53-4872-AD20-C0E126BE117B}" srcId="{6620A877-34F8-49E8-9A16-05A031C69E21}" destId="{B0FA4A3C-247D-4042-A311-3D60AB13D5BD}" srcOrd="1" destOrd="0" parTransId="{7D4CD52F-47E3-4500-BDE8-73725BC106AD}" sibTransId="{BEF3DD0D-1CCA-43C8-8728-6488142F262B}"/>
    <dgm:cxn modelId="{0D752D62-78D4-411B-B5EF-F6EEC1D71126}" srcId="{6620A877-34F8-49E8-9A16-05A031C69E21}" destId="{7A459169-4248-4384-B2FE-D70749609C11}" srcOrd="3" destOrd="0" parTransId="{0F62E1FD-5570-4B33-98E4-58F7B5B52911}" sibTransId="{80677D39-2ADD-4B00-B453-6D9DD69F812D}"/>
    <dgm:cxn modelId="{8385D16E-C878-480F-B3E2-5D3EFC6255A3}" type="presOf" srcId="{7A459169-4248-4384-B2FE-D70749609C11}" destId="{D90A1DBE-A3EB-4472-A579-6CEE948A5CFE}" srcOrd="0" destOrd="0" presId="urn:microsoft.com/office/officeart/2008/layout/LinedList"/>
    <dgm:cxn modelId="{ED6ABF53-A190-4327-B556-BB15C6DE052B}" type="presOf" srcId="{6620A877-34F8-49E8-9A16-05A031C69E21}" destId="{0CC34B1E-1132-4F5C-B3DE-D856FDEA8FD1}" srcOrd="0" destOrd="0" presId="urn:microsoft.com/office/officeart/2008/layout/LinedList"/>
    <dgm:cxn modelId="{C271DDA9-0F29-4B90-9E30-DEC67A5B6D1C}" srcId="{6620A877-34F8-49E8-9A16-05A031C69E21}" destId="{2982A7C2-B8EC-42D0-9A88-94956D8E8D7B}" srcOrd="0" destOrd="0" parTransId="{B85BE8FA-95BF-49DC-B309-999E59358227}" sibTransId="{054CC522-14AA-4EBD-A116-B5EC3F3772C1}"/>
    <dgm:cxn modelId="{86DB6BB3-479B-4942-895F-E0AAC41B4FEA}" srcId="{6620A877-34F8-49E8-9A16-05A031C69E21}" destId="{BFFB31CD-3DB6-4102-8FB1-B328A9C62997}" srcOrd="2" destOrd="0" parTransId="{E817A3EA-A5CF-4FA7-B797-EA56D32AAA5D}" sibTransId="{4B055B02-25FE-457E-928E-1C3278508FFD}"/>
    <dgm:cxn modelId="{B371EFE9-76D3-4983-8D43-F8DBD6950DDF}" type="presOf" srcId="{BFFB31CD-3DB6-4102-8FB1-B328A9C62997}" destId="{6E79572E-6886-4B3E-BA04-5C676AD17BBC}" srcOrd="0" destOrd="0" presId="urn:microsoft.com/office/officeart/2008/layout/LinedList"/>
    <dgm:cxn modelId="{5E36308A-033F-4233-A4F2-5B6DDCEB281E}" type="presParOf" srcId="{0CC34B1E-1132-4F5C-B3DE-D856FDEA8FD1}" destId="{15379D21-1F10-4DB6-B71E-07A592725E2F}" srcOrd="0" destOrd="0" presId="urn:microsoft.com/office/officeart/2008/layout/LinedList"/>
    <dgm:cxn modelId="{2B361B3C-201E-475C-8744-70CD2215ECD3}" type="presParOf" srcId="{0CC34B1E-1132-4F5C-B3DE-D856FDEA8FD1}" destId="{AFCDF232-7FA9-4094-A0CE-89FC2550013A}" srcOrd="1" destOrd="0" presId="urn:microsoft.com/office/officeart/2008/layout/LinedList"/>
    <dgm:cxn modelId="{7374B29B-B3A1-46C9-ACBE-509FC67E913C}" type="presParOf" srcId="{AFCDF232-7FA9-4094-A0CE-89FC2550013A}" destId="{5175482A-1E5A-46A9-A6BC-CCE97F9BB4BE}" srcOrd="0" destOrd="0" presId="urn:microsoft.com/office/officeart/2008/layout/LinedList"/>
    <dgm:cxn modelId="{2065170F-4588-45DB-B68E-AB23EF58E9F3}" type="presParOf" srcId="{AFCDF232-7FA9-4094-A0CE-89FC2550013A}" destId="{ACFF0A56-64D7-479B-97B0-04508D9C51A2}" srcOrd="1" destOrd="0" presId="urn:microsoft.com/office/officeart/2008/layout/LinedList"/>
    <dgm:cxn modelId="{C6F1CF40-E377-4C4C-BF8F-B77D893540D7}" type="presParOf" srcId="{0CC34B1E-1132-4F5C-B3DE-D856FDEA8FD1}" destId="{66CE980C-3045-4B60-BDF4-2DA188BD8F5B}" srcOrd="2" destOrd="0" presId="urn:microsoft.com/office/officeart/2008/layout/LinedList"/>
    <dgm:cxn modelId="{4E88FAFC-FA23-4AD4-BD86-64A7908FDC12}" type="presParOf" srcId="{0CC34B1E-1132-4F5C-B3DE-D856FDEA8FD1}" destId="{E0127BD7-6D45-4EAB-B342-708DC29DCD91}" srcOrd="3" destOrd="0" presId="urn:microsoft.com/office/officeart/2008/layout/LinedList"/>
    <dgm:cxn modelId="{9F68A8CA-F8A1-4ABF-A0D1-FAFBDFF26115}" type="presParOf" srcId="{E0127BD7-6D45-4EAB-B342-708DC29DCD91}" destId="{9203F5C8-9012-47E3-9463-BC62989D4E95}" srcOrd="0" destOrd="0" presId="urn:microsoft.com/office/officeart/2008/layout/LinedList"/>
    <dgm:cxn modelId="{E576106C-E984-467A-B708-546EBB6E49D5}" type="presParOf" srcId="{E0127BD7-6D45-4EAB-B342-708DC29DCD91}" destId="{29410868-9F34-4C00-81DD-8900CC269C54}" srcOrd="1" destOrd="0" presId="urn:microsoft.com/office/officeart/2008/layout/LinedList"/>
    <dgm:cxn modelId="{18741DE9-1826-4020-9E4F-168B8BD51823}" type="presParOf" srcId="{0CC34B1E-1132-4F5C-B3DE-D856FDEA8FD1}" destId="{B8B3BA99-01A0-4E51-8707-5AF37F727C6E}" srcOrd="4" destOrd="0" presId="urn:microsoft.com/office/officeart/2008/layout/LinedList"/>
    <dgm:cxn modelId="{6A509388-C745-496F-BBB4-DEC87082A6C2}" type="presParOf" srcId="{0CC34B1E-1132-4F5C-B3DE-D856FDEA8FD1}" destId="{EC9C6B52-EF98-4EEE-830F-F11EC1018AFF}" srcOrd="5" destOrd="0" presId="urn:microsoft.com/office/officeart/2008/layout/LinedList"/>
    <dgm:cxn modelId="{26B709BD-5267-41F4-BF05-EE7CAF9F2F31}" type="presParOf" srcId="{EC9C6B52-EF98-4EEE-830F-F11EC1018AFF}" destId="{6E79572E-6886-4B3E-BA04-5C676AD17BBC}" srcOrd="0" destOrd="0" presId="urn:microsoft.com/office/officeart/2008/layout/LinedList"/>
    <dgm:cxn modelId="{8812666C-6191-4C31-8B8E-4E2BBE34A68D}" type="presParOf" srcId="{EC9C6B52-EF98-4EEE-830F-F11EC1018AFF}" destId="{6EE56CA6-3DB0-4FF8-81A2-343C29F116AB}" srcOrd="1" destOrd="0" presId="urn:microsoft.com/office/officeart/2008/layout/LinedList"/>
    <dgm:cxn modelId="{EC667083-88DC-48E7-BF84-76324CC8271D}" type="presParOf" srcId="{0CC34B1E-1132-4F5C-B3DE-D856FDEA8FD1}" destId="{320D2D65-7A1A-4DE8-A6CC-81ED00B5DDC3}" srcOrd="6" destOrd="0" presId="urn:microsoft.com/office/officeart/2008/layout/LinedList"/>
    <dgm:cxn modelId="{8DC3CFE3-AE54-4D2E-88C5-9B7CF6688353}" type="presParOf" srcId="{0CC34B1E-1132-4F5C-B3DE-D856FDEA8FD1}" destId="{B6AF8273-0326-4DDD-A38F-161C0A7C1398}" srcOrd="7" destOrd="0" presId="urn:microsoft.com/office/officeart/2008/layout/LinedList"/>
    <dgm:cxn modelId="{D0FF7BF9-010F-4468-A626-87F8F2908F49}" type="presParOf" srcId="{B6AF8273-0326-4DDD-A38F-161C0A7C1398}" destId="{D90A1DBE-A3EB-4472-A579-6CEE948A5CFE}" srcOrd="0" destOrd="0" presId="urn:microsoft.com/office/officeart/2008/layout/LinedList"/>
    <dgm:cxn modelId="{BC79B028-7C92-4047-97E3-BD6487FACF0B}" type="presParOf" srcId="{B6AF8273-0326-4DDD-A38F-161C0A7C1398}" destId="{1EF2237A-24D8-45F4-9AE5-B8F7F6ED529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79D21-1F10-4DB6-B71E-07A592725E2F}">
      <dsp:nvSpPr>
        <dsp:cNvPr id="0" name=""/>
        <dsp:cNvSpPr/>
      </dsp:nvSpPr>
      <dsp:spPr>
        <a:xfrm>
          <a:off x="0" y="0"/>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75482A-1E5A-46A9-A6BC-CCE97F9BB4BE}">
      <dsp:nvSpPr>
        <dsp:cNvPr id="0" name=""/>
        <dsp:cNvSpPr/>
      </dsp:nvSpPr>
      <dsp:spPr>
        <a:xfrm>
          <a:off x="0" y="0"/>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defRPr cap="all"/>
          </a:pPr>
          <a:r>
            <a:rPr lang="en-US" sz="1600" b="0" i="0" kern="1200"/>
            <a:t>Step into the shoes of an ML engineer working at food.com. </a:t>
          </a:r>
          <a:r>
            <a:rPr lang="en-US" sz="1600" kern="1200"/>
            <a:t>O</a:t>
          </a:r>
          <a:r>
            <a:rPr lang="en-US" sz="1600" b="0" i="0" kern="1200"/>
            <a:t>ur job is to design a recommender system to recommend recipes to users based on their choice and the current recipe they are looking at. </a:t>
          </a:r>
          <a:endParaRPr lang="en-US" sz="1600" kern="1200"/>
        </a:p>
      </dsp:txBody>
      <dsp:txXfrm>
        <a:off x="0" y="0"/>
        <a:ext cx="6291714" cy="1382683"/>
      </dsp:txXfrm>
    </dsp:sp>
    <dsp:sp modelId="{66CE980C-3045-4B60-BDF4-2DA188BD8F5B}">
      <dsp:nvSpPr>
        <dsp:cNvPr id="0" name=""/>
        <dsp:cNvSpPr/>
      </dsp:nvSpPr>
      <dsp:spPr>
        <a:xfrm>
          <a:off x="0" y="1382683"/>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03F5C8-9012-47E3-9463-BC62989D4E95}">
      <dsp:nvSpPr>
        <dsp:cNvPr id="0" name=""/>
        <dsp:cNvSpPr/>
      </dsp:nvSpPr>
      <dsp:spPr>
        <a:xfrm>
          <a:off x="0" y="1382683"/>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defRPr cap="all"/>
          </a:pPr>
          <a:r>
            <a:rPr lang="en-US" sz="1600" b="0" i="0" kern="1200"/>
            <a:t>The recommendation engine is a way to increase the website's user engagement. If a user is shown relevant recipes, they are more likely to spend more time on your site reading about recipes. Higher user engagement will likely result in more business opportunities like collaborations, promotions, etc.</a:t>
          </a:r>
          <a:endParaRPr lang="en-US" sz="1600" kern="1200"/>
        </a:p>
      </dsp:txBody>
      <dsp:txXfrm>
        <a:off x="0" y="1382683"/>
        <a:ext cx="6291714" cy="1382683"/>
      </dsp:txXfrm>
    </dsp:sp>
    <dsp:sp modelId="{B8B3BA99-01A0-4E51-8707-5AF37F727C6E}">
      <dsp:nvSpPr>
        <dsp:cNvPr id="0" name=""/>
        <dsp:cNvSpPr/>
      </dsp:nvSpPr>
      <dsp:spPr>
        <a:xfrm>
          <a:off x="0" y="2765367"/>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79572E-6886-4B3E-BA04-5C676AD17BBC}">
      <dsp:nvSpPr>
        <dsp:cNvPr id="0" name=""/>
        <dsp:cNvSpPr/>
      </dsp:nvSpPr>
      <dsp:spPr>
        <a:xfrm>
          <a:off x="0" y="2765367"/>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defRPr cap="all"/>
          </a:pPr>
          <a:r>
            <a:rPr lang="en-US" sz="1600" b="0" i="0" kern="1200"/>
            <a:t>The performance of a recommendation engine will significantly impact the revenue the recipe site can generate. </a:t>
          </a:r>
          <a:endParaRPr lang="en-US" sz="1600" kern="1200"/>
        </a:p>
      </dsp:txBody>
      <dsp:txXfrm>
        <a:off x="0" y="2765367"/>
        <a:ext cx="6291714" cy="1382683"/>
      </dsp:txXfrm>
    </dsp:sp>
    <dsp:sp modelId="{320D2D65-7A1A-4DE8-A6CC-81ED00B5DDC3}">
      <dsp:nvSpPr>
        <dsp:cNvPr id="0" name=""/>
        <dsp:cNvSpPr/>
      </dsp:nvSpPr>
      <dsp:spPr>
        <a:xfrm>
          <a:off x="0" y="4148051"/>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0A1DBE-A3EB-4472-A579-6CEE948A5CFE}">
      <dsp:nvSpPr>
        <dsp:cNvPr id="0" name=""/>
        <dsp:cNvSpPr/>
      </dsp:nvSpPr>
      <dsp:spPr>
        <a:xfrm>
          <a:off x="0" y="4148051"/>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defRPr cap="all"/>
          </a:pPr>
          <a:r>
            <a:rPr lang="en-US" sz="1600" kern="1200"/>
            <a:t>By exploring the data we need to create features that will be used to build the recommender.</a:t>
          </a:r>
        </a:p>
      </dsp:txBody>
      <dsp:txXfrm>
        <a:off x="0" y="4148051"/>
        <a:ext cx="6291714" cy="138268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7677-4392-0F5F-E869-28183F5F17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6566A6-1EA2-9407-7D4C-5E9BD5E336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E49161-335C-0A4E-A55E-438967264892}"/>
              </a:ext>
            </a:extLst>
          </p:cNvPr>
          <p:cNvSpPr>
            <a:spLocks noGrp="1"/>
          </p:cNvSpPr>
          <p:nvPr>
            <p:ph type="dt" sz="half" idx="10"/>
          </p:nvPr>
        </p:nvSpPr>
        <p:spPr/>
        <p:txBody>
          <a:bodyPr/>
          <a:lstStyle/>
          <a:p>
            <a:fld id="{5B57B650-E6C8-45A9-9816-C14E497B7CF8}" type="datetimeFigureOut">
              <a:rPr lang="en-IN" smtClean="0"/>
              <a:t>09-04-2024</a:t>
            </a:fld>
            <a:endParaRPr lang="en-IN"/>
          </a:p>
        </p:txBody>
      </p:sp>
      <p:sp>
        <p:nvSpPr>
          <p:cNvPr id="5" name="Footer Placeholder 4">
            <a:extLst>
              <a:ext uri="{FF2B5EF4-FFF2-40B4-BE49-F238E27FC236}">
                <a16:creationId xmlns:a16="http://schemas.microsoft.com/office/drawing/2014/main" id="{85D5C521-19D6-9E27-FC88-110CA88B04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289101-2A3B-CB2A-5ED1-DA1E74F27E87}"/>
              </a:ext>
            </a:extLst>
          </p:cNvPr>
          <p:cNvSpPr>
            <a:spLocks noGrp="1"/>
          </p:cNvSpPr>
          <p:nvPr>
            <p:ph type="sldNum" sz="quarter" idx="12"/>
          </p:nvPr>
        </p:nvSpPr>
        <p:spPr/>
        <p:txBody>
          <a:bodyPr/>
          <a:lstStyle/>
          <a:p>
            <a:fld id="{948869B7-5AE4-49EA-A772-D56FCB08023F}" type="slidenum">
              <a:rPr lang="en-IN" smtClean="0"/>
              <a:t>‹#›</a:t>
            </a:fld>
            <a:endParaRPr lang="en-IN"/>
          </a:p>
        </p:txBody>
      </p:sp>
    </p:spTree>
    <p:extLst>
      <p:ext uri="{BB962C8B-B14F-4D97-AF65-F5344CB8AC3E}">
        <p14:creationId xmlns:p14="http://schemas.microsoft.com/office/powerpoint/2010/main" val="2924977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C60E3-64DE-CC90-F60C-C87CE452DA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FB2F0A-98EB-B044-BB70-EF819D6A46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ED8238-180D-5B10-4871-C5104F7E08BC}"/>
              </a:ext>
            </a:extLst>
          </p:cNvPr>
          <p:cNvSpPr>
            <a:spLocks noGrp="1"/>
          </p:cNvSpPr>
          <p:nvPr>
            <p:ph type="dt" sz="half" idx="10"/>
          </p:nvPr>
        </p:nvSpPr>
        <p:spPr/>
        <p:txBody>
          <a:bodyPr/>
          <a:lstStyle/>
          <a:p>
            <a:fld id="{5B57B650-E6C8-45A9-9816-C14E497B7CF8}" type="datetimeFigureOut">
              <a:rPr lang="en-IN" smtClean="0"/>
              <a:t>09-04-2024</a:t>
            </a:fld>
            <a:endParaRPr lang="en-IN"/>
          </a:p>
        </p:txBody>
      </p:sp>
      <p:sp>
        <p:nvSpPr>
          <p:cNvPr id="5" name="Footer Placeholder 4">
            <a:extLst>
              <a:ext uri="{FF2B5EF4-FFF2-40B4-BE49-F238E27FC236}">
                <a16:creationId xmlns:a16="http://schemas.microsoft.com/office/drawing/2014/main" id="{3F4254C3-2B13-2C52-35A3-D413FE2C81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82AE56-26DC-13CB-AD8F-11CC957CE744}"/>
              </a:ext>
            </a:extLst>
          </p:cNvPr>
          <p:cNvSpPr>
            <a:spLocks noGrp="1"/>
          </p:cNvSpPr>
          <p:nvPr>
            <p:ph type="sldNum" sz="quarter" idx="12"/>
          </p:nvPr>
        </p:nvSpPr>
        <p:spPr/>
        <p:txBody>
          <a:bodyPr/>
          <a:lstStyle/>
          <a:p>
            <a:fld id="{948869B7-5AE4-49EA-A772-D56FCB08023F}" type="slidenum">
              <a:rPr lang="en-IN" smtClean="0"/>
              <a:t>‹#›</a:t>
            </a:fld>
            <a:endParaRPr lang="en-IN"/>
          </a:p>
        </p:txBody>
      </p:sp>
    </p:spTree>
    <p:extLst>
      <p:ext uri="{BB962C8B-B14F-4D97-AF65-F5344CB8AC3E}">
        <p14:creationId xmlns:p14="http://schemas.microsoft.com/office/powerpoint/2010/main" val="97599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1179DF-3042-9ECA-650D-3280EC1855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2454E0-D8AF-D29A-8AF5-1B3CC720A8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BDDA7F-D58E-1CEE-E0A9-E52589396881}"/>
              </a:ext>
            </a:extLst>
          </p:cNvPr>
          <p:cNvSpPr>
            <a:spLocks noGrp="1"/>
          </p:cNvSpPr>
          <p:nvPr>
            <p:ph type="dt" sz="half" idx="10"/>
          </p:nvPr>
        </p:nvSpPr>
        <p:spPr/>
        <p:txBody>
          <a:bodyPr/>
          <a:lstStyle/>
          <a:p>
            <a:fld id="{5B57B650-E6C8-45A9-9816-C14E497B7CF8}" type="datetimeFigureOut">
              <a:rPr lang="en-IN" smtClean="0"/>
              <a:t>09-04-2024</a:t>
            </a:fld>
            <a:endParaRPr lang="en-IN"/>
          </a:p>
        </p:txBody>
      </p:sp>
      <p:sp>
        <p:nvSpPr>
          <p:cNvPr id="5" name="Footer Placeholder 4">
            <a:extLst>
              <a:ext uri="{FF2B5EF4-FFF2-40B4-BE49-F238E27FC236}">
                <a16:creationId xmlns:a16="http://schemas.microsoft.com/office/drawing/2014/main" id="{731F7AA2-A81C-E3BA-5CD3-7DF11ADB5D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0B027E-FC18-DA23-EB58-6761FD33D5E1}"/>
              </a:ext>
            </a:extLst>
          </p:cNvPr>
          <p:cNvSpPr>
            <a:spLocks noGrp="1"/>
          </p:cNvSpPr>
          <p:nvPr>
            <p:ph type="sldNum" sz="quarter" idx="12"/>
          </p:nvPr>
        </p:nvSpPr>
        <p:spPr/>
        <p:txBody>
          <a:bodyPr/>
          <a:lstStyle/>
          <a:p>
            <a:fld id="{948869B7-5AE4-49EA-A772-D56FCB08023F}" type="slidenum">
              <a:rPr lang="en-IN" smtClean="0"/>
              <a:t>‹#›</a:t>
            </a:fld>
            <a:endParaRPr lang="en-IN"/>
          </a:p>
        </p:txBody>
      </p:sp>
    </p:spTree>
    <p:extLst>
      <p:ext uri="{BB962C8B-B14F-4D97-AF65-F5344CB8AC3E}">
        <p14:creationId xmlns:p14="http://schemas.microsoft.com/office/powerpoint/2010/main" val="3092063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29CD-2F8A-5EB3-882D-12834B38A4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D1B09D-6098-48A8-CEA3-1F3ED392EB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23B249-9596-D043-3760-556BF3971D01}"/>
              </a:ext>
            </a:extLst>
          </p:cNvPr>
          <p:cNvSpPr>
            <a:spLocks noGrp="1"/>
          </p:cNvSpPr>
          <p:nvPr>
            <p:ph type="dt" sz="half" idx="10"/>
          </p:nvPr>
        </p:nvSpPr>
        <p:spPr/>
        <p:txBody>
          <a:bodyPr/>
          <a:lstStyle/>
          <a:p>
            <a:fld id="{5B57B650-E6C8-45A9-9816-C14E497B7CF8}" type="datetimeFigureOut">
              <a:rPr lang="en-IN" smtClean="0"/>
              <a:t>09-04-2024</a:t>
            </a:fld>
            <a:endParaRPr lang="en-IN"/>
          </a:p>
        </p:txBody>
      </p:sp>
      <p:sp>
        <p:nvSpPr>
          <p:cNvPr id="5" name="Footer Placeholder 4">
            <a:extLst>
              <a:ext uri="{FF2B5EF4-FFF2-40B4-BE49-F238E27FC236}">
                <a16:creationId xmlns:a16="http://schemas.microsoft.com/office/drawing/2014/main" id="{88A62975-67B5-34EE-1806-E1D933DB9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4D39E5-C7F4-0B61-F7D0-6AB937DA5149}"/>
              </a:ext>
            </a:extLst>
          </p:cNvPr>
          <p:cNvSpPr>
            <a:spLocks noGrp="1"/>
          </p:cNvSpPr>
          <p:nvPr>
            <p:ph type="sldNum" sz="quarter" idx="12"/>
          </p:nvPr>
        </p:nvSpPr>
        <p:spPr/>
        <p:txBody>
          <a:bodyPr/>
          <a:lstStyle/>
          <a:p>
            <a:fld id="{948869B7-5AE4-49EA-A772-D56FCB08023F}" type="slidenum">
              <a:rPr lang="en-IN" smtClean="0"/>
              <a:t>‹#›</a:t>
            </a:fld>
            <a:endParaRPr lang="en-IN"/>
          </a:p>
        </p:txBody>
      </p:sp>
    </p:spTree>
    <p:extLst>
      <p:ext uri="{BB962C8B-B14F-4D97-AF65-F5344CB8AC3E}">
        <p14:creationId xmlns:p14="http://schemas.microsoft.com/office/powerpoint/2010/main" val="3589244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3631-C008-F9F0-2E18-609DE78693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D45B23-FFC0-F01D-8F6E-F230972FC3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19D3BF-E256-2729-9918-7A11B320E3C7}"/>
              </a:ext>
            </a:extLst>
          </p:cNvPr>
          <p:cNvSpPr>
            <a:spLocks noGrp="1"/>
          </p:cNvSpPr>
          <p:nvPr>
            <p:ph type="dt" sz="half" idx="10"/>
          </p:nvPr>
        </p:nvSpPr>
        <p:spPr/>
        <p:txBody>
          <a:bodyPr/>
          <a:lstStyle/>
          <a:p>
            <a:fld id="{5B57B650-E6C8-45A9-9816-C14E497B7CF8}" type="datetimeFigureOut">
              <a:rPr lang="en-IN" smtClean="0"/>
              <a:t>09-04-2024</a:t>
            </a:fld>
            <a:endParaRPr lang="en-IN"/>
          </a:p>
        </p:txBody>
      </p:sp>
      <p:sp>
        <p:nvSpPr>
          <p:cNvPr id="5" name="Footer Placeholder 4">
            <a:extLst>
              <a:ext uri="{FF2B5EF4-FFF2-40B4-BE49-F238E27FC236}">
                <a16:creationId xmlns:a16="http://schemas.microsoft.com/office/drawing/2014/main" id="{1AF54121-B98C-1636-A7ED-E39CDDA062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5A8C40-6C2B-7FFB-C8F6-843F9547D513}"/>
              </a:ext>
            </a:extLst>
          </p:cNvPr>
          <p:cNvSpPr>
            <a:spLocks noGrp="1"/>
          </p:cNvSpPr>
          <p:nvPr>
            <p:ph type="sldNum" sz="quarter" idx="12"/>
          </p:nvPr>
        </p:nvSpPr>
        <p:spPr/>
        <p:txBody>
          <a:bodyPr/>
          <a:lstStyle/>
          <a:p>
            <a:fld id="{948869B7-5AE4-49EA-A772-D56FCB08023F}" type="slidenum">
              <a:rPr lang="en-IN" smtClean="0"/>
              <a:t>‹#›</a:t>
            </a:fld>
            <a:endParaRPr lang="en-IN"/>
          </a:p>
        </p:txBody>
      </p:sp>
    </p:spTree>
    <p:extLst>
      <p:ext uri="{BB962C8B-B14F-4D97-AF65-F5344CB8AC3E}">
        <p14:creationId xmlns:p14="http://schemas.microsoft.com/office/powerpoint/2010/main" val="1720077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33C2-59E8-1468-B383-428CA2932D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B3C5B7-85CB-7FAD-FE29-5E97B9936D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C3FD7F-AF55-B6A8-F7A6-F7743A6EC6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8EA1B7-97AE-53B3-1D89-E583F404CD9B}"/>
              </a:ext>
            </a:extLst>
          </p:cNvPr>
          <p:cNvSpPr>
            <a:spLocks noGrp="1"/>
          </p:cNvSpPr>
          <p:nvPr>
            <p:ph type="dt" sz="half" idx="10"/>
          </p:nvPr>
        </p:nvSpPr>
        <p:spPr/>
        <p:txBody>
          <a:bodyPr/>
          <a:lstStyle/>
          <a:p>
            <a:fld id="{5B57B650-E6C8-45A9-9816-C14E497B7CF8}" type="datetimeFigureOut">
              <a:rPr lang="en-IN" smtClean="0"/>
              <a:t>09-04-2024</a:t>
            </a:fld>
            <a:endParaRPr lang="en-IN"/>
          </a:p>
        </p:txBody>
      </p:sp>
      <p:sp>
        <p:nvSpPr>
          <p:cNvPr id="6" name="Footer Placeholder 5">
            <a:extLst>
              <a:ext uri="{FF2B5EF4-FFF2-40B4-BE49-F238E27FC236}">
                <a16:creationId xmlns:a16="http://schemas.microsoft.com/office/drawing/2014/main" id="{07F211D3-FE4E-CB15-320F-9712BAB9AA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891FA3-DEAB-22BD-0BB3-47B586BE8B4B}"/>
              </a:ext>
            </a:extLst>
          </p:cNvPr>
          <p:cNvSpPr>
            <a:spLocks noGrp="1"/>
          </p:cNvSpPr>
          <p:nvPr>
            <p:ph type="sldNum" sz="quarter" idx="12"/>
          </p:nvPr>
        </p:nvSpPr>
        <p:spPr/>
        <p:txBody>
          <a:bodyPr/>
          <a:lstStyle/>
          <a:p>
            <a:fld id="{948869B7-5AE4-49EA-A772-D56FCB08023F}" type="slidenum">
              <a:rPr lang="en-IN" smtClean="0"/>
              <a:t>‹#›</a:t>
            </a:fld>
            <a:endParaRPr lang="en-IN"/>
          </a:p>
        </p:txBody>
      </p:sp>
    </p:spTree>
    <p:extLst>
      <p:ext uri="{BB962C8B-B14F-4D97-AF65-F5344CB8AC3E}">
        <p14:creationId xmlns:p14="http://schemas.microsoft.com/office/powerpoint/2010/main" val="4061829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E8493-1DFE-DA9A-FB6D-7420B7DFF1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E28749-4EBC-71F3-5A45-D5B17766A8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FF0970-A485-E24E-4C7B-9C796EE518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A0DDD5-EDBE-9591-AA65-966B896D00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D71B14-F2F5-AB95-DB22-F73200034A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ACC3D1-FE26-4851-C214-25624E506F24}"/>
              </a:ext>
            </a:extLst>
          </p:cNvPr>
          <p:cNvSpPr>
            <a:spLocks noGrp="1"/>
          </p:cNvSpPr>
          <p:nvPr>
            <p:ph type="dt" sz="half" idx="10"/>
          </p:nvPr>
        </p:nvSpPr>
        <p:spPr/>
        <p:txBody>
          <a:bodyPr/>
          <a:lstStyle/>
          <a:p>
            <a:fld id="{5B57B650-E6C8-45A9-9816-C14E497B7CF8}" type="datetimeFigureOut">
              <a:rPr lang="en-IN" smtClean="0"/>
              <a:t>09-04-2024</a:t>
            </a:fld>
            <a:endParaRPr lang="en-IN"/>
          </a:p>
        </p:txBody>
      </p:sp>
      <p:sp>
        <p:nvSpPr>
          <p:cNvPr id="8" name="Footer Placeholder 7">
            <a:extLst>
              <a:ext uri="{FF2B5EF4-FFF2-40B4-BE49-F238E27FC236}">
                <a16:creationId xmlns:a16="http://schemas.microsoft.com/office/drawing/2014/main" id="{78A5508B-1F8C-6C2D-45DE-A2CE0165BE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F1A8AF-6324-C697-676C-1F069972AA51}"/>
              </a:ext>
            </a:extLst>
          </p:cNvPr>
          <p:cNvSpPr>
            <a:spLocks noGrp="1"/>
          </p:cNvSpPr>
          <p:nvPr>
            <p:ph type="sldNum" sz="quarter" idx="12"/>
          </p:nvPr>
        </p:nvSpPr>
        <p:spPr/>
        <p:txBody>
          <a:bodyPr/>
          <a:lstStyle/>
          <a:p>
            <a:fld id="{948869B7-5AE4-49EA-A772-D56FCB08023F}" type="slidenum">
              <a:rPr lang="en-IN" smtClean="0"/>
              <a:t>‹#›</a:t>
            </a:fld>
            <a:endParaRPr lang="en-IN"/>
          </a:p>
        </p:txBody>
      </p:sp>
    </p:spTree>
    <p:extLst>
      <p:ext uri="{BB962C8B-B14F-4D97-AF65-F5344CB8AC3E}">
        <p14:creationId xmlns:p14="http://schemas.microsoft.com/office/powerpoint/2010/main" val="958683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33466-2DE0-82BB-B8DE-9E0DCA6CC7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20B25D-B0CA-6687-AF53-716C375473FE}"/>
              </a:ext>
            </a:extLst>
          </p:cNvPr>
          <p:cNvSpPr>
            <a:spLocks noGrp="1"/>
          </p:cNvSpPr>
          <p:nvPr>
            <p:ph type="dt" sz="half" idx="10"/>
          </p:nvPr>
        </p:nvSpPr>
        <p:spPr/>
        <p:txBody>
          <a:bodyPr/>
          <a:lstStyle/>
          <a:p>
            <a:fld id="{5B57B650-E6C8-45A9-9816-C14E497B7CF8}" type="datetimeFigureOut">
              <a:rPr lang="en-IN" smtClean="0"/>
              <a:t>09-04-2024</a:t>
            </a:fld>
            <a:endParaRPr lang="en-IN"/>
          </a:p>
        </p:txBody>
      </p:sp>
      <p:sp>
        <p:nvSpPr>
          <p:cNvPr id="4" name="Footer Placeholder 3">
            <a:extLst>
              <a:ext uri="{FF2B5EF4-FFF2-40B4-BE49-F238E27FC236}">
                <a16:creationId xmlns:a16="http://schemas.microsoft.com/office/drawing/2014/main" id="{EEA172FE-8ED0-A7D5-C995-2FD6614673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76D81A-ED75-D569-5385-C38385317328}"/>
              </a:ext>
            </a:extLst>
          </p:cNvPr>
          <p:cNvSpPr>
            <a:spLocks noGrp="1"/>
          </p:cNvSpPr>
          <p:nvPr>
            <p:ph type="sldNum" sz="quarter" idx="12"/>
          </p:nvPr>
        </p:nvSpPr>
        <p:spPr/>
        <p:txBody>
          <a:bodyPr/>
          <a:lstStyle/>
          <a:p>
            <a:fld id="{948869B7-5AE4-49EA-A772-D56FCB08023F}" type="slidenum">
              <a:rPr lang="en-IN" smtClean="0"/>
              <a:t>‹#›</a:t>
            </a:fld>
            <a:endParaRPr lang="en-IN"/>
          </a:p>
        </p:txBody>
      </p:sp>
    </p:spTree>
    <p:extLst>
      <p:ext uri="{BB962C8B-B14F-4D97-AF65-F5344CB8AC3E}">
        <p14:creationId xmlns:p14="http://schemas.microsoft.com/office/powerpoint/2010/main" val="396212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7647C1-DAB1-E264-D3E5-8C8B895A59CE}"/>
              </a:ext>
            </a:extLst>
          </p:cNvPr>
          <p:cNvSpPr>
            <a:spLocks noGrp="1"/>
          </p:cNvSpPr>
          <p:nvPr>
            <p:ph type="dt" sz="half" idx="10"/>
          </p:nvPr>
        </p:nvSpPr>
        <p:spPr/>
        <p:txBody>
          <a:bodyPr/>
          <a:lstStyle/>
          <a:p>
            <a:fld id="{5B57B650-E6C8-45A9-9816-C14E497B7CF8}" type="datetimeFigureOut">
              <a:rPr lang="en-IN" smtClean="0"/>
              <a:t>09-04-2024</a:t>
            </a:fld>
            <a:endParaRPr lang="en-IN"/>
          </a:p>
        </p:txBody>
      </p:sp>
      <p:sp>
        <p:nvSpPr>
          <p:cNvPr id="3" name="Footer Placeholder 2">
            <a:extLst>
              <a:ext uri="{FF2B5EF4-FFF2-40B4-BE49-F238E27FC236}">
                <a16:creationId xmlns:a16="http://schemas.microsoft.com/office/drawing/2014/main" id="{C2EE4C06-E123-FA9A-8223-09FF1A58E4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604F41-7AE3-6B64-1ACC-8955F83F61D9}"/>
              </a:ext>
            </a:extLst>
          </p:cNvPr>
          <p:cNvSpPr>
            <a:spLocks noGrp="1"/>
          </p:cNvSpPr>
          <p:nvPr>
            <p:ph type="sldNum" sz="quarter" idx="12"/>
          </p:nvPr>
        </p:nvSpPr>
        <p:spPr/>
        <p:txBody>
          <a:bodyPr/>
          <a:lstStyle/>
          <a:p>
            <a:fld id="{948869B7-5AE4-49EA-A772-D56FCB08023F}" type="slidenum">
              <a:rPr lang="en-IN" smtClean="0"/>
              <a:t>‹#›</a:t>
            </a:fld>
            <a:endParaRPr lang="en-IN"/>
          </a:p>
        </p:txBody>
      </p:sp>
    </p:spTree>
    <p:extLst>
      <p:ext uri="{BB962C8B-B14F-4D97-AF65-F5344CB8AC3E}">
        <p14:creationId xmlns:p14="http://schemas.microsoft.com/office/powerpoint/2010/main" val="402976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464B-77E0-6D76-85C0-F2E4566161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4683EC-5480-0C2D-C77D-59D8E27B8B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1C9669-5C7D-850D-384B-250A686BF4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A3ABE6-3EF5-CA8E-3950-657F622F49DC}"/>
              </a:ext>
            </a:extLst>
          </p:cNvPr>
          <p:cNvSpPr>
            <a:spLocks noGrp="1"/>
          </p:cNvSpPr>
          <p:nvPr>
            <p:ph type="dt" sz="half" idx="10"/>
          </p:nvPr>
        </p:nvSpPr>
        <p:spPr/>
        <p:txBody>
          <a:bodyPr/>
          <a:lstStyle/>
          <a:p>
            <a:fld id="{5B57B650-E6C8-45A9-9816-C14E497B7CF8}" type="datetimeFigureOut">
              <a:rPr lang="en-IN" smtClean="0"/>
              <a:t>09-04-2024</a:t>
            </a:fld>
            <a:endParaRPr lang="en-IN"/>
          </a:p>
        </p:txBody>
      </p:sp>
      <p:sp>
        <p:nvSpPr>
          <p:cNvPr id="6" name="Footer Placeholder 5">
            <a:extLst>
              <a:ext uri="{FF2B5EF4-FFF2-40B4-BE49-F238E27FC236}">
                <a16:creationId xmlns:a16="http://schemas.microsoft.com/office/drawing/2014/main" id="{6C98AE6B-0C8D-321A-0666-F88D46E0B2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3857CA-8F9B-368E-9493-7F6A4051E1B1}"/>
              </a:ext>
            </a:extLst>
          </p:cNvPr>
          <p:cNvSpPr>
            <a:spLocks noGrp="1"/>
          </p:cNvSpPr>
          <p:nvPr>
            <p:ph type="sldNum" sz="quarter" idx="12"/>
          </p:nvPr>
        </p:nvSpPr>
        <p:spPr/>
        <p:txBody>
          <a:bodyPr/>
          <a:lstStyle/>
          <a:p>
            <a:fld id="{948869B7-5AE4-49EA-A772-D56FCB08023F}" type="slidenum">
              <a:rPr lang="en-IN" smtClean="0"/>
              <a:t>‹#›</a:t>
            </a:fld>
            <a:endParaRPr lang="en-IN"/>
          </a:p>
        </p:txBody>
      </p:sp>
    </p:spTree>
    <p:extLst>
      <p:ext uri="{BB962C8B-B14F-4D97-AF65-F5344CB8AC3E}">
        <p14:creationId xmlns:p14="http://schemas.microsoft.com/office/powerpoint/2010/main" val="2255539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8959-8DA9-D13A-0F3F-FC28DEABD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D0BE45-8959-0D26-5A9A-1730715410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5EB709-B111-1959-10F7-E24B525F4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2ECF31-E426-80BE-DF44-A5DC29E863F2}"/>
              </a:ext>
            </a:extLst>
          </p:cNvPr>
          <p:cNvSpPr>
            <a:spLocks noGrp="1"/>
          </p:cNvSpPr>
          <p:nvPr>
            <p:ph type="dt" sz="half" idx="10"/>
          </p:nvPr>
        </p:nvSpPr>
        <p:spPr/>
        <p:txBody>
          <a:bodyPr/>
          <a:lstStyle/>
          <a:p>
            <a:fld id="{5B57B650-E6C8-45A9-9816-C14E497B7CF8}" type="datetimeFigureOut">
              <a:rPr lang="en-IN" smtClean="0"/>
              <a:t>09-04-2024</a:t>
            </a:fld>
            <a:endParaRPr lang="en-IN"/>
          </a:p>
        </p:txBody>
      </p:sp>
      <p:sp>
        <p:nvSpPr>
          <p:cNvPr id="6" name="Footer Placeholder 5">
            <a:extLst>
              <a:ext uri="{FF2B5EF4-FFF2-40B4-BE49-F238E27FC236}">
                <a16:creationId xmlns:a16="http://schemas.microsoft.com/office/drawing/2014/main" id="{D3F1C245-52CE-EABE-4F1D-6B246797B7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BE82AA-E4C1-B309-6AB7-2CB8C3E63ED2}"/>
              </a:ext>
            </a:extLst>
          </p:cNvPr>
          <p:cNvSpPr>
            <a:spLocks noGrp="1"/>
          </p:cNvSpPr>
          <p:nvPr>
            <p:ph type="sldNum" sz="quarter" idx="12"/>
          </p:nvPr>
        </p:nvSpPr>
        <p:spPr/>
        <p:txBody>
          <a:bodyPr/>
          <a:lstStyle/>
          <a:p>
            <a:fld id="{948869B7-5AE4-49EA-A772-D56FCB08023F}" type="slidenum">
              <a:rPr lang="en-IN" smtClean="0"/>
              <a:t>‹#›</a:t>
            </a:fld>
            <a:endParaRPr lang="en-IN"/>
          </a:p>
        </p:txBody>
      </p:sp>
    </p:spTree>
    <p:extLst>
      <p:ext uri="{BB962C8B-B14F-4D97-AF65-F5344CB8AC3E}">
        <p14:creationId xmlns:p14="http://schemas.microsoft.com/office/powerpoint/2010/main" val="20229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A5AAE2-276B-41E5-6AC7-4C19342380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E6FE70-D71D-304D-4673-06A6FFAECF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C8859E-197D-E018-F236-D9E63D20FD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7B650-E6C8-45A9-9816-C14E497B7CF8}" type="datetimeFigureOut">
              <a:rPr lang="en-IN" smtClean="0"/>
              <a:t>09-04-2024</a:t>
            </a:fld>
            <a:endParaRPr lang="en-IN"/>
          </a:p>
        </p:txBody>
      </p:sp>
      <p:sp>
        <p:nvSpPr>
          <p:cNvPr id="5" name="Footer Placeholder 4">
            <a:extLst>
              <a:ext uri="{FF2B5EF4-FFF2-40B4-BE49-F238E27FC236}">
                <a16:creationId xmlns:a16="http://schemas.microsoft.com/office/drawing/2014/main" id="{0AFC7C7F-A869-471E-4771-F2A5155FC1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F2BB4D-E41F-20E8-D7FA-D045454149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869B7-5AE4-49EA-A772-D56FCB08023F}" type="slidenum">
              <a:rPr lang="en-IN" smtClean="0"/>
              <a:t>‹#›</a:t>
            </a:fld>
            <a:endParaRPr lang="en-IN"/>
          </a:p>
        </p:txBody>
      </p:sp>
    </p:spTree>
    <p:extLst>
      <p:ext uri="{BB962C8B-B14F-4D97-AF65-F5344CB8AC3E}">
        <p14:creationId xmlns:p14="http://schemas.microsoft.com/office/powerpoint/2010/main" val="3194758742"/>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EA2869-CD00-CF84-74CA-470814926342}"/>
              </a:ext>
            </a:extLst>
          </p:cNvPr>
          <p:cNvSpPr>
            <a:spLocks noGrp="1"/>
          </p:cNvSpPr>
          <p:nvPr>
            <p:ph type="ctrTitle"/>
          </p:nvPr>
        </p:nvSpPr>
        <p:spPr>
          <a:xfrm>
            <a:off x="4038600" y="1939159"/>
            <a:ext cx="7644627" cy="2751086"/>
          </a:xfrm>
        </p:spPr>
        <p:txBody>
          <a:bodyPr>
            <a:normAutofit/>
          </a:bodyPr>
          <a:lstStyle/>
          <a:p>
            <a:pPr algn="r"/>
            <a:r>
              <a:rPr lang="en-IN" sz="4700" b="1" u="sng">
                <a:latin typeface="Bahnschrift Light" panose="020B0502040204020203" pitchFamily="34" charset="0"/>
              </a:rPr>
              <a:t>Recipe Recommender EDA</a:t>
            </a:r>
            <a:br>
              <a:rPr lang="en-IN" sz="4700" b="1" u="sng">
                <a:latin typeface="Bahnschrift Light" panose="020B0502040204020203" pitchFamily="34" charset="0"/>
              </a:rPr>
            </a:br>
            <a:r>
              <a:rPr lang="en-IN" sz="4700" b="1" u="sng">
                <a:latin typeface="Bahnschrift Light" panose="020B0502040204020203" pitchFamily="34" charset="0"/>
              </a:rPr>
              <a:t>Case Study</a:t>
            </a:r>
            <a:br>
              <a:rPr lang="en-IN" sz="4700" b="1" u="sng">
                <a:latin typeface="Bahnschrift Light" panose="020B0502040204020203" pitchFamily="34" charset="0"/>
              </a:rPr>
            </a:br>
            <a:endParaRPr lang="en-IN" sz="4700"/>
          </a:p>
        </p:txBody>
      </p:sp>
    </p:spTree>
    <p:extLst>
      <p:ext uri="{BB962C8B-B14F-4D97-AF65-F5344CB8AC3E}">
        <p14:creationId xmlns:p14="http://schemas.microsoft.com/office/powerpoint/2010/main" val="264240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45A0CC0E-9F93-2743-AB90-5B1FA832C55D}"/>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t>Tag Processing Priority: Give high priority to processing the 'tags' field, as it contains valuable information on user preferences and recipe characteristics, which are crucial for the recommender system. </a:t>
            </a:r>
            <a:endParaRPr lang="en-US"/>
          </a:p>
          <a:p>
            <a:pPr marL="285750"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dirty="0"/>
              <a:t>Description Column Analysis: Evaluate the potential value of processing the 'description' column while considering the overlap of information with the 'tags' field. Prioritize based on the uniqueness and value of information it adds. </a:t>
            </a:r>
            <a:endParaRPr lang="en-US"/>
          </a:p>
          <a:p>
            <a:pPr marL="285750"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dirty="0"/>
              <a:t>Strategic Documentation: Use a structured document to track and organize the EDA and feature extraction process. Document each field, intended processing, and the features to be extracted, along with their prioritization.</a:t>
            </a:r>
            <a:endParaRPr lang="en-US"/>
          </a:p>
          <a:p>
            <a:pPr marL="285750"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dirty="0"/>
              <a:t>Template Utilization: Leverage template notebooks for EDA and feature extraction, which contain prewritten code and guidelines. Customize or create your features as needed, ensuring the data passes assert checks for consistency and accuracy.</a:t>
            </a:r>
            <a:endParaRPr lang="en-US"/>
          </a:p>
          <a:p>
            <a:pPr indent="-228600">
              <a:lnSpc>
                <a:spcPct val="90000"/>
              </a:lnSpc>
              <a:spcAft>
                <a:spcPts val="600"/>
              </a:spcAft>
              <a:buFont typeface="Arial" panose="020B0604020202020204" pitchFamily="34" charset="0"/>
              <a:buChar char="•"/>
            </a:pPr>
            <a:endParaRPr lang="en-US"/>
          </a:p>
        </p:txBody>
      </p:sp>
      <p:sp>
        <p:nvSpPr>
          <p:cNvPr id="2" name="TextBox 1">
            <a:extLst>
              <a:ext uri="{FF2B5EF4-FFF2-40B4-BE49-F238E27FC236}">
                <a16:creationId xmlns:a16="http://schemas.microsoft.com/office/drawing/2014/main" id="{C69E940E-B08C-DA84-C584-2A1CEEEED391}"/>
              </a:ext>
            </a:extLst>
          </p:cNvPr>
          <p:cNvSpPr txBox="1"/>
          <p:nvPr/>
        </p:nvSpPr>
        <p:spPr>
          <a:xfrm>
            <a:off x="633378" y="2320412"/>
            <a:ext cx="2900515" cy="923330"/>
          </a:xfrm>
          <a:prstGeom prst="rect">
            <a:avLst/>
          </a:prstGeom>
          <a:noFill/>
        </p:spPr>
        <p:txBody>
          <a:bodyPr wrap="square" rtlCol="0">
            <a:spAutoFit/>
          </a:bodyPr>
          <a:lstStyle/>
          <a:p>
            <a:r>
              <a:rPr lang="en-IN" sz="5400" dirty="0"/>
              <a:t>Summary</a:t>
            </a:r>
          </a:p>
        </p:txBody>
      </p:sp>
    </p:spTree>
    <p:extLst>
      <p:ext uri="{BB962C8B-B14F-4D97-AF65-F5344CB8AC3E}">
        <p14:creationId xmlns:p14="http://schemas.microsoft.com/office/powerpoint/2010/main" val="2261616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0BEAF5B2-736B-DA43-9710-9F9903C26335}"/>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u="sng" kern="1200">
                <a:solidFill>
                  <a:srgbClr val="FFFFFF"/>
                </a:solidFill>
                <a:latin typeface="+mj-lt"/>
                <a:ea typeface="+mj-ea"/>
                <a:cs typeface="+mj-cs"/>
              </a:rPr>
              <a:t>Objectives : </a:t>
            </a:r>
          </a:p>
        </p:txBody>
      </p:sp>
      <p:graphicFrame>
        <p:nvGraphicFramePr>
          <p:cNvPr id="5" name="TextBox 2">
            <a:extLst>
              <a:ext uri="{FF2B5EF4-FFF2-40B4-BE49-F238E27FC236}">
                <a16:creationId xmlns:a16="http://schemas.microsoft.com/office/drawing/2014/main" id="{F137DB3E-1F7D-C092-6F65-7067B65A2269}"/>
              </a:ext>
            </a:extLst>
          </p:cNvPr>
          <p:cNvGraphicFramePr/>
          <p:nvPr>
            <p:extLst>
              <p:ext uri="{D42A27DB-BD31-4B8C-83A1-F6EECF244321}">
                <p14:modId xmlns:p14="http://schemas.microsoft.com/office/powerpoint/2010/main" val="1412193769"/>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5391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5955E2F-9142-9645-705F-220623EF297A}"/>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Steps before starting the Coding :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A40CCFE7-B448-5AD9-AAC1-64472411DD1A}"/>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We need to work on AWS tool to execute the problem statement. For that : </a:t>
            </a:r>
          </a:p>
          <a:p>
            <a:pPr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a:t>Creating and Launching an EMR Cluster on AWS (AMAZON WEB SERVICES).</a:t>
            </a:r>
          </a:p>
          <a:p>
            <a:pPr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a:t>Creating and Launching an EMR Studio and Workspace to work with a </a:t>
            </a:r>
            <a:r>
              <a:rPr lang="en-US" u="sng"/>
              <a:t>jupyter notebook</a:t>
            </a:r>
            <a:r>
              <a:rPr lang="en-US"/>
              <a:t> .</a:t>
            </a:r>
          </a:p>
          <a:p>
            <a:pPr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a:t>Performing the tasks given in the task list.</a:t>
            </a:r>
          </a:p>
        </p:txBody>
      </p:sp>
    </p:spTree>
    <p:extLst>
      <p:ext uri="{BB962C8B-B14F-4D97-AF65-F5344CB8AC3E}">
        <p14:creationId xmlns:p14="http://schemas.microsoft.com/office/powerpoint/2010/main" val="3272896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355047-0633-C03E-7541-F82081B18D8F}"/>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4400" kern="1200">
                <a:solidFill>
                  <a:srgbClr val="FFFFFF"/>
                </a:solidFill>
                <a:latin typeface="+mj-lt"/>
                <a:ea typeface="+mj-ea"/>
                <a:cs typeface="+mj-cs"/>
              </a:rPr>
              <a:t>Tasks Given </a:t>
            </a:r>
          </a:p>
        </p:txBody>
      </p:sp>
      <p:sp>
        <p:nvSpPr>
          <p:cNvPr id="9" name="Arc 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5503FCF3-F24C-F4EF-B8D2-325A1ACD0CB5}"/>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457200" indent="-228600">
              <a:lnSpc>
                <a:spcPct val="90000"/>
              </a:lnSpc>
              <a:spcBef>
                <a:spcPct val="20000"/>
              </a:spcBef>
              <a:spcAft>
                <a:spcPts val="600"/>
              </a:spcAft>
              <a:buClr>
                <a:schemeClr val="accent1"/>
              </a:buClr>
              <a:buFont typeface="Arial" panose="020B0604020202020204" pitchFamily="34" charset="0"/>
              <a:buChar char="•"/>
            </a:pPr>
            <a:r>
              <a:rPr lang="en-US" b="1" dirty="0"/>
              <a:t>Task 1 : </a:t>
            </a:r>
            <a:r>
              <a:rPr lang="en-US" b="0" i="0" dirty="0">
                <a:effectLst/>
                <a:highlight>
                  <a:srgbClr val="F4F5F7"/>
                </a:highlight>
              </a:rPr>
              <a:t>Read the data</a:t>
            </a:r>
          </a:p>
          <a:p>
            <a:pPr marL="457200" indent="-228600">
              <a:lnSpc>
                <a:spcPct val="90000"/>
              </a:lnSpc>
              <a:spcBef>
                <a:spcPct val="20000"/>
              </a:spcBef>
              <a:spcAft>
                <a:spcPts val="600"/>
              </a:spcAft>
              <a:buClr>
                <a:schemeClr val="accent1"/>
              </a:buClr>
              <a:buFont typeface="Arial" panose="020B0604020202020204" pitchFamily="34" charset="0"/>
              <a:buChar char="•"/>
            </a:pPr>
            <a:r>
              <a:rPr lang="en-US" b="1" i="0" dirty="0">
                <a:effectLst/>
                <a:highlight>
                  <a:srgbClr val="F4F5F7"/>
                </a:highlight>
              </a:rPr>
              <a:t>Task 2 </a:t>
            </a:r>
            <a:r>
              <a:rPr lang="en-US" b="0" i="0" dirty="0">
                <a:effectLst/>
                <a:highlight>
                  <a:srgbClr val="F4F5F7"/>
                </a:highlight>
              </a:rPr>
              <a:t>: Extract individual features from the nutrition column.</a:t>
            </a:r>
          </a:p>
          <a:p>
            <a:pPr marL="457200" indent="-228600">
              <a:lnSpc>
                <a:spcPct val="90000"/>
              </a:lnSpc>
              <a:spcBef>
                <a:spcPct val="20000"/>
              </a:spcBef>
              <a:spcAft>
                <a:spcPts val="600"/>
              </a:spcAft>
              <a:buClr>
                <a:schemeClr val="accent1"/>
              </a:buClr>
              <a:buFont typeface="Arial" panose="020B0604020202020204" pitchFamily="34" charset="0"/>
              <a:buChar char="•"/>
            </a:pPr>
            <a:r>
              <a:rPr lang="en-US" b="1" i="0" dirty="0">
                <a:effectLst/>
                <a:highlight>
                  <a:srgbClr val="F4F5F7"/>
                </a:highlight>
              </a:rPr>
              <a:t>Task 3 </a:t>
            </a:r>
            <a:r>
              <a:rPr lang="en-US" b="0" i="0" dirty="0">
                <a:effectLst/>
                <a:highlight>
                  <a:srgbClr val="F4F5F7"/>
                </a:highlight>
              </a:rPr>
              <a:t>: Standardize the nutrition values.</a:t>
            </a:r>
          </a:p>
          <a:p>
            <a:pPr marL="457200" indent="-228600">
              <a:lnSpc>
                <a:spcPct val="90000"/>
              </a:lnSpc>
              <a:spcBef>
                <a:spcPct val="20000"/>
              </a:spcBef>
              <a:spcAft>
                <a:spcPts val="600"/>
              </a:spcAft>
              <a:buClr>
                <a:schemeClr val="accent1"/>
              </a:buClr>
              <a:buFont typeface="Arial" panose="020B0604020202020204" pitchFamily="34" charset="0"/>
              <a:buChar char="•"/>
            </a:pPr>
            <a:r>
              <a:rPr lang="en-US" b="1" i="0" dirty="0">
                <a:effectLst/>
                <a:highlight>
                  <a:srgbClr val="F4F5F7"/>
                </a:highlight>
              </a:rPr>
              <a:t>Task 4 </a:t>
            </a:r>
            <a:r>
              <a:rPr lang="en-US" b="0" i="0" dirty="0">
                <a:effectLst/>
                <a:highlight>
                  <a:srgbClr val="F4F5F7"/>
                </a:highlight>
              </a:rPr>
              <a:t>: Convert the tags column from a string to an array of strings.</a:t>
            </a:r>
          </a:p>
          <a:p>
            <a:pPr marL="457200" indent="-228600">
              <a:lnSpc>
                <a:spcPct val="90000"/>
              </a:lnSpc>
              <a:spcBef>
                <a:spcPct val="20000"/>
              </a:spcBef>
              <a:spcAft>
                <a:spcPts val="600"/>
              </a:spcAft>
              <a:buClr>
                <a:schemeClr val="accent1"/>
              </a:buClr>
              <a:buFont typeface="Arial" panose="020B0604020202020204" pitchFamily="34" charset="0"/>
              <a:buChar char="•"/>
            </a:pPr>
            <a:r>
              <a:rPr lang="en-US" b="1" i="0" dirty="0">
                <a:effectLst/>
                <a:highlight>
                  <a:srgbClr val="F4F5F7"/>
                </a:highlight>
              </a:rPr>
              <a:t>Task 5 </a:t>
            </a:r>
            <a:r>
              <a:rPr lang="en-US" b="0" i="0" dirty="0">
                <a:effectLst/>
                <a:highlight>
                  <a:srgbClr val="F4F5F7"/>
                </a:highlight>
              </a:rPr>
              <a:t>: Read the second data file</a:t>
            </a:r>
          </a:p>
          <a:p>
            <a:pPr marL="457200" indent="-228600">
              <a:lnSpc>
                <a:spcPct val="90000"/>
              </a:lnSpc>
              <a:spcBef>
                <a:spcPct val="20000"/>
              </a:spcBef>
              <a:spcAft>
                <a:spcPts val="600"/>
              </a:spcAft>
              <a:buClr>
                <a:schemeClr val="accent1"/>
              </a:buClr>
              <a:buFont typeface="Arial" panose="020B0604020202020204" pitchFamily="34" charset="0"/>
              <a:buChar char="•"/>
            </a:pPr>
            <a:r>
              <a:rPr lang="en-US" b="1" i="0" dirty="0">
                <a:effectLst/>
                <a:highlight>
                  <a:srgbClr val="F4F5F7"/>
                </a:highlight>
              </a:rPr>
              <a:t>Task 6 </a:t>
            </a:r>
            <a:r>
              <a:rPr lang="en-US" b="0" i="0" dirty="0">
                <a:effectLst/>
                <a:highlight>
                  <a:srgbClr val="F4F5F7"/>
                </a:highlight>
              </a:rPr>
              <a:t>:  Create time-based features.</a:t>
            </a:r>
          </a:p>
          <a:p>
            <a:pPr marL="457200" indent="-228600">
              <a:lnSpc>
                <a:spcPct val="90000"/>
              </a:lnSpc>
              <a:spcBef>
                <a:spcPct val="20000"/>
              </a:spcBef>
              <a:spcAft>
                <a:spcPts val="600"/>
              </a:spcAft>
              <a:buClr>
                <a:schemeClr val="accent1"/>
              </a:buClr>
              <a:buFont typeface="Arial" panose="020B0604020202020204" pitchFamily="34" charset="0"/>
              <a:buChar char="•"/>
            </a:pPr>
            <a:r>
              <a:rPr lang="en-US" b="1" i="0" dirty="0">
                <a:effectLst/>
                <a:highlight>
                  <a:srgbClr val="F4F5F7"/>
                </a:highlight>
              </a:rPr>
              <a:t>Task 7 </a:t>
            </a:r>
            <a:r>
              <a:rPr lang="en-US" b="0" i="0" dirty="0">
                <a:effectLst/>
                <a:highlight>
                  <a:srgbClr val="F4F5F7"/>
                </a:highlight>
              </a:rPr>
              <a:t>: Processing Numerical Columns  (Optional)</a:t>
            </a:r>
          </a:p>
          <a:p>
            <a:pPr marL="457200" indent="-228600">
              <a:lnSpc>
                <a:spcPct val="90000"/>
              </a:lnSpc>
              <a:spcBef>
                <a:spcPct val="20000"/>
              </a:spcBef>
              <a:spcAft>
                <a:spcPts val="600"/>
              </a:spcAft>
              <a:buClr>
                <a:schemeClr val="accent1"/>
              </a:buClr>
              <a:buFont typeface="Arial" panose="020B0604020202020204" pitchFamily="34" charset="0"/>
              <a:buChar char="•"/>
            </a:pPr>
            <a:endParaRPr lang="en-US" b="0" i="0" dirty="0">
              <a:effectLst/>
              <a:highlight>
                <a:srgbClr val="F4F5F7"/>
              </a:highlight>
            </a:endParaRPr>
          </a:p>
        </p:txBody>
      </p:sp>
    </p:spTree>
    <p:extLst>
      <p:ext uri="{BB962C8B-B14F-4D97-AF65-F5344CB8AC3E}">
        <p14:creationId xmlns:p14="http://schemas.microsoft.com/office/powerpoint/2010/main" val="365093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293D7CC2-32B4-6227-5721-829E482D3481}"/>
              </a:ext>
            </a:extLst>
          </p:cNvPr>
          <p:cNvSpPr txBox="1"/>
          <p:nvPr/>
        </p:nvSpPr>
        <p:spPr>
          <a:xfrm>
            <a:off x="838200" y="1825625"/>
            <a:ext cx="10515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1" u="sng"/>
              <a:t>Task 1 </a:t>
            </a:r>
            <a:r>
              <a:rPr lang="en-US" u="sng"/>
              <a:t>: Reading the data Raw_Recipes_Data from S3 bucket</a:t>
            </a:r>
          </a:p>
        </p:txBody>
      </p:sp>
      <p:sp>
        <p:nvSpPr>
          <p:cNvPr id="5" name="TextBox 4">
            <a:extLst>
              <a:ext uri="{FF2B5EF4-FFF2-40B4-BE49-F238E27FC236}">
                <a16:creationId xmlns:a16="http://schemas.microsoft.com/office/drawing/2014/main" id="{243091D3-59EA-DDA1-FB4B-8B161AF59CA1}"/>
              </a:ext>
            </a:extLst>
          </p:cNvPr>
          <p:cNvSpPr txBox="1"/>
          <p:nvPr/>
        </p:nvSpPr>
        <p:spPr>
          <a:xfrm>
            <a:off x="683077" y="4560257"/>
            <a:ext cx="9041834" cy="369332"/>
          </a:xfrm>
          <a:prstGeom prst="rect">
            <a:avLst/>
          </a:prstGeom>
          <a:noFill/>
        </p:spPr>
        <p:txBody>
          <a:bodyPr wrap="none" rtlCol="0">
            <a:spAutoFit/>
          </a:bodyPr>
          <a:lstStyle/>
          <a:p>
            <a:pPr>
              <a:spcAft>
                <a:spcPts val="600"/>
              </a:spcAft>
            </a:pPr>
            <a:r>
              <a:rPr lang="en-IN"/>
              <a:t>Note : We need to read the recipe data and ensure that each column has the correct data type.</a:t>
            </a:r>
          </a:p>
        </p:txBody>
      </p:sp>
      <p:sp>
        <p:nvSpPr>
          <p:cNvPr id="3" name="TextBox 2">
            <a:extLst>
              <a:ext uri="{FF2B5EF4-FFF2-40B4-BE49-F238E27FC236}">
                <a16:creationId xmlns:a16="http://schemas.microsoft.com/office/drawing/2014/main" id="{A5E8610A-3A1A-542D-DF97-122680BB9B60}"/>
              </a:ext>
            </a:extLst>
          </p:cNvPr>
          <p:cNvSpPr txBox="1"/>
          <p:nvPr/>
        </p:nvSpPr>
        <p:spPr>
          <a:xfrm>
            <a:off x="855407" y="2379406"/>
            <a:ext cx="10471354" cy="646331"/>
          </a:xfrm>
          <a:prstGeom prst="rect">
            <a:avLst/>
          </a:prstGeom>
          <a:noFill/>
        </p:spPr>
        <p:txBody>
          <a:bodyPr wrap="square" rtlCol="0">
            <a:spAutoFit/>
          </a:bodyPr>
          <a:lstStyle/>
          <a:p>
            <a:pPr>
              <a:spcAft>
                <a:spcPts val="600"/>
              </a:spcAft>
            </a:pPr>
            <a:r>
              <a:rPr lang="en-IN"/>
              <a:t>raw_recipes_df = spark.read.csv("s3://sdemo2024/data1/RAW_recipes_cleaned.csv",inferSchema=True,header=True)</a:t>
            </a:r>
          </a:p>
        </p:txBody>
      </p:sp>
    </p:spTree>
    <p:extLst>
      <p:ext uri="{BB962C8B-B14F-4D97-AF65-F5344CB8AC3E}">
        <p14:creationId xmlns:p14="http://schemas.microsoft.com/office/powerpoint/2010/main" val="404350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EC1F058-17DA-A8E4-3388-B69AE1566378}"/>
              </a:ext>
            </a:extLst>
          </p:cNvPr>
          <p:cNvSpPr txBox="1"/>
          <p:nvPr/>
        </p:nvSpPr>
        <p:spPr>
          <a:xfrm>
            <a:off x="470006" y="957632"/>
            <a:ext cx="11251988" cy="1754326"/>
          </a:xfrm>
          <a:prstGeom prst="rect">
            <a:avLst/>
          </a:prstGeom>
          <a:noFill/>
        </p:spPr>
        <p:txBody>
          <a:bodyPr wrap="square" rtlCol="0">
            <a:spAutoFit/>
          </a:bodyPr>
          <a:lstStyle/>
          <a:p>
            <a:pPr algn="l"/>
            <a:r>
              <a:rPr lang="en-US" b="0" i="0" dirty="0">
                <a:effectLst/>
                <a:highlight>
                  <a:srgbClr val="FFFFFF"/>
                </a:highlight>
                <a:latin typeface="Helvetica Neue"/>
              </a:rPr>
              <a:t>Based on the spark compiler, the nutrition column is a string column where it should be an array of float(decimal values). Each row in the nutrition column contains seven values which represents nutrition information. our task is to separate the array into seven individual columns.</a:t>
            </a:r>
          </a:p>
          <a:p>
            <a:pPr algn="l"/>
            <a:r>
              <a:rPr lang="en-US" b="0" i="0" dirty="0">
                <a:effectLst/>
                <a:highlight>
                  <a:srgbClr val="FFFFFF"/>
                </a:highlight>
                <a:latin typeface="Helvetica Neue"/>
              </a:rPr>
              <a:t>We need to write a code that takes in the nutrition column from </a:t>
            </a:r>
            <a:r>
              <a:rPr lang="en-US" b="0" i="0" dirty="0" err="1">
                <a:effectLst/>
                <a:highlight>
                  <a:srgbClr val="FFFFFF"/>
                </a:highlight>
                <a:latin typeface="Helvetica Neue"/>
              </a:rPr>
              <a:t>Raw_Recipes_Data</a:t>
            </a:r>
            <a:r>
              <a:rPr lang="en-US" b="0" i="0" dirty="0">
                <a:effectLst/>
                <a:highlight>
                  <a:srgbClr val="FFFFFF"/>
                </a:highlight>
                <a:latin typeface="Helvetica Neue"/>
              </a:rPr>
              <a:t> </a:t>
            </a:r>
            <a:r>
              <a:rPr lang="en-US" b="0" i="0" dirty="0" err="1">
                <a:effectLst/>
                <a:highlight>
                  <a:srgbClr val="FFFFFF"/>
                </a:highlight>
                <a:latin typeface="Helvetica Neue"/>
              </a:rPr>
              <a:t>dataframe</a:t>
            </a:r>
            <a:r>
              <a:rPr lang="en-US" b="0" i="0" dirty="0">
                <a:effectLst/>
                <a:highlight>
                  <a:srgbClr val="FFFFFF"/>
                </a:highlight>
                <a:latin typeface="Helvetica Neue"/>
              </a:rPr>
              <a:t>, and extracts individual values into seven different columns named calories, </a:t>
            </a:r>
            <a:r>
              <a:rPr lang="en-US" b="0" i="0" dirty="0" err="1">
                <a:effectLst/>
                <a:highlight>
                  <a:srgbClr val="FFFFFF"/>
                </a:highlight>
                <a:latin typeface="Helvetica Neue"/>
              </a:rPr>
              <a:t>total_fats</a:t>
            </a:r>
            <a:r>
              <a:rPr lang="en-US" b="0" i="0" dirty="0">
                <a:effectLst/>
                <a:highlight>
                  <a:srgbClr val="FFFFFF"/>
                </a:highlight>
                <a:latin typeface="Helvetica Neue"/>
              </a:rPr>
              <a:t>, sugars, </a:t>
            </a:r>
            <a:r>
              <a:rPr lang="en-US" b="0" i="0" dirty="0" err="1">
                <a:effectLst/>
                <a:highlight>
                  <a:srgbClr val="FFFFFF"/>
                </a:highlight>
                <a:latin typeface="Helvetica Neue"/>
              </a:rPr>
              <a:t>sodiums</a:t>
            </a:r>
            <a:r>
              <a:rPr lang="en-US" b="0" i="0" dirty="0">
                <a:effectLst/>
                <a:highlight>
                  <a:srgbClr val="FFFFFF"/>
                </a:highlight>
                <a:latin typeface="Helvetica Neue"/>
              </a:rPr>
              <a:t>, proteins, </a:t>
            </a:r>
            <a:r>
              <a:rPr lang="en-US" b="0" i="0" dirty="0" err="1">
                <a:effectLst/>
                <a:highlight>
                  <a:srgbClr val="FFFFFF"/>
                </a:highlight>
                <a:latin typeface="Helvetica Neue"/>
              </a:rPr>
              <a:t>saturated_fats</a:t>
            </a:r>
            <a:r>
              <a:rPr lang="en-US" b="0" i="0" dirty="0">
                <a:effectLst/>
                <a:highlight>
                  <a:srgbClr val="FFFFFF"/>
                </a:highlight>
                <a:latin typeface="Helvetica Neue"/>
              </a:rPr>
              <a:t>, and carbohydrates.</a:t>
            </a:r>
            <a:endParaRPr lang="en-IN" dirty="0"/>
          </a:p>
        </p:txBody>
      </p:sp>
      <p:sp>
        <p:nvSpPr>
          <p:cNvPr id="7" name="TextBox 6">
            <a:extLst>
              <a:ext uri="{FF2B5EF4-FFF2-40B4-BE49-F238E27FC236}">
                <a16:creationId xmlns:a16="http://schemas.microsoft.com/office/drawing/2014/main" id="{E992FAF2-61F7-A8C7-BFEA-EECCD2220B8F}"/>
              </a:ext>
            </a:extLst>
          </p:cNvPr>
          <p:cNvSpPr txBox="1"/>
          <p:nvPr/>
        </p:nvSpPr>
        <p:spPr>
          <a:xfrm>
            <a:off x="470006" y="381000"/>
            <a:ext cx="8229600" cy="400110"/>
          </a:xfrm>
          <a:prstGeom prst="rect">
            <a:avLst/>
          </a:prstGeom>
          <a:noFill/>
        </p:spPr>
        <p:txBody>
          <a:bodyPr wrap="square">
            <a:spAutoFit/>
          </a:bodyPr>
          <a:lstStyle/>
          <a:p>
            <a:r>
              <a:rPr lang="en-IN" sz="2000" b="1" i="0" u="sng" dirty="0">
                <a:effectLst/>
                <a:highlight>
                  <a:srgbClr val="F4F5F7"/>
                </a:highlight>
                <a:latin typeface="circular"/>
              </a:rPr>
              <a:t>Task 2 </a:t>
            </a:r>
            <a:r>
              <a:rPr lang="en-IN" sz="2000" b="0" i="0" u="sng" dirty="0">
                <a:effectLst/>
                <a:highlight>
                  <a:srgbClr val="F4F5F7"/>
                </a:highlight>
                <a:latin typeface="circular"/>
              </a:rPr>
              <a:t>: </a:t>
            </a:r>
            <a:r>
              <a:rPr lang="en-US" sz="2000" b="0" i="0" u="sng" dirty="0">
                <a:effectLst/>
                <a:highlight>
                  <a:srgbClr val="F4F5F7"/>
                </a:highlight>
                <a:latin typeface="circular"/>
              </a:rPr>
              <a:t>Extracting individual features from the nutrition column</a:t>
            </a:r>
            <a:endParaRPr lang="en-IN" sz="2000" u="sng" dirty="0"/>
          </a:p>
        </p:txBody>
      </p:sp>
      <p:sp>
        <p:nvSpPr>
          <p:cNvPr id="3" name="TextBox 2">
            <a:extLst>
              <a:ext uri="{FF2B5EF4-FFF2-40B4-BE49-F238E27FC236}">
                <a16:creationId xmlns:a16="http://schemas.microsoft.com/office/drawing/2014/main" id="{A40505D6-15F5-1960-8038-30420F9AE15F}"/>
              </a:ext>
            </a:extLst>
          </p:cNvPr>
          <p:cNvSpPr txBox="1"/>
          <p:nvPr/>
        </p:nvSpPr>
        <p:spPr>
          <a:xfrm>
            <a:off x="470006" y="3028890"/>
            <a:ext cx="6096000" cy="400110"/>
          </a:xfrm>
          <a:prstGeom prst="rect">
            <a:avLst/>
          </a:prstGeom>
          <a:noFill/>
        </p:spPr>
        <p:txBody>
          <a:bodyPr wrap="square">
            <a:spAutoFit/>
          </a:bodyPr>
          <a:lstStyle/>
          <a:p>
            <a:r>
              <a:rPr lang="en-US" sz="2000" b="1" i="0" u="sng" dirty="0">
                <a:effectLst/>
                <a:highlight>
                  <a:srgbClr val="F4F5F7"/>
                </a:highlight>
                <a:latin typeface="circular"/>
              </a:rPr>
              <a:t>Task 3 </a:t>
            </a:r>
            <a:r>
              <a:rPr lang="en-US" sz="2000" b="0" i="0" u="sng" dirty="0">
                <a:effectLst/>
                <a:highlight>
                  <a:srgbClr val="F4F5F7"/>
                </a:highlight>
                <a:latin typeface="circular"/>
              </a:rPr>
              <a:t>: Standardize the nutrition values</a:t>
            </a:r>
            <a:endParaRPr lang="en-IN" sz="2000" u="sng" dirty="0"/>
          </a:p>
        </p:txBody>
      </p:sp>
      <p:sp>
        <p:nvSpPr>
          <p:cNvPr id="5" name="TextBox 4">
            <a:extLst>
              <a:ext uri="{FF2B5EF4-FFF2-40B4-BE49-F238E27FC236}">
                <a16:creationId xmlns:a16="http://schemas.microsoft.com/office/drawing/2014/main" id="{52E6B5F1-A110-8D2B-D14C-C64EED5F74A1}"/>
              </a:ext>
            </a:extLst>
          </p:cNvPr>
          <p:cNvSpPr txBox="1"/>
          <p:nvPr/>
        </p:nvSpPr>
        <p:spPr>
          <a:xfrm>
            <a:off x="470006" y="3587529"/>
            <a:ext cx="11102562" cy="1200329"/>
          </a:xfrm>
          <a:prstGeom prst="rect">
            <a:avLst/>
          </a:prstGeom>
          <a:noFill/>
        </p:spPr>
        <p:txBody>
          <a:bodyPr wrap="square">
            <a:spAutoFit/>
          </a:bodyPr>
          <a:lstStyle/>
          <a:p>
            <a:pPr algn="l"/>
            <a:r>
              <a:rPr lang="en-US" dirty="0">
                <a:solidFill>
                  <a:srgbClr val="000000"/>
                </a:solidFill>
                <a:effectLst/>
                <a:highlight>
                  <a:srgbClr val="FFFFFF"/>
                </a:highlight>
                <a:latin typeface="Helvetica Neue"/>
              </a:rPr>
              <a:t>The different Nutrition values of a recipe might have different quantity and different measurements of ingredients, so though the number is same its quantity might differ.</a:t>
            </a:r>
          </a:p>
          <a:p>
            <a:pPr algn="l"/>
            <a:endParaRPr lang="en-US" dirty="0">
              <a:solidFill>
                <a:srgbClr val="000000"/>
              </a:solidFill>
              <a:highlight>
                <a:srgbClr val="FFFFFF"/>
              </a:highlight>
              <a:latin typeface="Helvetica Neue"/>
            </a:endParaRPr>
          </a:p>
          <a:p>
            <a:pPr algn="l"/>
            <a:r>
              <a:rPr lang="en-US" dirty="0">
                <a:solidFill>
                  <a:srgbClr val="000000"/>
                </a:solidFill>
                <a:effectLst/>
                <a:highlight>
                  <a:srgbClr val="FFFFFF"/>
                </a:highlight>
                <a:latin typeface="Helvetica Neue"/>
              </a:rPr>
              <a:t>so </a:t>
            </a:r>
            <a:r>
              <a:rPr lang="en-US" dirty="0">
                <a:solidFill>
                  <a:srgbClr val="000000"/>
                </a:solidFill>
                <a:highlight>
                  <a:srgbClr val="FFFFFF"/>
                </a:highlight>
                <a:latin typeface="Helvetica Neue"/>
              </a:rPr>
              <a:t>we need to</a:t>
            </a:r>
            <a:r>
              <a:rPr lang="en-US" dirty="0">
                <a:solidFill>
                  <a:srgbClr val="000000"/>
                </a:solidFill>
                <a:effectLst/>
                <a:highlight>
                  <a:srgbClr val="FFFFFF"/>
                </a:highlight>
                <a:latin typeface="Helvetica Neue"/>
              </a:rPr>
              <a:t> convert the </a:t>
            </a:r>
            <a:r>
              <a:rPr lang="en-US" dirty="0" err="1">
                <a:solidFill>
                  <a:srgbClr val="000000"/>
                </a:solidFill>
                <a:effectLst/>
                <a:highlight>
                  <a:srgbClr val="FFFFFF"/>
                </a:highlight>
                <a:latin typeface="Helvetica Neue"/>
              </a:rPr>
              <a:t>nutritions</a:t>
            </a:r>
            <a:r>
              <a:rPr lang="en-US" dirty="0">
                <a:solidFill>
                  <a:srgbClr val="000000"/>
                </a:solidFill>
                <a:effectLst/>
                <a:highlight>
                  <a:srgbClr val="FFFFFF"/>
                </a:highlight>
                <a:latin typeface="Helvetica Neue"/>
              </a:rPr>
              <a:t> from absolute values to per 100 calorie values</a:t>
            </a:r>
          </a:p>
        </p:txBody>
      </p:sp>
    </p:spTree>
    <p:extLst>
      <p:ext uri="{BB962C8B-B14F-4D97-AF65-F5344CB8AC3E}">
        <p14:creationId xmlns:p14="http://schemas.microsoft.com/office/powerpoint/2010/main" val="1569210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019A15-AF77-8A73-A502-229DE7F2AC90}"/>
              </a:ext>
            </a:extLst>
          </p:cNvPr>
          <p:cNvSpPr txBox="1"/>
          <p:nvPr/>
        </p:nvSpPr>
        <p:spPr>
          <a:xfrm>
            <a:off x="334297" y="262532"/>
            <a:ext cx="8386916" cy="400110"/>
          </a:xfrm>
          <a:prstGeom prst="rect">
            <a:avLst/>
          </a:prstGeom>
          <a:noFill/>
        </p:spPr>
        <p:txBody>
          <a:bodyPr wrap="square">
            <a:spAutoFit/>
          </a:bodyPr>
          <a:lstStyle/>
          <a:p>
            <a:r>
              <a:rPr lang="en-US" sz="2000" b="1" i="0" u="sng" dirty="0">
                <a:effectLst/>
                <a:highlight>
                  <a:srgbClr val="F4F5F7"/>
                </a:highlight>
                <a:latin typeface="circular"/>
              </a:rPr>
              <a:t>Task 4 </a:t>
            </a:r>
            <a:r>
              <a:rPr lang="en-US" sz="2000" i="0" u="sng" dirty="0">
                <a:effectLst/>
                <a:highlight>
                  <a:srgbClr val="F4F5F7"/>
                </a:highlight>
                <a:latin typeface="circular"/>
              </a:rPr>
              <a:t>: Convert the ‘tags’ column from a string to an array of strings.</a:t>
            </a:r>
          </a:p>
        </p:txBody>
      </p:sp>
      <p:sp>
        <p:nvSpPr>
          <p:cNvPr id="5" name="TextBox 4">
            <a:extLst>
              <a:ext uri="{FF2B5EF4-FFF2-40B4-BE49-F238E27FC236}">
                <a16:creationId xmlns:a16="http://schemas.microsoft.com/office/drawing/2014/main" id="{799BC518-9D10-3B3E-6615-6BC1C5C1F33F}"/>
              </a:ext>
            </a:extLst>
          </p:cNvPr>
          <p:cNvSpPr txBox="1"/>
          <p:nvPr/>
        </p:nvSpPr>
        <p:spPr>
          <a:xfrm>
            <a:off x="334297" y="765673"/>
            <a:ext cx="11523406" cy="646331"/>
          </a:xfrm>
          <a:prstGeom prst="rect">
            <a:avLst/>
          </a:prstGeom>
          <a:noFill/>
        </p:spPr>
        <p:txBody>
          <a:bodyPr wrap="square">
            <a:spAutoFit/>
          </a:bodyPr>
          <a:lstStyle/>
          <a:p>
            <a:pPr algn="l"/>
            <a:r>
              <a:rPr lang="en-US" b="0" i="0" dirty="0">
                <a:solidFill>
                  <a:srgbClr val="000000"/>
                </a:solidFill>
                <a:effectLst/>
                <a:highlight>
                  <a:srgbClr val="FFFFFF"/>
                </a:highlight>
                <a:latin typeface="Helvetica Neue"/>
              </a:rPr>
              <a:t>The ‘tags’ column a string column which should be an array of strings. We need to convert the tags column into array of strings.</a:t>
            </a:r>
          </a:p>
        </p:txBody>
      </p:sp>
      <p:pic>
        <p:nvPicPr>
          <p:cNvPr id="7" name="Picture 6">
            <a:extLst>
              <a:ext uri="{FF2B5EF4-FFF2-40B4-BE49-F238E27FC236}">
                <a16:creationId xmlns:a16="http://schemas.microsoft.com/office/drawing/2014/main" id="{6673C291-489C-BA95-B721-173887C8B7F2}"/>
              </a:ext>
            </a:extLst>
          </p:cNvPr>
          <p:cNvPicPr>
            <a:picLocks noChangeAspect="1"/>
          </p:cNvPicPr>
          <p:nvPr/>
        </p:nvPicPr>
        <p:blipFill>
          <a:blip r:embed="rId2"/>
          <a:stretch>
            <a:fillRect/>
          </a:stretch>
        </p:blipFill>
        <p:spPr>
          <a:xfrm>
            <a:off x="334297" y="1421836"/>
            <a:ext cx="9650172" cy="1819529"/>
          </a:xfrm>
          <a:prstGeom prst="rect">
            <a:avLst/>
          </a:prstGeom>
        </p:spPr>
      </p:pic>
      <p:sp>
        <p:nvSpPr>
          <p:cNvPr id="8" name="TextBox 7">
            <a:extLst>
              <a:ext uri="{FF2B5EF4-FFF2-40B4-BE49-F238E27FC236}">
                <a16:creationId xmlns:a16="http://schemas.microsoft.com/office/drawing/2014/main" id="{14334CAB-DE5B-FF08-E016-E73EEE81E190}"/>
              </a:ext>
            </a:extLst>
          </p:cNvPr>
          <p:cNvSpPr txBox="1"/>
          <p:nvPr/>
        </p:nvSpPr>
        <p:spPr>
          <a:xfrm>
            <a:off x="334297" y="3404259"/>
            <a:ext cx="6096000" cy="400110"/>
          </a:xfrm>
          <a:prstGeom prst="rect">
            <a:avLst/>
          </a:prstGeom>
          <a:noFill/>
        </p:spPr>
        <p:txBody>
          <a:bodyPr wrap="square">
            <a:spAutoFit/>
          </a:bodyPr>
          <a:lstStyle/>
          <a:p>
            <a:r>
              <a:rPr lang="en-US" sz="2000" b="1" i="0" u="sng" dirty="0">
                <a:effectLst/>
                <a:highlight>
                  <a:srgbClr val="F4F5F7"/>
                </a:highlight>
                <a:latin typeface="circular"/>
              </a:rPr>
              <a:t>Task 5 </a:t>
            </a:r>
            <a:r>
              <a:rPr lang="en-US" sz="2000" b="0" i="0" u="sng" dirty="0">
                <a:effectLst/>
                <a:highlight>
                  <a:srgbClr val="F4F5F7"/>
                </a:highlight>
                <a:latin typeface="circular"/>
              </a:rPr>
              <a:t>: Read the second data file</a:t>
            </a:r>
          </a:p>
        </p:txBody>
      </p:sp>
      <p:pic>
        <p:nvPicPr>
          <p:cNvPr id="16" name="Picture 15">
            <a:extLst>
              <a:ext uri="{FF2B5EF4-FFF2-40B4-BE49-F238E27FC236}">
                <a16:creationId xmlns:a16="http://schemas.microsoft.com/office/drawing/2014/main" id="{7ED52547-619C-D7CC-4478-E86B19F478D8}"/>
              </a:ext>
            </a:extLst>
          </p:cNvPr>
          <p:cNvPicPr>
            <a:picLocks noChangeAspect="1"/>
          </p:cNvPicPr>
          <p:nvPr/>
        </p:nvPicPr>
        <p:blipFill>
          <a:blip r:embed="rId3"/>
          <a:stretch>
            <a:fillRect/>
          </a:stretch>
        </p:blipFill>
        <p:spPr>
          <a:xfrm>
            <a:off x="2475273" y="4682993"/>
            <a:ext cx="5210902" cy="1676634"/>
          </a:xfrm>
          <a:prstGeom prst="rect">
            <a:avLst/>
          </a:prstGeom>
        </p:spPr>
      </p:pic>
      <p:sp>
        <p:nvSpPr>
          <p:cNvPr id="2" name="TextBox 1">
            <a:extLst>
              <a:ext uri="{FF2B5EF4-FFF2-40B4-BE49-F238E27FC236}">
                <a16:creationId xmlns:a16="http://schemas.microsoft.com/office/drawing/2014/main" id="{ED2D8A37-C120-D189-9025-5AA41DE27779}"/>
              </a:ext>
            </a:extLst>
          </p:cNvPr>
          <p:cNvSpPr txBox="1"/>
          <p:nvPr/>
        </p:nvSpPr>
        <p:spPr>
          <a:xfrm>
            <a:off x="678427" y="3967262"/>
            <a:ext cx="10756490" cy="369332"/>
          </a:xfrm>
          <a:prstGeom prst="rect">
            <a:avLst/>
          </a:prstGeom>
          <a:noFill/>
        </p:spPr>
        <p:txBody>
          <a:bodyPr wrap="square" rtlCol="0">
            <a:spAutoFit/>
          </a:bodyPr>
          <a:lstStyle/>
          <a:p>
            <a:r>
              <a:rPr lang="en-US" dirty="0" err="1"/>
              <a:t>interaction_level_df</a:t>
            </a:r>
            <a:r>
              <a:rPr lang="en-US" dirty="0"/>
              <a:t> = </a:t>
            </a:r>
            <a:r>
              <a:rPr lang="en-US" dirty="0" err="1"/>
              <a:t>raw_ratings_df.join</a:t>
            </a:r>
            <a:r>
              <a:rPr lang="en-US" dirty="0"/>
              <a:t>(</a:t>
            </a:r>
            <a:r>
              <a:rPr lang="en-US" dirty="0" err="1"/>
              <a:t>raw_recipes_df,raw_ratings_df.recipe_id</a:t>
            </a:r>
            <a:r>
              <a:rPr lang="en-US" dirty="0"/>
              <a:t>==</a:t>
            </a:r>
            <a:r>
              <a:rPr lang="en-US" dirty="0" err="1"/>
              <a:t>raw_recipes_df.id,"inner</a:t>
            </a:r>
            <a:r>
              <a:rPr lang="en-US" dirty="0"/>
              <a:t>"</a:t>
            </a:r>
            <a:endParaRPr lang="en-IN" dirty="0"/>
          </a:p>
        </p:txBody>
      </p:sp>
    </p:spTree>
    <p:extLst>
      <p:ext uri="{BB962C8B-B14F-4D97-AF65-F5344CB8AC3E}">
        <p14:creationId xmlns:p14="http://schemas.microsoft.com/office/powerpoint/2010/main" val="1295317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A787BAF7-F8D4-EBD8-7F8D-51E15627876D}"/>
              </a:ext>
            </a:extLst>
          </p:cNvPr>
          <p:cNvSpPr txBox="1"/>
          <p:nvPr/>
        </p:nvSpPr>
        <p:spPr>
          <a:xfrm>
            <a:off x="838201" y="3998018"/>
            <a:ext cx="3981854" cy="221651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0" u="sng" kern="1200">
                <a:solidFill>
                  <a:schemeClr val="tx1"/>
                </a:solidFill>
                <a:effectLst/>
                <a:highlight>
                  <a:srgbClr val="F4F5F7"/>
                </a:highlight>
                <a:latin typeface="+mj-lt"/>
                <a:ea typeface="+mj-ea"/>
                <a:cs typeface="+mj-cs"/>
              </a:rPr>
              <a:t>Task 6 </a:t>
            </a:r>
            <a:r>
              <a:rPr lang="en-US" sz="4400" b="0" i="0" u="sng" kern="1200">
                <a:solidFill>
                  <a:schemeClr val="tx1"/>
                </a:solidFill>
                <a:effectLst/>
                <a:highlight>
                  <a:srgbClr val="F4F5F7"/>
                </a:highlight>
                <a:latin typeface="+mj-lt"/>
                <a:ea typeface="+mj-ea"/>
                <a:cs typeface="+mj-cs"/>
              </a:rPr>
              <a:t>:  Create time-based features.</a:t>
            </a:r>
          </a:p>
        </p:txBody>
      </p:sp>
      <p:sp>
        <p:nvSpPr>
          <p:cNvPr id="16" name="Arc 15">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79F1D741-D30C-6E0A-4214-5B505FAE562B}"/>
              </a:ext>
            </a:extLst>
          </p:cNvPr>
          <p:cNvPicPr>
            <a:picLocks noChangeAspect="1"/>
          </p:cNvPicPr>
          <p:nvPr/>
        </p:nvPicPr>
        <p:blipFill>
          <a:blip r:embed="rId2"/>
          <a:stretch>
            <a:fillRect/>
          </a:stretch>
        </p:blipFill>
        <p:spPr>
          <a:xfrm>
            <a:off x="1325884" y="704504"/>
            <a:ext cx="9540231"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5" name="TextBox 4">
            <a:extLst>
              <a:ext uri="{FF2B5EF4-FFF2-40B4-BE49-F238E27FC236}">
                <a16:creationId xmlns:a16="http://schemas.microsoft.com/office/drawing/2014/main" id="{ABCE7224-D47E-70F2-9B16-328F94D785A6}"/>
              </a:ext>
            </a:extLst>
          </p:cNvPr>
          <p:cNvSpPr txBox="1"/>
          <p:nvPr/>
        </p:nvSpPr>
        <p:spPr>
          <a:xfrm>
            <a:off x="4970835" y="3998019"/>
            <a:ext cx="6382966" cy="221651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300" b="0" i="0">
                <a:effectLst/>
                <a:highlight>
                  <a:srgbClr val="FFFFFF"/>
                </a:highlight>
              </a:rPr>
              <a:t>Currently, the date columns, the submitted date, and the review date are in string forms. </a:t>
            </a:r>
            <a:r>
              <a:rPr lang="en-US" sz="1300">
                <a:highlight>
                  <a:srgbClr val="FFFFFF"/>
                </a:highlight>
              </a:rPr>
              <a:t>We need to </a:t>
            </a:r>
            <a:r>
              <a:rPr lang="en-US" sz="1300" b="0" i="0">
                <a:effectLst/>
                <a:highlight>
                  <a:srgbClr val="FFFFFF"/>
                </a:highlight>
              </a:rPr>
              <a:t>convert the submitted and review_date to DateType(). So, we can use review date and submission date to derive new features:</a:t>
            </a:r>
          </a:p>
          <a:p>
            <a:pPr indent="-228600">
              <a:lnSpc>
                <a:spcPct val="90000"/>
              </a:lnSpc>
              <a:spcAft>
                <a:spcPts val="600"/>
              </a:spcAft>
              <a:buFont typeface="Arial" panose="020B0604020202020204" pitchFamily="34" charset="0"/>
              <a:buChar char="•"/>
            </a:pPr>
            <a:endParaRPr lang="en-US" sz="1300" b="0" i="0">
              <a:effectLst/>
              <a:highlight>
                <a:srgbClr val="FFFFFF"/>
              </a:highlight>
            </a:endParaRPr>
          </a:p>
          <a:p>
            <a:pPr marL="285750" indent="-228600">
              <a:lnSpc>
                <a:spcPct val="90000"/>
              </a:lnSpc>
              <a:spcAft>
                <a:spcPts val="600"/>
              </a:spcAft>
              <a:buFont typeface="Arial" panose="020B0604020202020204" pitchFamily="34" charset="0"/>
              <a:buChar char="•"/>
            </a:pPr>
            <a:r>
              <a:rPr lang="en-US" sz="1300" b="0" i="0">
                <a:effectLst/>
                <a:highlight>
                  <a:srgbClr val="FFFFFF"/>
                </a:highlight>
              </a:rPr>
              <a:t>days_since_submission_on_review_date Number of days between the recipe submission and the current review.</a:t>
            </a:r>
          </a:p>
          <a:p>
            <a:pPr marL="285750" indent="-228600">
              <a:lnSpc>
                <a:spcPct val="90000"/>
              </a:lnSpc>
              <a:spcAft>
                <a:spcPts val="600"/>
              </a:spcAft>
              <a:buFont typeface="Arial" panose="020B0604020202020204" pitchFamily="34" charset="0"/>
              <a:buChar char="•"/>
            </a:pPr>
            <a:r>
              <a:rPr lang="en-US" sz="1300" b="0" i="0">
                <a:effectLst/>
                <a:highlight>
                  <a:srgbClr val="FFFFFF"/>
                </a:highlight>
              </a:rPr>
              <a:t>months_since_submission_on_review_date Number of months between the recipe submission and the current review.</a:t>
            </a:r>
          </a:p>
          <a:p>
            <a:pPr marL="285750" indent="-228600">
              <a:lnSpc>
                <a:spcPct val="90000"/>
              </a:lnSpc>
              <a:spcAft>
                <a:spcPts val="600"/>
              </a:spcAft>
              <a:buFont typeface="Arial" panose="020B0604020202020204" pitchFamily="34" charset="0"/>
              <a:buChar char="•"/>
            </a:pPr>
            <a:r>
              <a:rPr lang="en-US" sz="1300" b="0" i="0">
                <a:effectLst/>
                <a:highlight>
                  <a:srgbClr val="FFFFFF"/>
                </a:highlight>
              </a:rPr>
              <a:t>years_since_submission_on_review_dateNumber of years between the recipe submission and the current review.</a:t>
            </a:r>
          </a:p>
        </p:txBody>
      </p:sp>
    </p:spTree>
    <p:extLst>
      <p:ext uri="{BB962C8B-B14F-4D97-AF65-F5344CB8AC3E}">
        <p14:creationId xmlns:p14="http://schemas.microsoft.com/office/powerpoint/2010/main" val="1138761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1050">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5318944-BBB9-D8FD-7214-A8CDAB2DDA6D}"/>
              </a:ext>
            </a:extLst>
          </p:cNvPr>
          <p:cNvSpPr txBox="1"/>
          <p:nvPr/>
        </p:nvSpPr>
        <p:spPr>
          <a:xfrm>
            <a:off x="630936" y="2807167"/>
            <a:ext cx="3895522" cy="3386399"/>
          </a:xfrm>
          <a:prstGeom prst="rect">
            <a:avLst/>
          </a:prstGeom>
        </p:spPr>
        <p:txBody>
          <a:bodyPr vert="horz" lIns="91440" tIns="45720" rIns="91440" bIns="45720" rtlCol="0">
            <a:normAutofit/>
          </a:bodyPr>
          <a:lstStyle/>
          <a:p>
            <a:pPr marL="457200" indent="-228600">
              <a:lnSpc>
                <a:spcPct val="90000"/>
              </a:lnSpc>
              <a:spcAft>
                <a:spcPts val="600"/>
              </a:spcAft>
              <a:buFont typeface="Arial" panose="020B0604020202020204" pitchFamily="34" charset="0"/>
              <a:buChar char="•"/>
            </a:pPr>
            <a:r>
              <a:rPr lang="en-US" sz="2200" b="1" i="0">
                <a:effectLst/>
                <a:highlight>
                  <a:srgbClr val="F4F5F7"/>
                </a:highlight>
              </a:rPr>
              <a:t>Task 7 </a:t>
            </a:r>
            <a:r>
              <a:rPr lang="en-US" sz="2200" b="0" i="0">
                <a:effectLst/>
                <a:highlight>
                  <a:srgbClr val="F4F5F7"/>
                </a:highlight>
              </a:rPr>
              <a:t>: Processing Numerical Columns  (Optional)</a:t>
            </a:r>
          </a:p>
        </p:txBody>
      </p:sp>
      <p:pic>
        <p:nvPicPr>
          <p:cNvPr id="1036" name="Picture 12">
            <a:extLst>
              <a:ext uri="{FF2B5EF4-FFF2-40B4-BE49-F238E27FC236}">
                <a16:creationId xmlns:a16="http://schemas.microsoft.com/office/drawing/2014/main" id="{79A1D973-D022-A0C7-CE78-9056B6E3E9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92624" y="342900"/>
            <a:ext cx="3099816" cy="30998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F76DF05-9CA1-2919-F171-659A30FD4A6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47888" y="222430"/>
            <a:ext cx="3785616" cy="252689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19069F2-0C1A-E0E8-4309-F77BF3ED2CC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92624" y="3832113"/>
            <a:ext cx="3099816" cy="232486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F4CFA4C-8FBA-D4DD-E0A4-9BD41A73672F}"/>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529792" y="2971759"/>
            <a:ext cx="3221807" cy="3221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148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TotalTime>
  <Words>863</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 Light</vt:lpstr>
      <vt:lpstr>Calibri</vt:lpstr>
      <vt:lpstr>Calibri Light</vt:lpstr>
      <vt:lpstr>circular</vt:lpstr>
      <vt:lpstr>Helvetica Neue</vt:lpstr>
      <vt:lpstr>Office Theme</vt:lpstr>
      <vt:lpstr>Recipe Recommender EDA Case Study </vt:lpstr>
      <vt:lpstr>PowerPoint Presentation</vt:lpstr>
      <vt:lpstr>PowerPoint Presentation</vt:lpstr>
      <vt:lpstr>Tasks Given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Food.com</dc:title>
  <dc:creator>Prasanth Yeddu</dc:creator>
  <cp:lastModifiedBy>Sivagiri N</cp:lastModifiedBy>
  <cp:revision>16</cp:revision>
  <dcterms:created xsi:type="dcterms:W3CDTF">2024-04-09T13:26:16Z</dcterms:created>
  <dcterms:modified xsi:type="dcterms:W3CDTF">2024-04-09T17:20:11Z</dcterms:modified>
</cp:coreProperties>
</file>